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6" r:id="rId2"/>
    <p:sldId id="324" r:id="rId3"/>
    <p:sldId id="325" r:id="rId4"/>
    <p:sldId id="343" r:id="rId5"/>
    <p:sldId id="344" r:id="rId6"/>
    <p:sldId id="345" r:id="rId7"/>
    <p:sldId id="339" r:id="rId8"/>
    <p:sldId id="346" r:id="rId9"/>
    <p:sldId id="348" r:id="rId10"/>
    <p:sldId id="347" r:id="rId11"/>
    <p:sldId id="337" r:id="rId12"/>
    <p:sldId id="349" r:id="rId13"/>
    <p:sldId id="341" r:id="rId14"/>
    <p:sldId id="342" r:id="rId15"/>
    <p:sldId id="308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476"/>
    <a:srgbClr val="AF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5179" autoAdjust="0"/>
  </p:normalViewPr>
  <p:slideViewPr>
    <p:cSldViewPr snapToGrid="0">
      <p:cViewPr varScale="1">
        <p:scale>
          <a:sx n="105" d="100"/>
          <a:sy n="105" d="100"/>
        </p:scale>
        <p:origin x="150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57268-1848-4D93-9ED0-42DFA28BF7B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37687-BF2D-473D-94C1-7B76B6E67C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827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40124771"/>
              </p:ext>
            </p:extLst>
          </p:nvPr>
        </p:nvGraphicFramePr>
        <p:xfrm>
          <a:off x="-25401" y="0"/>
          <a:ext cx="12210743" cy="149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r:id="rId3" imgW="18234720" imgH="2234880" progId="">
                  <p:embed/>
                </p:oleObj>
              </mc:Choice>
              <mc:Fallback>
                <p:oleObj r:id="rId3" imgW="18234720" imgH="2234880" progId="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401" y="0"/>
                        <a:ext cx="12210743" cy="1497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84378080"/>
              </p:ext>
            </p:extLst>
          </p:nvPr>
        </p:nvGraphicFramePr>
        <p:xfrm>
          <a:off x="9585434" y="5972990"/>
          <a:ext cx="2599908" cy="85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r:id="rId5" imgW="4063320" imgH="1333080" progId="">
                  <p:embed/>
                </p:oleObj>
              </mc:Choice>
              <mc:Fallback>
                <p:oleObj r:id="rId5" imgW="4063320" imgH="1333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5434" y="5972990"/>
                        <a:ext cx="2599908" cy="853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20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28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929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82352162"/>
              </p:ext>
            </p:extLst>
          </p:nvPr>
        </p:nvGraphicFramePr>
        <p:xfrm>
          <a:off x="0" y="1680"/>
          <a:ext cx="12192000" cy="182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2" name="Image" r:id="rId3" imgW="17384040" imgH="1841040" progId="Photoshop.Image.15">
                  <p:embed/>
                </p:oleObj>
              </mc:Choice>
              <mc:Fallback>
                <p:oleObj name="Image" r:id="rId3" imgW="17384040" imgH="18410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80"/>
                        <a:ext cx="12192000" cy="1823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" y="-168070"/>
            <a:ext cx="11317016" cy="1325563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3E6476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dirty="0" smtClean="0"/>
              <a:t>Dette er min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25600"/>
            <a:ext cx="10515600" cy="4351338"/>
          </a:xfrm>
        </p:spPr>
        <p:txBody>
          <a:bodyPr/>
          <a:lstStyle>
            <a:lvl1pPr marL="0" indent="0">
              <a:buNone/>
              <a:defRPr sz="3400" b="1">
                <a:solidFill>
                  <a:srgbClr val="3E64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3500"/>
              </a:lnSpc>
              <a:spcAft>
                <a:spcPts val="1200"/>
              </a:spcAft>
              <a:defRPr sz="2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Wingdings" panose="05000000000000000000" pitchFamily="2" charset="2"/>
              <a:buChar char="ü"/>
              <a:defRPr sz="2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33339"/>
            <a:ext cx="4724400" cy="9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94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3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08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019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41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36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BB1F-3509-4873-8628-DC2D35253C60}" type="datetimeFigureOut">
              <a:rPr lang="da-DK" smtClean="0"/>
              <a:t>09-01-2015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DCAF-1279-44E3-B692-FFAE204734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30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61" y="-161631"/>
            <a:ext cx="11317016" cy="1325563"/>
          </a:xfrm>
        </p:spPr>
        <p:txBody>
          <a:bodyPr/>
          <a:lstStyle/>
          <a:p>
            <a:r>
              <a:rPr lang="da-DK" dirty="0" smtClean="0"/>
              <a:t>Modul om Vejrtrækning og ilt	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7361764" y="5744623"/>
            <a:ext cx="4830236" cy="111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48" y="3157272"/>
            <a:ext cx="4546557" cy="302599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253711" y="2667000"/>
            <a:ext cx="3343282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47" y="2953659"/>
            <a:ext cx="5206990" cy="1355872"/>
          </a:xfrm>
          <a:prstGeom prst="rect">
            <a:avLst/>
          </a:prstGeom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838200" y="1425577"/>
            <a:ext cx="775879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sz="3600" dirty="0" smtClean="0"/>
              <a:t>Velkomst og modulets indhold</a:t>
            </a:r>
          </a:p>
          <a:p>
            <a:pPr marL="0" indent="0">
              <a:buNone/>
            </a:pPr>
            <a:endParaRPr lang="da-DK" sz="3600" dirty="0" smtClean="0"/>
          </a:p>
          <a:p>
            <a:pPr marL="0" indent="0">
              <a:buNone/>
            </a:pPr>
            <a:r>
              <a:rPr lang="da-DK" sz="3600" dirty="0" smtClean="0"/>
              <a:t>Udfyldelse af kursushæfte</a:t>
            </a:r>
            <a:r>
              <a:rPr lang="da-DK" dirty="0"/>
              <a:t/>
            </a:r>
            <a:br>
              <a:rPr lang="da-DK" dirty="0"/>
            </a:br>
            <a:endParaRPr lang="da-DK" dirty="0" smtClean="0"/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endParaRPr lang="da-DK" sz="1600" i="1" dirty="0" smtClean="0"/>
          </a:p>
          <a:p>
            <a:pPr marL="0" indent="0">
              <a:buNone/>
            </a:pPr>
            <a:endParaRPr lang="da-DK" sz="1400" b="0" i="1" dirty="0" smtClean="0"/>
          </a:p>
          <a:p>
            <a:pPr marL="0" indent="0">
              <a:buNone/>
            </a:pPr>
            <a:r>
              <a:rPr lang="da-DK" sz="1400" b="0" i="1" smtClean="0"/>
              <a:t>Revisionsdato </a:t>
            </a:r>
            <a:r>
              <a:rPr lang="da-DK" sz="1400" b="0" i="1" smtClean="0"/>
              <a:t>12/1 2015</a:t>
            </a:r>
            <a:endParaRPr lang="da-DK" sz="1400" b="0" i="1" dirty="0"/>
          </a:p>
          <a:p>
            <a:pPr marL="0" indent="0">
              <a:buNone/>
            </a:pPr>
            <a:endParaRPr lang="da-DK" i="1" dirty="0" smtClean="0"/>
          </a:p>
        </p:txBody>
      </p:sp>
    </p:spTree>
    <p:extLst>
      <p:ext uri="{BB962C8B-B14F-4D97-AF65-F5344CB8AC3E}">
        <p14:creationId xmlns:p14="http://schemas.microsoft.com/office/powerpoint/2010/main" val="36333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Sikkerhed og hygiejne ved iltbehandling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25" y="1552122"/>
            <a:ext cx="2525608" cy="2525608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425600"/>
            <a:ext cx="7350211" cy="4351338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da-DK" dirty="0"/>
              <a:t>Ingen åben ild i nærheden af ilten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Anmod fx borgeren at ryge udenfor, og uden ilten, hvis rygestop ikke er muligt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Ilt kan ophobes i fx skæg, uldtøj og sengetøj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Iltbrillen skiftes hver 14 dag for at bevare blødhed og mindske infektionsrisiko 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Iltkoncentratoren rengøres og støvsuges 1 gang om ugen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39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400" y="-168070"/>
            <a:ext cx="11317016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Palliativ behandling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32" y="1425599"/>
            <a:ext cx="2711120" cy="2711120"/>
          </a:xfrm>
          <a:prstGeom prst="rect">
            <a:avLst/>
          </a:prstGeom>
        </p:spPr>
      </p:pic>
      <p:sp>
        <p:nvSpPr>
          <p:cNvPr id="8" name="Pladsholder til indhold 1"/>
          <p:cNvSpPr txBox="1">
            <a:spLocks/>
          </p:cNvSpPr>
          <p:nvPr/>
        </p:nvSpPr>
        <p:spPr>
          <a:xfrm>
            <a:off x="1021492" y="1334982"/>
            <a:ext cx="7538240" cy="5222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rgbClr val="3E64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da-DK" dirty="0" smtClean="0"/>
              <a:t>Borgere/patienter med KOL oplever</a:t>
            </a:r>
            <a:endParaRPr lang="da-DK" dirty="0"/>
          </a:p>
          <a:p>
            <a:pPr lvl="2">
              <a:lnSpc>
                <a:spcPct val="110000"/>
              </a:lnSpc>
            </a:pPr>
            <a:r>
              <a:rPr lang="da-DK" dirty="0" smtClean="0"/>
              <a:t>Deres sygdom som mild eller moderat, selvom de har svære symptomer</a:t>
            </a:r>
          </a:p>
          <a:p>
            <a:pPr lvl="2">
              <a:lnSpc>
                <a:spcPct val="110000"/>
              </a:lnSpc>
            </a:pPr>
            <a:r>
              <a:rPr lang="da-DK" dirty="0" smtClean="0"/>
              <a:t>Utryghed </a:t>
            </a:r>
            <a:r>
              <a:rPr lang="da-DK" dirty="0"/>
              <a:t>og manglende omsorg </a:t>
            </a:r>
            <a:r>
              <a:rPr lang="da-DK" dirty="0" smtClean="0"/>
              <a:t>fra </a:t>
            </a:r>
            <a:r>
              <a:rPr lang="da-DK" dirty="0"/>
              <a:t>sundhedssystemet. </a:t>
            </a:r>
            <a:r>
              <a:rPr lang="da-DK" dirty="0" smtClean="0"/>
              <a:t>Det medvirker til, at de </a:t>
            </a:r>
            <a:r>
              <a:rPr lang="da-DK" dirty="0"/>
              <a:t>kun i begrænset omfang </a:t>
            </a:r>
            <a:r>
              <a:rPr lang="da-DK" dirty="0" smtClean="0"/>
              <a:t>søger hjælp</a:t>
            </a:r>
          </a:p>
          <a:p>
            <a:pPr lvl="2">
              <a:lnSpc>
                <a:spcPct val="110000"/>
              </a:lnSpc>
            </a:pPr>
            <a:r>
              <a:rPr lang="da-DK" dirty="0"/>
              <a:t>B</a:t>
            </a:r>
            <a:r>
              <a:rPr lang="da-DK" dirty="0" smtClean="0"/>
              <a:t>etydelige psykiske, sociale og eksistentielle problemer</a:t>
            </a:r>
            <a:r>
              <a:rPr lang="da-DK" dirty="0"/>
              <a:t> </a:t>
            </a:r>
            <a:r>
              <a:rPr lang="da-DK" dirty="0" smtClean="0"/>
              <a:t>og derfor har de stort behov for palliativ indsats</a:t>
            </a:r>
          </a:p>
          <a:p>
            <a:pPr lvl="2">
              <a:lnSpc>
                <a:spcPct val="110000"/>
              </a:lnSpc>
            </a:pPr>
            <a:r>
              <a:rPr lang="da-DK" dirty="0"/>
              <a:t>A</a:t>
            </a:r>
            <a:r>
              <a:rPr lang="da-DK" dirty="0" smtClean="0"/>
              <a:t>t KOL bliver ”a </a:t>
            </a:r>
            <a:r>
              <a:rPr lang="da-DK" dirty="0" err="1" smtClean="0"/>
              <a:t>way</a:t>
            </a:r>
            <a:r>
              <a:rPr lang="da-DK" dirty="0" smtClean="0"/>
              <a:t> of </a:t>
            </a:r>
            <a:r>
              <a:rPr lang="da-DK" dirty="0" err="1" smtClean="0"/>
              <a:t>life</a:t>
            </a:r>
            <a:r>
              <a:rPr lang="da-DK" dirty="0" smtClean="0"/>
              <a:t>” mere end en sygdom.  Derfor undlader mange berettigede at søge kroniker- eller terminaltilskud</a:t>
            </a:r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7829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400" y="-168070"/>
            <a:ext cx="11317016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Palliativ behandling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32" y="1425599"/>
            <a:ext cx="2711120" cy="2711120"/>
          </a:xfrm>
          <a:prstGeom prst="rect">
            <a:avLst/>
          </a:prstGeom>
        </p:spPr>
      </p:pic>
      <p:sp>
        <p:nvSpPr>
          <p:cNvPr id="8" name="Pladsholder til indhold 1"/>
          <p:cNvSpPr txBox="1">
            <a:spLocks/>
          </p:cNvSpPr>
          <p:nvPr/>
        </p:nvSpPr>
        <p:spPr>
          <a:xfrm>
            <a:off x="1021492" y="1334982"/>
            <a:ext cx="7265773" cy="522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rgbClr val="3E64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da-DK" sz="2100" dirty="0"/>
              <a:t>Samtaler om døden kan være svært for mange sundhedsprofessionelle</a:t>
            </a:r>
          </a:p>
          <a:p>
            <a:pPr lvl="2">
              <a:lnSpc>
                <a:spcPct val="100000"/>
              </a:lnSpc>
            </a:pPr>
            <a:r>
              <a:rPr lang="da-DK" sz="1500" dirty="0"/>
              <a:t>Egne eksistentielle begrænsninger </a:t>
            </a:r>
          </a:p>
          <a:p>
            <a:pPr lvl="2">
              <a:lnSpc>
                <a:spcPct val="100000"/>
              </a:lnSpc>
            </a:pPr>
            <a:r>
              <a:rPr lang="da-DK" sz="1500" dirty="0"/>
              <a:t>Hvornår tages samtalen?</a:t>
            </a:r>
          </a:p>
          <a:p>
            <a:pPr lvl="2">
              <a:lnSpc>
                <a:spcPct val="100000"/>
              </a:lnSpc>
            </a:pPr>
            <a:r>
              <a:rPr lang="da-DK" sz="1500" dirty="0"/>
              <a:t>Hvis ansvar er det og hvor dokumenteres det henne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a-DK" sz="2100" dirty="0"/>
              <a:t>Praktiserende læges ansvar at dokumentere og deres anbefaling siger at de skal tage samtalen, hvis de kan svar nej til: </a:t>
            </a:r>
            <a:r>
              <a:rPr lang="da-DK" sz="2100" dirty="0" smtClean="0"/>
              <a:t/>
            </a:r>
            <a:br>
              <a:rPr lang="da-DK" sz="2100" dirty="0" smtClean="0"/>
            </a:br>
            <a:r>
              <a:rPr lang="da-DK" sz="2100" dirty="0" smtClean="0"/>
              <a:t/>
            </a:r>
            <a:br>
              <a:rPr lang="da-DK" sz="2100" dirty="0" smtClean="0"/>
            </a:br>
            <a:r>
              <a:rPr lang="da-DK" sz="2100" i="1" dirty="0" smtClean="0"/>
              <a:t>”Tror </a:t>
            </a:r>
            <a:r>
              <a:rPr lang="da-DK" sz="2100" i="1" dirty="0"/>
              <a:t>jeg denne borger/patient lever om et år?”</a:t>
            </a:r>
          </a:p>
        </p:txBody>
      </p:sp>
    </p:spTree>
    <p:extLst>
      <p:ext uri="{BB962C8B-B14F-4D97-AF65-F5344CB8AC3E}">
        <p14:creationId xmlns:p14="http://schemas.microsoft.com/office/powerpoint/2010/main" val="16908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400" y="-22930"/>
            <a:ext cx="11317016" cy="1325563"/>
          </a:xfrm>
        </p:spPr>
        <p:txBody>
          <a:bodyPr/>
          <a:lstStyle/>
          <a:p>
            <a:r>
              <a:rPr lang="da-DK" dirty="0" smtClean="0"/>
              <a:t>Observationer og handlinger – SOSU hjælper</a:t>
            </a:r>
            <a:br>
              <a:rPr lang="da-DK" dirty="0" smtClean="0"/>
            </a:br>
            <a:r>
              <a:rPr lang="da-DK" sz="2000" dirty="0" smtClean="0"/>
              <a:t>        </a:t>
            </a:r>
            <a:endParaRPr lang="da-DK" sz="2000" dirty="0"/>
          </a:p>
        </p:txBody>
      </p:sp>
      <p:sp>
        <p:nvSpPr>
          <p:cNvPr id="4" name="Pladsholder til indhold 1"/>
          <p:cNvSpPr txBox="1">
            <a:spLocks/>
          </p:cNvSpPr>
          <p:nvPr/>
        </p:nvSpPr>
        <p:spPr>
          <a:xfrm>
            <a:off x="7022924" y="1425600"/>
            <a:ext cx="4763530" cy="490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rgbClr val="3E64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da-DK" sz="2400" dirty="0" smtClean="0"/>
              <a:t>Handlinger:</a:t>
            </a:r>
            <a:br>
              <a:rPr lang="da-DK" sz="2400" dirty="0" smtClean="0"/>
            </a:br>
            <a:endParaRPr lang="da-DK" dirty="0" smtClean="0"/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Rengøring af PEP-fløjte/iltudstyr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Forebyg åndenød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Vær rolig og tilstede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Forebyg tryk/hudproblemer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Styrke patient-</a:t>
            </a:r>
            <a:r>
              <a:rPr lang="da-DK" sz="1800" b="0" dirty="0" err="1" smtClean="0">
                <a:solidFill>
                  <a:schemeClr val="bg1">
                    <a:lumMod val="50000"/>
                  </a:schemeClr>
                </a:solidFill>
              </a:rPr>
              <a:t>empowerment</a:t>
            </a:r>
            <a:endParaRPr lang="da-DK" sz="1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Videreformidle observationer og ændringer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a-DK" sz="1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da-DK" dirty="0" smtClean="0"/>
          </a:p>
        </p:txBody>
      </p:sp>
      <p:cxnSp>
        <p:nvCxnSpPr>
          <p:cNvPr id="5" name="Lige forbindelse 4"/>
          <p:cNvCxnSpPr/>
          <p:nvPr/>
        </p:nvCxnSpPr>
        <p:spPr>
          <a:xfrm>
            <a:off x="5726908" y="1302633"/>
            <a:ext cx="0" cy="474394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indhold 1"/>
          <p:cNvSpPr txBox="1">
            <a:spLocks/>
          </p:cNvSpPr>
          <p:nvPr/>
        </p:nvSpPr>
        <p:spPr>
          <a:xfrm>
            <a:off x="1258354" y="1425600"/>
            <a:ext cx="4763530" cy="490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rgbClr val="3E64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da-DK" sz="2400" dirty="0" smtClean="0"/>
              <a:t>Observationer:</a:t>
            </a:r>
            <a:br>
              <a:rPr lang="da-DK" sz="2400" dirty="0" smtClean="0"/>
            </a:br>
            <a:endParaRPr lang="da-DK" dirty="0" smtClean="0"/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PEP-fløjte ?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Vejrtrækningsøvelser og hvilestillinger ?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>
                <a:solidFill>
                  <a:schemeClr val="bg1">
                    <a:lumMod val="50000"/>
                  </a:schemeClr>
                </a:solidFill>
              </a:rPr>
              <a:t>Forværring ? (</a:t>
            </a: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hoste, åndenød, slim)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Akut åndenød ?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Iltbehandling. Hud, iltforbrug, åben ild.</a:t>
            </a:r>
          </a:p>
        </p:txBody>
      </p:sp>
    </p:spTree>
    <p:extLst>
      <p:ext uri="{BB962C8B-B14F-4D97-AF65-F5344CB8AC3E}">
        <p14:creationId xmlns:p14="http://schemas.microsoft.com/office/powerpoint/2010/main" val="13309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400" y="-22930"/>
            <a:ext cx="11317016" cy="1325563"/>
          </a:xfrm>
        </p:spPr>
        <p:txBody>
          <a:bodyPr/>
          <a:lstStyle/>
          <a:p>
            <a:r>
              <a:rPr lang="da-DK" dirty="0" smtClean="0"/>
              <a:t>Observationer og handlinger – SOSA/</a:t>
            </a:r>
            <a:r>
              <a:rPr lang="da-DK" dirty="0" err="1" smtClean="0"/>
              <a:t>sygepl</a:t>
            </a:r>
            <a:r>
              <a:rPr lang="da-DK" dirty="0" smtClean="0"/>
              <a:t>.</a:t>
            </a:r>
            <a:br>
              <a:rPr lang="da-DK" dirty="0" smtClean="0"/>
            </a:br>
            <a:r>
              <a:rPr lang="da-DK" sz="2000" dirty="0" smtClean="0"/>
              <a:t>        </a:t>
            </a:r>
            <a:endParaRPr lang="da-DK" sz="2000" dirty="0"/>
          </a:p>
        </p:txBody>
      </p:sp>
      <p:sp>
        <p:nvSpPr>
          <p:cNvPr id="4" name="Pladsholder til indhold 1"/>
          <p:cNvSpPr txBox="1">
            <a:spLocks/>
          </p:cNvSpPr>
          <p:nvPr/>
        </p:nvSpPr>
        <p:spPr>
          <a:xfrm>
            <a:off x="7022924" y="1425600"/>
            <a:ext cx="4763530" cy="490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rgbClr val="3E64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da-DK" sz="2400" dirty="0" smtClean="0"/>
              <a:t>Handlinger:</a:t>
            </a:r>
            <a:br>
              <a:rPr lang="da-DK" sz="2400" dirty="0" smtClean="0"/>
            </a:br>
            <a:endParaRPr lang="da-DK" dirty="0" smtClean="0"/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Vurdering af vitale værdier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Igangsætte </a:t>
            </a:r>
            <a:r>
              <a:rPr lang="da-DK" sz="1800" b="0" dirty="0">
                <a:solidFill>
                  <a:schemeClr val="bg1">
                    <a:lumMod val="50000"/>
                  </a:schemeClr>
                </a:solidFill>
              </a:rPr>
              <a:t>palliative tiltag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Støtte til generel kontrol af iltbehandling</a:t>
            </a:r>
            <a:endParaRPr lang="da-DK" sz="1800" b="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err="1" smtClean="0">
                <a:solidFill>
                  <a:schemeClr val="bg1">
                    <a:lumMod val="50000"/>
                  </a:schemeClr>
                </a:solidFill>
              </a:rPr>
              <a:t>Opstarte</a:t>
            </a: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 ordineret medicinsk behandling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 smtClean="0">
                <a:solidFill>
                  <a:schemeClr val="bg1">
                    <a:lumMod val="50000"/>
                  </a:schemeClr>
                </a:solidFill>
              </a:rPr>
              <a:t>Tilkald yderligere assistance</a:t>
            </a:r>
            <a:endParaRPr lang="da-DK" dirty="0" smtClean="0"/>
          </a:p>
        </p:txBody>
      </p:sp>
      <p:cxnSp>
        <p:nvCxnSpPr>
          <p:cNvPr id="5" name="Lige forbindelse 4"/>
          <p:cNvCxnSpPr/>
          <p:nvPr/>
        </p:nvCxnSpPr>
        <p:spPr>
          <a:xfrm>
            <a:off x="5726908" y="1302633"/>
            <a:ext cx="0" cy="474394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indhold 1"/>
          <p:cNvSpPr txBox="1">
            <a:spLocks/>
          </p:cNvSpPr>
          <p:nvPr/>
        </p:nvSpPr>
        <p:spPr>
          <a:xfrm>
            <a:off x="1258354" y="1425600"/>
            <a:ext cx="4763530" cy="4907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rgbClr val="3E64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da-DK" sz="2400" dirty="0" smtClean="0"/>
              <a:t>Observationer:</a:t>
            </a:r>
            <a:br>
              <a:rPr lang="da-DK" sz="2400" dirty="0" smtClean="0"/>
            </a:br>
            <a:endParaRPr lang="da-DK" dirty="0" smtClean="0"/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>
                <a:solidFill>
                  <a:schemeClr val="bg1">
                    <a:lumMod val="50000"/>
                  </a:schemeClr>
                </a:solidFill>
              </a:rPr>
              <a:t>Vitale værdier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>
                <a:solidFill>
                  <a:schemeClr val="bg1">
                    <a:lumMod val="50000"/>
                  </a:schemeClr>
                </a:solidFill>
              </a:rPr>
              <a:t>Iltbehov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>
                <a:solidFill>
                  <a:schemeClr val="bg1">
                    <a:lumMod val="50000"/>
                  </a:schemeClr>
                </a:solidFill>
              </a:rPr>
              <a:t>Palliativt behov</a:t>
            </a:r>
          </a:p>
          <a:p>
            <a:pPr marL="285750" indent="-28575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800" b="0" dirty="0">
                <a:solidFill>
                  <a:schemeClr val="bg1">
                    <a:lumMod val="50000"/>
                  </a:schemeClr>
                </a:solidFill>
              </a:rPr>
              <a:t>Respons på iltbehandling</a:t>
            </a:r>
          </a:p>
        </p:txBody>
      </p:sp>
    </p:spTree>
    <p:extLst>
      <p:ext uri="{BB962C8B-B14F-4D97-AF65-F5344CB8AC3E}">
        <p14:creationId xmlns:p14="http://schemas.microsoft.com/office/powerpoint/2010/main" val="38293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i dag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25577"/>
            <a:ext cx="7758793" cy="4351338"/>
          </a:xfrm>
        </p:spPr>
        <p:txBody>
          <a:bodyPr>
            <a:normAutofit/>
          </a:bodyPr>
          <a:lstStyle/>
          <a:p>
            <a:r>
              <a:rPr lang="da-DK" sz="3600" dirty="0" smtClean="0"/>
              <a:t>Udfyld start- og slutskema</a:t>
            </a:r>
            <a:r>
              <a:rPr lang="da-DK" dirty="0"/>
              <a:t/>
            </a:r>
            <a:br>
              <a:rPr lang="da-DK" dirty="0"/>
            </a:br>
            <a:endParaRPr lang="da-DK" i="1" dirty="0" smtClean="0"/>
          </a:p>
        </p:txBody>
      </p:sp>
      <p:sp>
        <p:nvSpPr>
          <p:cNvPr id="5" name="Rektangel 4"/>
          <p:cNvSpPr/>
          <p:nvPr/>
        </p:nvSpPr>
        <p:spPr>
          <a:xfrm>
            <a:off x="7361764" y="5744623"/>
            <a:ext cx="4830236" cy="1113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48" y="3157272"/>
            <a:ext cx="4546557" cy="302599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253711" y="2159342"/>
            <a:ext cx="3475422" cy="2150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47" y="2953659"/>
            <a:ext cx="5206990" cy="135587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08491"/>
            <a:ext cx="2981752" cy="9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Videofilm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61606" y="2242000"/>
            <a:ext cx="8531679" cy="4764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Vejrtrækning og ilt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	</a:t>
            </a:r>
            <a:br>
              <a:rPr lang="da-DK" sz="2400" dirty="0" smtClean="0"/>
            </a:br>
            <a:r>
              <a:rPr lang="da-DK" sz="2400" dirty="0" smtClean="0"/>
              <a:t>	</a:t>
            </a:r>
            <a:r>
              <a:rPr lang="da-DK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Fysioterapeut og borger fortæller om vejrtrækning, PEP-fløjte,</a:t>
            </a:r>
            <a:br>
              <a:rPr lang="da-DK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8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fløjtemund, hosteteknik m.v.</a:t>
            </a:r>
          </a:p>
          <a:p>
            <a:pPr marL="0" indent="0">
              <a:buNone/>
            </a:pPr>
            <a:r>
              <a:rPr lang="da-DK" sz="1800" b="0" i="1" dirty="0" smtClean="0"/>
              <a:t/>
            </a:r>
            <a:br>
              <a:rPr lang="da-DK" sz="1800" b="0" i="1" dirty="0" smtClean="0"/>
            </a:br>
            <a:endParaRPr lang="da-DK" sz="1800" b="0" i="1" dirty="0" smtClean="0"/>
          </a:p>
        </p:txBody>
      </p:sp>
      <p:cxnSp>
        <p:nvCxnSpPr>
          <p:cNvPr id="5" name="Lige forbindelse 4"/>
          <p:cNvCxnSpPr/>
          <p:nvPr/>
        </p:nvCxnSpPr>
        <p:spPr>
          <a:xfrm>
            <a:off x="2986391" y="1851059"/>
            <a:ext cx="7928044" cy="1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504644"/>
              </p:ext>
            </p:extLst>
          </p:nvPr>
        </p:nvGraphicFramePr>
        <p:xfrm>
          <a:off x="377745" y="1851059"/>
          <a:ext cx="179850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Image" r:id="rId3" imgW="6196680" imgH="5676120" progId="Photoshop.Image.15">
                  <p:embed/>
                </p:oleObj>
              </mc:Choice>
              <mc:Fallback>
                <p:oleObj name="Image" r:id="rId3" imgW="6196680" imgH="567612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745" y="1851059"/>
                        <a:ext cx="1798507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Lige forbindelse 11"/>
          <p:cNvCxnSpPr/>
          <p:nvPr/>
        </p:nvCxnSpPr>
        <p:spPr>
          <a:xfrm>
            <a:off x="2986391" y="4157042"/>
            <a:ext cx="7928044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400" y="-22930"/>
            <a:ext cx="11317016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PEP-fløjte </a:t>
            </a:r>
            <a:r>
              <a:rPr lang="da-DK" sz="2900" dirty="0" smtClean="0"/>
              <a:t>(PEP = ”Positive </a:t>
            </a:r>
            <a:r>
              <a:rPr lang="da-DK" sz="2900" dirty="0" err="1" smtClean="0"/>
              <a:t>Expiratory</a:t>
            </a:r>
            <a:r>
              <a:rPr lang="da-DK" sz="2900" dirty="0" smtClean="0"/>
              <a:t> Pressure”)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        </a:t>
            </a:r>
            <a:endParaRPr lang="da-DK" sz="2000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38200" y="1425599"/>
            <a:ext cx="10515600" cy="5148195"/>
          </a:xfrm>
        </p:spPr>
        <p:txBody>
          <a:bodyPr>
            <a:normAutofit/>
          </a:bodyPr>
          <a:lstStyle/>
          <a:p>
            <a:pPr lvl="1"/>
            <a:r>
              <a:rPr lang="da-DK" dirty="0" smtClean="0"/>
              <a:t>Godt, dagligt redskab: </a:t>
            </a:r>
          </a:p>
          <a:p>
            <a:pPr lvl="2"/>
            <a:r>
              <a:rPr lang="da-DK" dirty="0" smtClean="0"/>
              <a:t>Hvis borger/patient er plaget af slim i lungerne</a:t>
            </a:r>
          </a:p>
          <a:p>
            <a:pPr lvl="2"/>
            <a:r>
              <a:rPr lang="da-DK" dirty="0" smtClean="0"/>
              <a:t>For at få kontrol over åndedrættet</a:t>
            </a:r>
          </a:p>
          <a:p>
            <a:pPr lvl="2"/>
            <a:r>
              <a:rPr lang="da-DK" dirty="0" smtClean="0"/>
              <a:t>Til daglig lungetræning</a:t>
            </a:r>
            <a:br>
              <a:rPr lang="da-DK" dirty="0" smtClean="0"/>
            </a:br>
            <a:endParaRPr lang="da-DK" dirty="0" smtClean="0"/>
          </a:p>
          <a:p>
            <a:pPr lvl="1"/>
            <a:r>
              <a:rPr lang="da-DK" dirty="0" smtClean="0"/>
              <a:t>Hvis borger/patient ikke kan samarbejde omkring PEP-fløjten, kan en flaske med vand og sugerør bruges</a:t>
            </a:r>
          </a:p>
          <a:p>
            <a:pPr lvl="1"/>
            <a:r>
              <a:rPr lang="da-DK" dirty="0" smtClean="0"/>
              <a:t>PEP-fløjten skilles ad og rengøres i sæbevand mindst én gang om ugen for at undgå bakterier</a:t>
            </a:r>
          </a:p>
          <a:p>
            <a:pPr lvl="1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97" y="1120344"/>
            <a:ext cx="2648129" cy="26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400" y="-22930"/>
            <a:ext cx="11317016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Vejrtrækningsteknikker</a:t>
            </a:r>
            <a:br>
              <a:rPr lang="da-DK" dirty="0" smtClean="0"/>
            </a:br>
            <a:r>
              <a:rPr lang="da-DK" sz="2000" dirty="0" smtClean="0"/>
              <a:t>        </a:t>
            </a:r>
            <a:endParaRPr lang="da-DK" sz="2000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38200" y="1197735"/>
            <a:ext cx="10719486" cy="5376059"/>
          </a:xfrm>
        </p:spPr>
        <p:txBody>
          <a:bodyPr>
            <a:normAutofit/>
          </a:bodyPr>
          <a:lstStyle/>
          <a:p>
            <a:pPr lvl="1"/>
            <a:r>
              <a:rPr lang="da-DK" dirty="0" smtClean="0"/>
              <a:t>Kan hjælpe borgeren/patienten </a:t>
            </a:r>
            <a:r>
              <a:rPr lang="da-DK" dirty="0"/>
              <a:t>med </a:t>
            </a:r>
            <a:r>
              <a:rPr lang="da-DK" dirty="0" smtClean="0"/>
              <a:t>at:</a:t>
            </a:r>
            <a:endParaRPr lang="da-DK" sz="1800" dirty="0" smtClean="0"/>
          </a:p>
          <a:p>
            <a:pPr lvl="2">
              <a:spcAft>
                <a:spcPts val="600"/>
              </a:spcAft>
            </a:pPr>
            <a:r>
              <a:rPr lang="da-DK" dirty="0" smtClean="0"/>
              <a:t>Få kontrol over vejrtrækningen</a:t>
            </a:r>
          </a:p>
          <a:p>
            <a:pPr lvl="2">
              <a:spcAft>
                <a:spcPts val="600"/>
              </a:spcAft>
            </a:pPr>
            <a:r>
              <a:rPr lang="da-DK" dirty="0" smtClean="0"/>
              <a:t>Stoppe </a:t>
            </a:r>
            <a:r>
              <a:rPr lang="da-DK" dirty="0" err="1" smtClean="0"/>
              <a:t>hyperventilation</a:t>
            </a:r>
            <a:endParaRPr lang="da-DK" dirty="0" smtClean="0"/>
          </a:p>
          <a:p>
            <a:pPr lvl="2">
              <a:spcAft>
                <a:spcPts val="600"/>
              </a:spcAft>
            </a:pPr>
            <a:r>
              <a:rPr lang="da-DK" dirty="0" smtClean="0"/>
              <a:t>Udnytte de bedste og stærkeste muskler til at trække vejret med så der spares mest muligt på kræfterne</a:t>
            </a:r>
          </a:p>
          <a:p>
            <a:pPr lvl="2">
              <a:spcAft>
                <a:spcPts val="600"/>
              </a:spcAft>
            </a:pPr>
            <a:r>
              <a:rPr lang="da-DK" dirty="0" smtClean="0"/>
              <a:t>Dæmpe angsten ved at få fokus på ind- og udånding</a:t>
            </a:r>
          </a:p>
          <a:p>
            <a:pPr lvl="1"/>
            <a:r>
              <a:rPr lang="da-DK" dirty="0" smtClean="0"/>
              <a:t>Forskellige vejrtrækningsteknikker:</a:t>
            </a:r>
          </a:p>
          <a:p>
            <a:pPr lvl="2">
              <a:spcAft>
                <a:spcPts val="600"/>
              </a:spcAft>
            </a:pPr>
            <a:r>
              <a:rPr lang="da-DK" dirty="0" smtClean="0"/>
              <a:t>Fløjtemund</a:t>
            </a:r>
          </a:p>
          <a:p>
            <a:pPr lvl="2">
              <a:spcAft>
                <a:spcPts val="600"/>
              </a:spcAft>
            </a:pPr>
            <a:r>
              <a:rPr lang="da-DK" dirty="0" smtClean="0"/>
              <a:t>Trække vejret med maven</a:t>
            </a:r>
          </a:p>
          <a:p>
            <a:pPr lvl="2">
              <a:spcAft>
                <a:spcPts val="600"/>
              </a:spcAft>
            </a:pPr>
            <a:r>
              <a:rPr lang="da-DK" dirty="0" smtClean="0"/>
              <a:t>Trække vejret med brystkassen</a:t>
            </a:r>
          </a:p>
          <a:p>
            <a:pPr lvl="1"/>
            <a:r>
              <a:rPr lang="da-DK" sz="2400" dirty="0" smtClean="0"/>
              <a:t>OBS ved svimmelhed – hold pauser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8894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400" y="-22930"/>
            <a:ext cx="11317016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Gode sidde- og hvilestillinger</a:t>
            </a:r>
            <a:br>
              <a:rPr lang="da-DK" dirty="0" smtClean="0"/>
            </a:br>
            <a:r>
              <a:rPr lang="da-DK" sz="2000" dirty="0" smtClean="0"/>
              <a:t>        </a:t>
            </a:r>
            <a:endParaRPr lang="da-DK" sz="2000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38200" y="1425599"/>
            <a:ext cx="7136027" cy="5148195"/>
          </a:xfrm>
        </p:spPr>
        <p:txBody>
          <a:bodyPr>
            <a:normAutofit/>
          </a:bodyPr>
          <a:lstStyle/>
          <a:p>
            <a:pPr lvl="1"/>
            <a:r>
              <a:rPr lang="da-DK" dirty="0" smtClean="0"/>
              <a:t>Kan benyttes når borgeren/patienten har åndenød </a:t>
            </a:r>
          </a:p>
          <a:p>
            <a:pPr lvl="1"/>
            <a:r>
              <a:rPr lang="da-DK" dirty="0" smtClean="0"/>
              <a:t>Sparer på kræfterne</a:t>
            </a:r>
          </a:p>
          <a:p>
            <a:pPr lvl="1"/>
            <a:r>
              <a:rPr lang="da-DK" dirty="0" smtClean="0"/>
              <a:t>Understøtter god vejrtrækningsteknik</a:t>
            </a:r>
          </a:p>
          <a:p>
            <a:pPr lvl="1"/>
            <a:r>
              <a:rPr lang="da-DK" dirty="0" smtClean="0"/>
              <a:t>Får borgeren/patienten til at slappe af</a:t>
            </a:r>
          </a:p>
          <a:p>
            <a:pPr lvl="1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32" y="1425599"/>
            <a:ext cx="3249038" cy="32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600" dirty="0" err="1" smtClean="0"/>
              <a:t>Saturationsmåling</a:t>
            </a:r>
            <a:r>
              <a:rPr lang="da-DK" sz="2600" dirty="0" smtClean="0"/>
              <a:t> med </a:t>
            </a:r>
            <a:r>
              <a:rPr lang="da-DK" sz="2600" dirty="0" err="1" smtClean="0"/>
              <a:t>pulsoxymeter</a:t>
            </a:r>
            <a:r>
              <a:rPr lang="da-DK" sz="2600" dirty="0"/>
              <a:t>:</a:t>
            </a:r>
            <a:r>
              <a:rPr lang="da-DK" sz="2600" dirty="0" smtClean="0"/>
              <a:t> </a:t>
            </a:r>
            <a:r>
              <a:rPr lang="da-DK" sz="2600" dirty="0"/>
              <a:t>M</a:t>
            </a:r>
            <a:r>
              <a:rPr lang="da-DK" sz="2600" dirty="0" smtClean="0"/>
              <a:t>åling af iltmætning</a:t>
            </a:r>
            <a:endParaRPr lang="da-DK" sz="2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425600"/>
            <a:ext cx="8104631" cy="4828896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da-DK" dirty="0" smtClean="0"/>
              <a:t>Iltmætning af blodet – generelle guidelines*: </a:t>
            </a:r>
            <a:br>
              <a:rPr lang="da-DK" dirty="0" smtClean="0"/>
            </a:br>
            <a:r>
              <a:rPr lang="da-DK" sz="2200" i="1" dirty="0" smtClean="0"/>
              <a:t>(*iflg. DSAM)</a:t>
            </a:r>
          </a:p>
          <a:p>
            <a:pPr lvl="2"/>
            <a:r>
              <a:rPr lang="da-DK" dirty="0" smtClean="0"/>
              <a:t>Iltindhold på over 92%: OK</a:t>
            </a:r>
          </a:p>
          <a:p>
            <a:pPr lvl="2"/>
            <a:r>
              <a:rPr lang="da-DK" dirty="0" smtClean="0"/>
              <a:t>Iltindhold på 88 – 92%: Overvej kontrol hos læge</a:t>
            </a:r>
          </a:p>
          <a:p>
            <a:pPr lvl="2"/>
            <a:r>
              <a:rPr lang="da-DK" dirty="0" smtClean="0"/>
              <a:t>Iltindhold på over 96%: For højt ved iltbehandling</a:t>
            </a:r>
          </a:p>
          <a:p>
            <a:pPr lvl="1"/>
            <a:r>
              <a:rPr lang="da-DK" dirty="0" err="1" smtClean="0"/>
              <a:t>Saturationsmåling</a:t>
            </a:r>
            <a:r>
              <a:rPr lang="da-DK" dirty="0" smtClean="0"/>
              <a:t> kan give tryghed ved fx åndenød</a:t>
            </a:r>
          </a:p>
          <a:p>
            <a:pPr lvl="2"/>
            <a:r>
              <a:rPr lang="da-DK" dirty="0" smtClean="0"/>
              <a:t>Hvornår er det tid til at holde en pause?</a:t>
            </a:r>
          </a:p>
          <a:p>
            <a:pPr lvl="2"/>
            <a:r>
              <a:rPr lang="da-DK" dirty="0" smtClean="0"/>
              <a:t>Virker de tiltag vi laver – PEP-fløjte, fløjtemund, hvilestillinger?</a:t>
            </a:r>
          </a:p>
          <a:p>
            <a:pPr lvl="2"/>
            <a:r>
              <a:rPr lang="da-DK" dirty="0" smtClean="0"/>
              <a:t>Andre ting skal gøres? Fx mere medicin, tilkald af læge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32" y="1424037"/>
            <a:ext cx="3249038" cy="32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Observationer ved iltmangel</a:t>
            </a:r>
            <a:endParaRPr lang="da-DK" dirty="0"/>
          </a:p>
        </p:txBody>
      </p:sp>
      <p:sp>
        <p:nvSpPr>
          <p:cNvPr id="6" name="Pladsholder til indhold 1"/>
          <p:cNvSpPr>
            <a:spLocks noGrp="1"/>
          </p:cNvSpPr>
          <p:nvPr>
            <p:ph idx="1"/>
          </p:nvPr>
        </p:nvSpPr>
        <p:spPr>
          <a:xfrm>
            <a:off x="838200" y="1425599"/>
            <a:ext cx="10719486" cy="5148195"/>
          </a:xfrm>
        </p:spPr>
        <p:txBody>
          <a:bodyPr>
            <a:normAutofit/>
          </a:bodyPr>
          <a:lstStyle/>
          <a:p>
            <a:pPr marL="457200" lvl="1" indent="0">
              <a:lnSpc>
                <a:spcPts val="4000"/>
              </a:lnSpc>
              <a:buNone/>
            </a:pPr>
            <a:r>
              <a:rPr lang="da-DK" dirty="0" smtClean="0"/>
              <a:t>Tegn på iltmangel over længere tid:</a:t>
            </a:r>
          </a:p>
          <a:p>
            <a:pPr lvl="2"/>
            <a:r>
              <a:rPr lang="da-DK" sz="1800" dirty="0" smtClean="0"/>
              <a:t>Afkræftelse</a:t>
            </a:r>
            <a:endParaRPr lang="da-DK" sz="1800" dirty="0"/>
          </a:p>
          <a:p>
            <a:pPr lvl="2"/>
            <a:r>
              <a:rPr lang="da-DK" sz="1800" dirty="0" smtClean="0"/>
              <a:t>Tung i hovedet</a:t>
            </a:r>
          </a:p>
          <a:p>
            <a:pPr lvl="2"/>
            <a:r>
              <a:rPr lang="da-DK" sz="1800" dirty="0" smtClean="0"/>
              <a:t>Svækket hukommelse</a:t>
            </a:r>
          </a:p>
          <a:p>
            <a:pPr lvl="2"/>
            <a:r>
              <a:rPr lang="da-DK" sz="1800" dirty="0" smtClean="0"/>
              <a:t>Koncentrationsbesvær</a:t>
            </a:r>
          </a:p>
          <a:p>
            <a:pPr lvl="2">
              <a:lnSpc>
                <a:spcPct val="100000"/>
              </a:lnSpc>
            </a:pPr>
            <a:r>
              <a:rPr lang="da-DK" sz="1800" dirty="0" smtClean="0"/>
              <a:t>Væskeophobning i ben på grund af øget belastning af hjertet og lunger</a:t>
            </a:r>
            <a:br>
              <a:rPr lang="da-DK" sz="1800" dirty="0" smtClean="0"/>
            </a:br>
            <a:r>
              <a:rPr lang="da-DK" sz="1800" dirty="0" smtClean="0"/>
              <a:t>(kan dog også have andre årsager)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32" y="1425599"/>
            <a:ext cx="2477236" cy="24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KOL og iltbehandling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302032"/>
            <a:ext cx="7119551" cy="522233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da-DK" dirty="0"/>
              <a:t>Iltbehandlingens </a:t>
            </a:r>
            <a:r>
              <a:rPr lang="da-DK" dirty="0" smtClean="0"/>
              <a:t>virkning</a:t>
            </a:r>
            <a:endParaRPr lang="da-DK" dirty="0"/>
          </a:p>
          <a:p>
            <a:pPr lvl="2">
              <a:lnSpc>
                <a:spcPct val="120000"/>
              </a:lnSpc>
            </a:pPr>
            <a:r>
              <a:rPr lang="da-DK" dirty="0"/>
              <a:t>Kan forlænge levetiden </a:t>
            </a:r>
            <a:r>
              <a:rPr lang="da-DK" dirty="0" smtClean="0"/>
              <a:t>(</a:t>
            </a:r>
            <a:r>
              <a:rPr lang="da-DK" dirty="0"/>
              <a:t>Fordobler restlevetiden hos borgere/patienter med svær KOL)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Forhindre fortsat stigning af </a:t>
            </a:r>
            <a:r>
              <a:rPr lang="da-DK" dirty="0" err="1"/>
              <a:t>pulmonarietrykket</a:t>
            </a:r>
            <a:endParaRPr lang="da-DK" dirty="0"/>
          </a:p>
          <a:p>
            <a:pPr lvl="2">
              <a:lnSpc>
                <a:spcPct val="100000"/>
              </a:lnSpc>
            </a:pPr>
            <a:r>
              <a:rPr lang="da-DK" dirty="0"/>
              <a:t>Øger den fysiske kapacitet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Forbedre søvnkvaliteten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Forbedre livskvaliteten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Forbedre den kognitive funktion</a:t>
            </a:r>
          </a:p>
          <a:p>
            <a:pPr lvl="2">
              <a:lnSpc>
                <a:spcPct val="110000"/>
              </a:lnSpc>
            </a:pPr>
            <a:r>
              <a:rPr lang="da-DK" dirty="0"/>
              <a:t>Kan i nogle tilfælde være med til at nedsætte mængden af den oplevede åndenød, reducere indlæggelser</a:t>
            </a:r>
            <a:endParaRPr lang="da-DK" dirty="0" smtClean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6" y="1552122"/>
            <a:ext cx="3794725" cy="25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Telekit og iltbehandling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69" y="1552122"/>
            <a:ext cx="3797499" cy="2525608"/>
          </a:xfrm>
          <a:prstGeom prst="rect">
            <a:avLst/>
          </a:prstGeom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838200" y="1425600"/>
            <a:ext cx="6205151" cy="4351338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da-DK" dirty="0"/>
              <a:t>Telekit er med til at skabe overblik </a:t>
            </a:r>
            <a:r>
              <a:rPr lang="da-DK" dirty="0" err="1"/>
              <a:t>ift</a:t>
            </a:r>
            <a:r>
              <a:rPr lang="da-DK" dirty="0"/>
              <a:t> ændringer i iltmætning over </a:t>
            </a:r>
            <a:r>
              <a:rPr lang="da-DK" dirty="0" smtClean="0"/>
              <a:t>tid 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Kan tjekkes på Sundhed.dk af praktiserende læge</a:t>
            </a:r>
          </a:p>
          <a:p>
            <a:pPr lvl="2">
              <a:lnSpc>
                <a:spcPct val="100000"/>
              </a:lnSpc>
            </a:pPr>
            <a:r>
              <a:rPr lang="da-DK" dirty="0"/>
              <a:t>Kan skabe ro ved akut åndenød for både borger/patient og </a:t>
            </a:r>
            <a:r>
              <a:rPr lang="da-DK" dirty="0" smtClean="0"/>
              <a:t>sundhedsprofessionelle</a:t>
            </a:r>
            <a:endParaRPr lang="da-DK" dirty="0"/>
          </a:p>
          <a:p>
            <a:pPr lvl="2">
              <a:lnSpc>
                <a:spcPct val="100000"/>
              </a:lnSpc>
            </a:pPr>
            <a:r>
              <a:rPr lang="da-DK" dirty="0"/>
              <a:t>Iltmåler kan vise om lindrende tiltag virker ved åndenød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323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476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Office-tema</vt:lpstr>
      <vt:lpstr>Image</vt:lpstr>
      <vt:lpstr>Modul om Vejrtrækning og ilt </vt:lpstr>
      <vt:lpstr>Videofilm</vt:lpstr>
      <vt:lpstr>PEP-fløjte (PEP = ”Positive Expiratory Pressure”)         </vt:lpstr>
      <vt:lpstr>Vejrtrækningsteknikker         </vt:lpstr>
      <vt:lpstr>Gode sidde- og hvilestillinger         </vt:lpstr>
      <vt:lpstr>Saturationsmåling med pulsoxymeter: Måling af iltmætning</vt:lpstr>
      <vt:lpstr>Observationer ved iltmangel</vt:lpstr>
      <vt:lpstr>KOL og iltbehandling</vt:lpstr>
      <vt:lpstr>Telekit og iltbehandling</vt:lpstr>
      <vt:lpstr>Sikkerhed og hygiejne ved iltbehandling</vt:lpstr>
      <vt:lpstr>Palliativ behandling</vt:lpstr>
      <vt:lpstr>Palliativ behandling</vt:lpstr>
      <vt:lpstr>Observationer og handlinger – SOSU hjælper         </vt:lpstr>
      <vt:lpstr>Observationer og handlinger – SOSA/sygepl.         </vt:lpstr>
      <vt:lpstr>Tak for i dag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holger</dc:creator>
  <cp:lastModifiedBy>Holger Dalgaard</cp:lastModifiedBy>
  <cp:revision>299</cp:revision>
  <dcterms:created xsi:type="dcterms:W3CDTF">2014-07-01T15:56:32Z</dcterms:created>
  <dcterms:modified xsi:type="dcterms:W3CDTF">2015-01-09T09:10:35Z</dcterms:modified>
</cp:coreProperties>
</file>