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06" r:id="rId2"/>
    <p:sldId id="328" r:id="rId3"/>
    <p:sldId id="324" r:id="rId4"/>
    <p:sldId id="258" r:id="rId5"/>
    <p:sldId id="325" r:id="rId6"/>
    <p:sldId id="314" r:id="rId7"/>
    <p:sldId id="311" r:id="rId8"/>
    <p:sldId id="313" r:id="rId9"/>
    <p:sldId id="312" r:id="rId10"/>
    <p:sldId id="326" r:id="rId11"/>
    <p:sldId id="315" r:id="rId12"/>
    <p:sldId id="322" r:id="rId13"/>
    <p:sldId id="327" r:id="rId14"/>
    <p:sldId id="323" r:id="rId15"/>
    <p:sldId id="319" r:id="rId16"/>
    <p:sldId id="330" r:id="rId17"/>
    <p:sldId id="331" r:id="rId18"/>
    <p:sldId id="320" r:id="rId19"/>
    <p:sldId id="321" r:id="rId20"/>
    <p:sldId id="329" r:id="rId21"/>
    <p:sldId id="308"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476"/>
    <a:srgbClr val="AFD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487" autoAdjust="0"/>
  </p:normalViewPr>
  <p:slideViewPr>
    <p:cSldViewPr snapToGrid="0">
      <p:cViewPr varScale="1">
        <p:scale>
          <a:sx n="87" d="100"/>
          <a:sy n="87" d="100"/>
        </p:scale>
        <p:origin x="648"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57268-1848-4D93-9ED0-42DFA28BF7B0}" type="datetimeFigureOut">
              <a:rPr lang="da-DK" smtClean="0"/>
              <a:pPr/>
              <a:t>09-01-2015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37687-BF2D-473D-94C1-7B76B6E67C92}" type="slidenum">
              <a:rPr lang="da-DK" smtClean="0"/>
              <a:pPr/>
              <a:t>‹nr.›</a:t>
            </a:fld>
            <a:endParaRPr lang="da-DK"/>
          </a:p>
        </p:txBody>
      </p:sp>
    </p:spTree>
    <p:extLst>
      <p:ext uri="{BB962C8B-B14F-4D97-AF65-F5344CB8AC3E}">
        <p14:creationId xmlns:p14="http://schemas.microsoft.com/office/powerpoint/2010/main" val="234827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info@lunge.dk"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lunge.dk/pjecer" TargetMode="External"/><Relationship Id="rId4" Type="http://schemas.openxmlformats.org/officeDocument/2006/relationships/hyperlink" Target="http://www.lunge.dk/snakomlung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Førs</a:t>
            </a:r>
            <a:r>
              <a:rPr lang="da-DK" baseline="0" dirty="0" smtClean="0"/>
              <a:t>t fortælles om forekomst og dødsårsag. Dernæst ses film om KOL, hvor der forklares, hvad KOL er.</a:t>
            </a:r>
            <a:endParaRPr lang="da-DK" dirty="0"/>
          </a:p>
        </p:txBody>
      </p:sp>
      <p:sp>
        <p:nvSpPr>
          <p:cNvPr id="4" name="Pladsholder til slidenummer 3"/>
          <p:cNvSpPr>
            <a:spLocks noGrp="1"/>
          </p:cNvSpPr>
          <p:nvPr>
            <p:ph type="sldNum" sz="quarter" idx="10"/>
          </p:nvPr>
        </p:nvSpPr>
        <p:spPr/>
        <p:txBody>
          <a:bodyPr/>
          <a:lstStyle/>
          <a:p>
            <a:fld id="{52837687-BF2D-473D-94C1-7B76B6E67C92}" type="slidenum">
              <a:rPr lang="da-DK" smtClean="0"/>
              <a:pPr/>
              <a:t>2</a:t>
            </a:fld>
            <a:endParaRPr lang="da-DK"/>
          </a:p>
        </p:txBody>
      </p:sp>
    </p:spTree>
    <p:extLst>
      <p:ext uri="{BB962C8B-B14F-4D97-AF65-F5344CB8AC3E}">
        <p14:creationId xmlns:p14="http://schemas.microsoft.com/office/powerpoint/2010/main" val="205422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skal vises en videofilm.</a:t>
            </a:r>
            <a:r>
              <a:rPr lang="da-DK" baseline="0" dirty="0" smtClean="0"/>
              <a:t> Ved </a:t>
            </a:r>
            <a:r>
              <a:rPr lang="da-DK" dirty="0" smtClean="0"/>
              <a:t>din undervisningsforberedelse skal du placere videofilmen på computerens skrivebord, teste at du kan afspille den, huske eksterne højttalere (computerens</a:t>
            </a:r>
            <a:r>
              <a:rPr lang="da-DK" baseline="0" dirty="0" smtClean="0"/>
              <a:t> indbyggede højttalere er sandsynligvis ikke gode nok til at ”råbe lokalet op”). Gør det i god tid, så du ved at det hele virker, som det skal.</a:t>
            </a:r>
            <a:endParaRPr lang="da-DK" dirty="0"/>
          </a:p>
        </p:txBody>
      </p:sp>
      <p:sp>
        <p:nvSpPr>
          <p:cNvPr id="4" name="Pladsholder til slidenummer 3"/>
          <p:cNvSpPr>
            <a:spLocks noGrp="1"/>
          </p:cNvSpPr>
          <p:nvPr>
            <p:ph type="sldNum" sz="quarter" idx="10"/>
          </p:nvPr>
        </p:nvSpPr>
        <p:spPr/>
        <p:txBody>
          <a:bodyPr/>
          <a:lstStyle/>
          <a:p>
            <a:fld id="{52837687-BF2D-473D-94C1-7B76B6E67C92}" type="slidenum">
              <a:rPr lang="da-DK" smtClean="0"/>
              <a:pPr/>
              <a:t>3</a:t>
            </a:fld>
            <a:endParaRPr lang="da-DK"/>
          </a:p>
        </p:txBody>
      </p:sp>
    </p:spTree>
    <p:extLst>
      <p:ext uri="{BB962C8B-B14F-4D97-AF65-F5344CB8AC3E}">
        <p14:creationId xmlns:p14="http://schemas.microsoft.com/office/powerpoint/2010/main" val="69474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Slide vises kun kortvarigt – den arvelige</a:t>
            </a:r>
            <a:r>
              <a:rPr lang="da-DK" baseline="0" dirty="0" smtClean="0"/>
              <a:t> disponering nævnes</a:t>
            </a:r>
            <a:endParaRPr lang="da-DK" dirty="0"/>
          </a:p>
        </p:txBody>
      </p:sp>
      <p:sp>
        <p:nvSpPr>
          <p:cNvPr id="4" name="Pladsholder til slidenummer 3"/>
          <p:cNvSpPr>
            <a:spLocks noGrp="1"/>
          </p:cNvSpPr>
          <p:nvPr>
            <p:ph type="sldNum" sz="quarter" idx="10"/>
          </p:nvPr>
        </p:nvSpPr>
        <p:spPr/>
        <p:txBody>
          <a:bodyPr/>
          <a:lstStyle/>
          <a:p>
            <a:fld id="{52837687-BF2D-473D-94C1-7B76B6E67C92}" type="slidenum">
              <a:rPr lang="da-DK" smtClean="0"/>
              <a:pPr/>
              <a:t>4</a:t>
            </a:fld>
            <a:endParaRPr lang="da-DK"/>
          </a:p>
        </p:txBody>
      </p:sp>
    </p:spTree>
    <p:extLst>
      <p:ext uri="{BB962C8B-B14F-4D97-AF65-F5344CB8AC3E}">
        <p14:creationId xmlns:p14="http://schemas.microsoft.com/office/powerpoint/2010/main" val="114345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2837687-BF2D-473D-94C1-7B76B6E67C92}" type="slidenum">
              <a:rPr lang="da-DK" smtClean="0"/>
              <a:pPr/>
              <a:t>5</a:t>
            </a:fld>
            <a:endParaRPr lang="da-DK"/>
          </a:p>
        </p:txBody>
      </p:sp>
    </p:spTree>
    <p:extLst>
      <p:ext uri="{BB962C8B-B14F-4D97-AF65-F5344CB8AC3E}">
        <p14:creationId xmlns:p14="http://schemas.microsoft.com/office/powerpoint/2010/main" val="168316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Rygestop er væsentligste tiltag – både ved forebyggelse og behandling.  På denne og følgende slides</a:t>
            </a:r>
            <a:r>
              <a:rPr lang="da-DK" baseline="0" dirty="0" smtClean="0"/>
              <a:t> ses fald i lungefunktionen og hvordan rygestop kan reducere faldet heraf.</a:t>
            </a:r>
            <a:endParaRPr lang="da-DK" dirty="0"/>
          </a:p>
        </p:txBody>
      </p:sp>
      <p:sp>
        <p:nvSpPr>
          <p:cNvPr id="4" name="Pladsholder til diasnummer 3"/>
          <p:cNvSpPr>
            <a:spLocks noGrp="1"/>
          </p:cNvSpPr>
          <p:nvPr>
            <p:ph type="sldNum" sz="quarter" idx="10"/>
          </p:nvPr>
        </p:nvSpPr>
        <p:spPr/>
        <p:txBody>
          <a:bodyPr/>
          <a:lstStyle/>
          <a:p>
            <a:fld id="{52837687-BF2D-473D-94C1-7B76B6E67C92}" type="slidenum">
              <a:rPr lang="da-DK" smtClean="0"/>
              <a:pPr/>
              <a:t>6</a:t>
            </a:fld>
            <a:endParaRPr lang="da-DK"/>
          </a:p>
        </p:txBody>
      </p:sp>
    </p:spTree>
    <p:extLst>
      <p:ext uri="{BB962C8B-B14F-4D97-AF65-F5344CB8AC3E}">
        <p14:creationId xmlns:p14="http://schemas.microsoft.com/office/powerpoint/2010/main" val="72547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err="1" smtClean="0"/>
              <a:t>Pneumokokvaccination</a:t>
            </a:r>
            <a:r>
              <a:rPr lang="da-DK" baseline="0" dirty="0" smtClean="0"/>
              <a:t> har især effekt hos yngre borgere/patienter med svær KOL.</a:t>
            </a: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Ud over rygning kommes</a:t>
            </a:r>
            <a:r>
              <a:rPr lang="da-DK" baseline="0" dirty="0" smtClean="0"/>
              <a:t> der kun overordnet ind på behandling, da dette er del af øvrige undervisningsmoduler. </a:t>
            </a:r>
            <a:endParaRPr lang="da-DK" dirty="0" smtClean="0"/>
          </a:p>
          <a:p>
            <a:endParaRPr lang="da-DK" dirty="0"/>
          </a:p>
        </p:txBody>
      </p:sp>
      <p:sp>
        <p:nvSpPr>
          <p:cNvPr id="4" name="Pladsholder til diasnummer 3"/>
          <p:cNvSpPr>
            <a:spLocks noGrp="1"/>
          </p:cNvSpPr>
          <p:nvPr>
            <p:ph type="sldNum" sz="quarter" idx="10"/>
          </p:nvPr>
        </p:nvSpPr>
        <p:spPr/>
        <p:txBody>
          <a:bodyPr/>
          <a:lstStyle/>
          <a:p>
            <a:fld id="{52837687-BF2D-473D-94C1-7B76B6E67C92}" type="slidenum">
              <a:rPr lang="da-DK" smtClean="0"/>
              <a:pPr/>
              <a:t>10</a:t>
            </a:fld>
            <a:endParaRPr lang="da-DK"/>
          </a:p>
        </p:txBody>
      </p:sp>
    </p:spTree>
    <p:extLst>
      <p:ext uri="{BB962C8B-B14F-4D97-AF65-F5344CB8AC3E}">
        <p14:creationId xmlns:p14="http://schemas.microsoft.com/office/powerpoint/2010/main" val="104313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2837687-BF2D-473D-94C1-7B76B6E67C92}" type="slidenum">
              <a:rPr lang="da-DK" smtClean="0"/>
              <a:pPr/>
              <a:t>13</a:t>
            </a:fld>
            <a:endParaRPr lang="da-DK"/>
          </a:p>
        </p:txBody>
      </p:sp>
    </p:spTree>
    <p:extLst>
      <p:ext uri="{BB962C8B-B14F-4D97-AF65-F5344CB8AC3E}">
        <p14:creationId xmlns:p14="http://schemas.microsoft.com/office/powerpoint/2010/main" val="180219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1000"/>
              </a:spcAft>
            </a:pPr>
            <a:r>
              <a:rPr lang="da-DK" sz="1200" b="1" u="sng" dirty="0" smtClean="0">
                <a:effectLst/>
                <a:latin typeface="+mn-lt"/>
                <a:ea typeface="Calibri"/>
                <a:cs typeface="Times New Roman"/>
              </a:rPr>
              <a:t>Note</a:t>
            </a:r>
            <a:r>
              <a:rPr lang="da-DK" sz="1200" dirty="0" smtClean="0">
                <a:effectLst/>
                <a:latin typeface="+mn-lt"/>
                <a:ea typeface="Calibri"/>
                <a:cs typeface="Times New Roman"/>
              </a:rPr>
              <a:t/>
            </a:r>
            <a:br>
              <a:rPr lang="da-DK" sz="1200" dirty="0" smtClean="0">
                <a:effectLst/>
                <a:latin typeface="+mn-lt"/>
                <a:ea typeface="Calibri"/>
                <a:cs typeface="Times New Roman"/>
              </a:rPr>
            </a:br>
            <a:r>
              <a:rPr lang="da-DK" sz="1200" dirty="0" smtClean="0">
                <a:effectLst/>
                <a:latin typeface="+mn-lt"/>
                <a:ea typeface="Calibri"/>
                <a:cs typeface="Times New Roman"/>
              </a:rPr>
              <a:t>Nedenstående</a:t>
            </a:r>
            <a:r>
              <a:rPr lang="da-DK" sz="1200" baseline="0" dirty="0" smtClean="0">
                <a:effectLst/>
                <a:latin typeface="+mn-lt"/>
                <a:ea typeface="Calibri"/>
                <a:cs typeface="Times New Roman"/>
              </a:rPr>
              <a:t> tekst er baggrundsviden for slide og der kan udvælges det, der giver mest mening i den konkrete undervisningssituation. </a:t>
            </a:r>
          </a:p>
          <a:p>
            <a:pPr>
              <a:lnSpc>
                <a:spcPct val="115000"/>
              </a:lnSpc>
              <a:spcAft>
                <a:spcPts val="1000"/>
              </a:spcAft>
            </a:pPr>
            <a:r>
              <a:rPr lang="da-DK" sz="1200" baseline="0" dirty="0" smtClean="0">
                <a:effectLst/>
                <a:latin typeface="+mn-lt"/>
                <a:ea typeface="Calibri"/>
                <a:cs typeface="Times New Roman"/>
              </a:rPr>
              <a:t>Når der i de farvede bokse står ”vi” menes Danmarks Lungeforening. </a:t>
            </a:r>
            <a:r>
              <a:rPr lang="da-DK" sz="1200" baseline="0" smtClean="0">
                <a:effectLst/>
                <a:latin typeface="+mn-lt"/>
                <a:ea typeface="Calibri"/>
                <a:cs typeface="Times New Roman"/>
              </a:rPr>
              <a:t>”Dig/din” </a:t>
            </a:r>
            <a:r>
              <a:rPr lang="da-DK" sz="1200" baseline="0" dirty="0" smtClean="0">
                <a:effectLst/>
                <a:latin typeface="+mn-lt"/>
                <a:ea typeface="Calibri"/>
                <a:cs typeface="Times New Roman"/>
              </a:rPr>
              <a:t>er rettet mod borgere/patienter. I teksten herunder og det der skal formidles er det primære fokus, hvad patientforeningen kan gøre specielt for borgere/patienter med KOL. </a:t>
            </a:r>
          </a:p>
          <a:p>
            <a:pPr>
              <a:lnSpc>
                <a:spcPct val="115000"/>
              </a:lnSpc>
              <a:spcAft>
                <a:spcPts val="1000"/>
              </a:spcAft>
            </a:pPr>
            <a:endParaRPr lang="da-DK" sz="1200" dirty="0" smtClean="0">
              <a:effectLst/>
              <a:latin typeface="+mn-lt"/>
              <a:ea typeface="Calibri"/>
              <a:cs typeface="Times New Roman"/>
            </a:endParaRPr>
          </a:p>
          <a:p>
            <a:pPr>
              <a:lnSpc>
                <a:spcPct val="115000"/>
              </a:lnSpc>
              <a:spcAft>
                <a:spcPts val="1000"/>
              </a:spcAft>
            </a:pPr>
            <a:r>
              <a:rPr lang="da-DK" sz="1200" dirty="0" smtClean="0">
                <a:effectLst/>
                <a:latin typeface="+mn-lt"/>
                <a:ea typeface="Calibri"/>
                <a:cs typeface="Times New Roman"/>
              </a:rPr>
              <a:t>Danmarks Lungeforening er en patientforening og en sygdomsbekæmpende forening, der arbejder for bedre forhold til mennesker med lungesygdomme. Foreningen er til for medlemmerne og har en lang række tilbud til lungepatienter og deres pårørende.</a:t>
            </a:r>
          </a:p>
          <a:p>
            <a:pPr>
              <a:lnSpc>
                <a:spcPct val="115000"/>
              </a:lnSpc>
              <a:spcAft>
                <a:spcPts val="1000"/>
              </a:spcAft>
            </a:pPr>
            <a:r>
              <a:rPr lang="da-DK" sz="1200" dirty="0" smtClean="0">
                <a:effectLst/>
                <a:latin typeface="+mn-lt"/>
                <a:ea typeface="Calibri"/>
                <a:cs typeface="Times New Roman"/>
              </a:rPr>
              <a:t>Danmarks Lungeforening arbejder ud fra tre hovedformål:</a:t>
            </a:r>
          </a:p>
          <a:p>
            <a:pPr marL="342900" lvl="0" indent="-342900">
              <a:lnSpc>
                <a:spcPct val="115000"/>
              </a:lnSpc>
              <a:spcAft>
                <a:spcPts val="0"/>
              </a:spcAft>
              <a:buFont typeface="Symbol"/>
              <a:buChar char=""/>
            </a:pPr>
            <a:r>
              <a:rPr lang="da-DK" sz="1200" b="1" dirty="0" smtClean="0">
                <a:effectLst/>
                <a:latin typeface="+mn-lt"/>
                <a:ea typeface="Calibri"/>
                <a:cs typeface="Times New Roman"/>
              </a:rPr>
              <a:t>Er der for borgeren/patienten</a:t>
            </a:r>
            <a:endParaRPr lang="da-DK" sz="1200" dirty="0" smtClean="0">
              <a:effectLst/>
              <a:latin typeface="+mn-lt"/>
              <a:ea typeface="Calibri"/>
              <a:cs typeface="Times New Roman"/>
            </a:endParaRPr>
          </a:p>
          <a:p>
            <a:pPr marL="342900" lvl="0" indent="-342900">
              <a:lnSpc>
                <a:spcPct val="115000"/>
              </a:lnSpc>
              <a:spcAft>
                <a:spcPts val="0"/>
              </a:spcAft>
              <a:buFont typeface="Symbol"/>
              <a:buChar char=""/>
            </a:pPr>
            <a:r>
              <a:rPr lang="da-DK" sz="1200" b="1" dirty="0" smtClean="0">
                <a:effectLst/>
                <a:latin typeface="+mn-lt"/>
                <a:ea typeface="Calibri"/>
                <a:cs typeface="Times New Roman"/>
              </a:rPr>
              <a:t>Styrker borgeren/patienten</a:t>
            </a:r>
            <a:endParaRPr lang="da-DK" sz="1200" dirty="0" smtClean="0">
              <a:effectLst/>
              <a:latin typeface="+mn-lt"/>
              <a:ea typeface="Calibri"/>
              <a:cs typeface="Times New Roman"/>
            </a:endParaRPr>
          </a:p>
          <a:p>
            <a:pPr marL="342900" lvl="0" indent="-342900">
              <a:lnSpc>
                <a:spcPct val="115000"/>
              </a:lnSpc>
              <a:spcAft>
                <a:spcPts val="0"/>
              </a:spcAft>
              <a:buFont typeface="Symbol"/>
              <a:buChar char=""/>
            </a:pPr>
            <a:r>
              <a:rPr lang="da-DK" sz="1200" b="1" dirty="0" smtClean="0">
                <a:effectLst/>
                <a:latin typeface="+mn-lt"/>
                <a:ea typeface="Calibri"/>
                <a:cs typeface="Times New Roman"/>
              </a:rPr>
              <a:t>Kæmper borgeren/patientens sag</a:t>
            </a:r>
            <a:endParaRPr lang="da-DK" sz="1200" dirty="0" smtClean="0">
              <a:effectLst/>
              <a:latin typeface="+mn-lt"/>
              <a:ea typeface="Calibri"/>
              <a:cs typeface="Times New Roman"/>
            </a:endParaRPr>
          </a:p>
          <a:p>
            <a:pPr>
              <a:lnSpc>
                <a:spcPct val="115000"/>
              </a:lnSpc>
              <a:spcBef>
                <a:spcPts val="1200"/>
              </a:spcBef>
              <a:spcAft>
                <a:spcPts val="0"/>
              </a:spcAft>
            </a:pPr>
            <a:r>
              <a:rPr lang="da-DK" sz="1200" dirty="0" smtClean="0">
                <a:effectLst/>
                <a:latin typeface="+mn-lt"/>
                <a:ea typeface="Calibri"/>
                <a:cs typeface="Times New Roman"/>
              </a:rPr>
              <a:t>Det betyder, at Danmarks Lungeforening tilbyder følgende til borgere/patienter, til pårørende og til sundhedsprofessionelle:</a:t>
            </a:r>
          </a:p>
          <a:p>
            <a:pPr>
              <a:lnSpc>
                <a:spcPct val="115000"/>
              </a:lnSpc>
              <a:spcBef>
                <a:spcPts val="1200"/>
              </a:spcBef>
              <a:spcAft>
                <a:spcPts val="0"/>
              </a:spcAft>
            </a:pPr>
            <a:endParaRPr lang="da-DK" sz="1200" dirty="0" smtClean="0">
              <a:effectLst/>
              <a:latin typeface="+mn-lt"/>
              <a:ea typeface="Calibri"/>
              <a:cs typeface="Times New Roman"/>
            </a:endParaRPr>
          </a:p>
          <a:p>
            <a:pPr>
              <a:lnSpc>
                <a:spcPct val="115000"/>
              </a:lnSpc>
              <a:spcBef>
                <a:spcPts val="1200"/>
              </a:spcBef>
              <a:spcAft>
                <a:spcPts val="0"/>
              </a:spcAft>
            </a:pPr>
            <a:r>
              <a:rPr lang="da-DK" sz="1200" i="1" dirty="0" smtClean="0">
                <a:effectLst/>
                <a:latin typeface="+mn-lt"/>
                <a:ea typeface="Calibri"/>
                <a:cs typeface="Times New Roman"/>
              </a:rPr>
              <a:t>Til underviser: forklaring til blå boks.</a:t>
            </a:r>
            <a:endParaRPr lang="da-DK" sz="1200" dirty="0" smtClean="0">
              <a:effectLst/>
              <a:latin typeface="+mn-lt"/>
              <a:ea typeface="Calibri"/>
              <a:cs typeface="Times New Roman"/>
            </a:endParaRP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Netværksgrupper og lokalforeninger</a:t>
            </a:r>
            <a:r>
              <a:rPr lang="da-DK" sz="1200" dirty="0" smtClean="0">
                <a:effectLst/>
                <a:latin typeface="+mn-lt"/>
                <a:ea typeface="Calibri"/>
                <a:cs typeface="Times New Roman"/>
              </a:rPr>
              <a:t> over hele landet. Her kan borgere/patienter mødes over kaffen, træne sammen, synge, gå ture og få rørt lattermusklerne. Har Danmarks Lungeforening ikke et netværk eller lokalforeningen i netop dit lokalområde så skriv til </a:t>
            </a:r>
            <a:r>
              <a:rPr lang="da-DK" sz="1200" u="sng" dirty="0" smtClean="0">
                <a:solidFill>
                  <a:srgbClr val="0000FF"/>
                </a:solidFill>
                <a:effectLst/>
                <a:latin typeface="+mn-lt"/>
                <a:ea typeface="Calibri"/>
                <a:cs typeface="Times New Roman"/>
                <a:hlinkClick r:id="rId3"/>
              </a:rPr>
              <a:t>info@lunge.dk</a:t>
            </a:r>
            <a:r>
              <a:rPr lang="da-DK" sz="1200" dirty="0" smtClean="0">
                <a:effectLst/>
                <a:latin typeface="+mn-lt"/>
                <a:ea typeface="Calibri"/>
                <a:cs typeface="Times New Roman"/>
              </a:rPr>
              <a:t>. Både borger/patient og sundhedsprofessionelle kan være med til at danne netværksgrupper eller lokalforeninger. Danmarks Lungeforening har over 80 netværksgrupper og lokalforeninger i hele landet. </a:t>
            </a: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Snak om Lunger. </a:t>
            </a:r>
            <a:r>
              <a:rPr lang="da-DK" sz="1200" dirty="0" smtClean="0">
                <a:effectLst/>
                <a:latin typeface="+mn-lt"/>
                <a:ea typeface="Calibri"/>
                <a:cs typeface="Times New Roman"/>
              </a:rPr>
              <a:t>Online mødestedet</a:t>
            </a:r>
            <a:r>
              <a:rPr lang="da-DK" sz="1200" b="1" dirty="0" smtClean="0">
                <a:effectLst/>
                <a:latin typeface="+mn-lt"/>
                <a:ea typeface="Calibri"/>
                <a:cs typeface="Times New Roman"/>
              </a:rPr>
              <a:t> </a:t>
            </a:r>
            <a:r>
              <a:rPr lang="da-DK" sz="1200" dirty="0" smtClean="0">
                <a:effectLst/>
                <a:latin typeface="+mn-lt"/>
                <a:ea typeface="Calibri"/>
                <a:cs typeface="Times New Roman"/>
              </a:rPr>
              <a:t>hvor borgere/patienter og deres pårørende kan chatte med andre ligestillede og få svar på spørgsmål døgnet rundt. </a:t>
            </a:r>
            <a:r>
              <a:rPr lang="da-DK" sz="1200" u="sng" dirty="0" smtClean="0">
                <a:solidFill>
                  <a:srgbClr val="0000FF"/>
                </a:solidFill>
                <a:effectLst/>
                <a:latin typeface="+mn-lt"/>
                <a:ea typeface="Calibri"/>
                <a:cs typeface="Times New Roman"/>
                <a:hlinkClick r:id="rId4"/>
              </a:rPr>
              <a:t>www.lunge.dk/snakomlunger</a:t>
            </a:r>
            <a:endParaRPr lang="da-DK" sz="1200" dirty="0" smtClean="0">
              <a:effectLst/>
              <a:latin typeface="+mn-lt"/>
              <a:ea typeface="Calibri"/>
              <a:cs typeface="Times New Roman"/>
            </a:endParaRPr>
          </a:p>
          <a:p>
            <a:pPr marL="457200">
              <a:lnSpc>
                <a:spcPct val="115000"/>
              </a:lnSpc>
              <a:spcBef>
                <a:spcPts val="1200"/>
              </a:spcBef>
              <a:spcAft>
                <a:spcPts val="0"/>
              </a:spcAft>
            </a:pPr>
            <a:r>
              <a:rPr lang="da-DK" sz="1200" dirty="0" smtClean="0">
                <a:effectLst/>
                <a:latin typeface="+mn-lt"/>
                <a:ea typeface="Calibri"/>
                <a:cs typeface="Times New Roman"/>
              </a:rPr>
              <a:t>Danmarks Lungeforening er også både til stede på Facebook og YouTube, hvor borgere/patienter kan følge foreningens aktiviteter og se videoklip.</a:t>
            </a: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Lungedagen</a:t>
            </a:r>
            <a:r>
              <a:rPr lang="da-DK" sz="1200" dirty="0" smtClean="0">
                <a:effectLst/>
                <a:latin typeface="+mn-lt"/>
                <a:ea typeface="Calibri"/>
                <a:cs typeface="Times New Roman"/>
              </a:rPr>
              <a:t>. Det er Danmarks Lungeforening, der hvert år i november står bag Lungedagen.</a:t>
            </a:r>
            <a:r>
              <a:rPr lang="da-DK" sz="1200" baseline="0" dirty="0" smtClean="0">
                <a:effectLst/>
                <a:latin typeface="+mn-lt"/>
                <a:ea typeface="Calibri"/>
                <a:cs typeface="Times New Roman"/>
              </a:rPr>
              <a:t> Her</a:t>
            </a:r>
            <a:r>
              <a:rPr lang="da-DK" sz="1200" dirty="0" smtClean="0">
                <a:effectLst/>
                <a:latin typeface="+mn-lt"/>
                <a:ea typeface="Calibri"/>
                <a:cs typeface="Times New Roman"/>
              </a:rPr>
              <a:t> sættes fokus på lungefunktionsmåling, lunger og lungesygdomme.</a:t>
            </a:r>
          </a:p>
          <a:p>
            <a:pPr marL="457200">
              <a:lnSpc>
                <a:spcPct val="115000"/>
              </a:lnSpc>
              <a:spcBef>
                <a:spcPts val="1200"/>
              </a:spcBef>
              <a:spcAft>
                <a:spcPts val="0"/>
              </a:spcAft>
            </a:pPr>
            <a:r>
              <a:rPr lang="da-DK" sz="1200" dirty="0" smtClean="0">
                <a:effectLst/>
                <a:latin typeface="+mn-lt"/>
                <a:ea typeface="Calibri"/>
                <a:cs typeface="Times New Roman"/>
              </a:rPr>
              <a:t> </a:t>
            </a:r>
          </a:p>
          <a:p>
            <a:pPr marL="457200">
              <a:lnSpc>
                <a:spcPct val="115000"/>
              </a:lnSpc>
              <a:spcBef>
                <a:spcPts val="1200"/>
              </a:spcBef>
              <a:spcAft>
                <a:spcPts val="0"/>
              </a:spcAft>
            </a:pPr>
            <a:r>
              <a:rPr lang="da-DK" sz="1200" i="1" dirty="0" smtClean="0">
                <a:effectLst/>
                <a:latin typeface="+mn-lt"/>
                <a:ea typeface="Calibri"/>
                <a:cs typeface="Times New Roman"/>
              </a:rPr>
              <a:t>Til underviser: forklaring til rød boks.</a:t>
            </a:r>
            <a:endParaRPr lang="da-DK" sz="1200" dirty="0" smtClean="0">
              <a:effectLst/>
              <a:latin typeface="+mn-lt"/>
              <a:ea typeface="Calibri"/>
              <a:cs typeface="Times New Roman"/>
            </a:endParaRP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Rådgivning. </a:t>
            </a:r>
            <a:r>
              <a:rPr lang="da-DK" sz="1200" dirty="0" smtClean="0">
                <a:effectLst/>
                <a:latin typeface="+mn-lt"/>
                <a:ea typeface="Calibri"/>
                <a:cs typeface="Times New Roman"/>
              </a:rPr>
              <a:t>Sundhedsprofessionel rådgivning pr. telefon og mail til borgere/patienter og pårørende fra fx læge, sygeplejerske, fysioterapeut, psykolog og andre. Sundhedsprofessionelle kan også benytte rådgivningen samt hente undervisningsmateriale på lunge.dk (videoklip, rapporter, undersøgelser og links)</a:t>
            </a: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Lunge.dk. Opdateret viden</a:t>
            </a:r>
            <a:r>
              <a:rPr lang="da-DK" sz="1200" dirty="0" smtClean="0">
                <a:effectLst/>
                <a:latin typeface="+mn-lt"/>
                <a:ea typeface="Calibri"/>
                <a:cs typeface="Times New Roman"/>
              </a:rPr>
              <a:t> om lungerne og lungesygdomme samt inspiration til at gøre livet med en lungesygdom lettere i hverdagen. </a:t>
            </a: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Pjecer og infomateriale</a:t>
            </a:r>
            <a:r>
              <a:rPr lang="da-DK" sz="1200" dirty="0" smtClean="0">
                <a:effectLst/>
                <a:latin typeface="+mn-lt"/>
                <a:ea typeface="Calibri"/>
                <a:cs typeface="Times New Roman"/>
              </a:rPr>
              <a:t>. Danmarks Lungeforening har flere forskellige gratis pjecer og infomateriale, som kan bestilles eller downloades på </a:t>
            </a:r>
            <a:r>
              <a:rPr lang="da-DK" sz="1200" u="sng" dirty="0" smtClean="0">
                <a:solidFill>
                  <a:srgbClr val="0000FF"/>
                </a:solidFill>
                <a:effectLst/>
                <a:latin typeface="+mn-lt"/>
                <a:ea typeface="Calibri"/>
                <a:cs typeface="Times New Roman"/>
                <a:hlinkClick r:id="rId5"/>
              </a:rPr>
              <a:t>www.lunge.dk/pjecer</a:t>
            </a:r>
            <a:endParaRPr lang="da-DK" sz="1200" dirty="0" smtClean="0">
              <a:effectLst/>
              <a:latin typeface="+mn-lt"/>
              <a:ea typeface="Calibri"/>
              <a:cs typeface="Times New Roman"/>
            </a:endParaRPr>
          </a:p>
          <a:p>
            <a:pPr marL="457200">
              <a:lnSpc>
                <a:spcPct val="115000"/>
              </a:lnSpc>
              <a:spcBef>
                <a:spcPts val="1200"/>
              </a:spcBef>
              <a:spcAft>
                <a:spcPts val="0"/>
              </a:spcAft>
            </a:pPr>
            <a:r>
              <a:rPr lang="da-DK" sz="1200" i="1" dirty="0" smtClean="0">
                <a:effectLst/>
                <a:latin typeface="+mn-lt"/>
                <a:ea typeface="Calibri"/>
                <a:cs typeface="Times New Roman"/>
              </a:rPr>
              <a:t>Til underviseren: mappen med pjecer kan rundt</a:t>
            </a:r>
            <a:endParaRPr lang="da-DK" sz="1200" dirty="0" smtClean="0">
              <a:effectLst/>
              <a:latin typeface="+mn-lt"/>
              <a:ea typeface="Calibri"/>
              <a:cs typeface="Times New Roman"/>
            </a:endParaRPr>
          </a:p>
          <a:p>
            <a:pPr marL="342900" lvl="0" indent="-342900">
              <a:lnSpc>
                <a:spcPct val="115000"/>
              </a:lnSpc>
              <a:spcBef>
                <a:spcPts val="1200"/>
              </a:spcBef>
              <a:spcAft>
                <a:spcPts val="0"/>
              </a:spcAft>
              <a:buFont typeface="Symbol"/>
              <a:buChar char=""/>
            </a:pPr>
            <a:r>
              <a:rPr lang="da-DK" sz="1200" b="1" dirty="0" smtClean="0">
                <a:effectLst/>
                <a:latin typeface="+mn-lt"/>
                <a:ea typeface="Calibri"/>
                <a:cs typeface="Times New Roman"/>
              </a:rPr>
              <a:t>Medlemsblad og nyhedsmail. </a:t>
            </a:r>
            <a:r>
              <a:rPr lang="da-DK" sz="1200" dirty="0" smtClean="0">
                <a:effectLst/>
                <a:latin typeface="+mn-lt"/>
                <a:ea typeface="Calibri"/>
                <a:cs typeface="Times New Roman"/>
              </a:rPr>
              <a:t>Udkommer 4 gange om året med artikler om behandling, forskning og inspiration til et godt liv med KOL. Nyhedsmail kommer 11 gange om året.</a:t>
            </a:r>
          </a:p>
          <a:p>
            <a:pPr marL="457200">
              <a:lnSpc>
                <a:spcPct val="115000"/>
              </a:lnSpc>
              <a:spcBef>
                <a:spcPts val="1200"/>
              </a:spcBef>
              <a:spcAft>
                <a:spcPts val="0"/>
              </a:spcAft>
            </a:pPr>
            <a:r>
              <a:rPr lang="da-DK" sz="1200" b="1" dirty="0" smtClean="0">
                <a:effectLst/>
                <a:latin typeface="+mn-lt"/>
                <a:ea typeface="Calibri"/>
                <a:cs typeface="Times New Roman"/>
              </a:rPr>
              <a:t> </a:t>
            </a:r>
            <a:endParaRPr lang="da-DK" sz="1200" dirty="0" smtClean="0">
              <a:effectLst/>
              <a:latin typeface="+mn-lt"/>
              <a:ea typeface="Calibri"/>
              <a:cs typeface="Times New Roman"/>
            </a:endParaRPr>
          </a:p>
          <a:p>
            <a:pPr marL="457200">
              <a:lnSpc>
                <a:spcPct val="115000"/>
              </a:lnSpc>
              <a:spcBef>
                <a:spcPts val="1200"/>
              </a:spcBef>
              <a:spcAft>
                <a:spcPts val="0"/>
              </a:spcAft>
            </a:pPr>
            <a:r>
              <a:rPr lang="da-DK" sz="1200" i="1" dirty="0" smtClean="0">
                <a:effectLst/>
                <a:latin typeface="+mn-lt"/>
                <a:ea typeface="Calibri"/>
                <a:cs typeface="Times New Roman"/>
              </a:rPr>
              <a:t>Til underviser: forklaring til orange boks.</a:t>
            </a:r>
            <a:endParaRPr lang="da-DK" sz="1200" dirty="0" smtClean="0">
              <a:effectLst/>
              <a:latin typeface="+mn-lt"/>
              <a:ea typeface="Calibri"/>
              <a:cs typeface="Times New Roman"/>
            </a:endParaRPr>
          </a:p>
          <a:p>
            <a:pPr marL="342900" lvl="0" indent="-342900" algn="just">
              <a:lnSpc>
                <a:spcPct val="115000"/>
              </a:lnSpc>
              <a:spcBef>
                <a:spcPts val="1200"/>
              </a:spcBef>
              <a:spcAft>
                <a:spcPts val="0"/>
              </a:spcAft>
              <a:buFont typeface="Symbol"/>
              <a:buChar char=""/>
            </a:pPr>
            <a:r>
              <a:rPr lang="da-DK" sz="1200" b="1" dirty="0" smtClean="0">
                <a:effectLst/>
                <a:latin typeface="+mn-lt"/>
                <a:ea typeface="Calibri"/>
                <a:cs typeface="Times New Roman"/>
              </a:rPr>
              <a:t>Lungesagen</a:t>
            </a:r>
            <a:r>
              <a:rPr lang="da-DK" sz="1200" dirty="0" smtClean="0">
                <a:effectLst/>
                <a:latin typeface="+mn-lt"/>
                <a:ea typeface="Calibri"/>
                <a:cs typeface="Times New Roman"/>
              </a:rPr>
              <a:t>. Danmarks Lungeforening arbejder aktivt for politisk handling mod ulighed i sundhed og for tidlig opsporing af kroniske lungesygdomme sygdomme.</a:t>
            </a:r>
          </a:p>
          <a:p>
            <a:pPr>
              <a:lnSpc>
                <a:spcPct val="115000"/>
              </a:lnSpc>
              <a:spcBef>
                <a:spcPts val="1200"/>
              </a:spcBef>
              <a:spcAft>
                <a:spcPts val="0"/>
              </a:spcAft>
            </a:pPr>
            <a:r>
              <a:rPr lang="da-DK" sz="1200" dirty="0" smtClean="0">
                <a:effectLst/>
                <a:latin typeface="+mn-lt"/>
                <a:ea typeface="Calibri"/>
                <a:cs typeface="Times New Roman"/>
              </a:rPr>
              <a:t>Danmarks Lungeforening tilbyder borgere/patienter og deres pårørende et års gratis prøvemedlemskab. Foreningen ønsker, at give endnu flere mulighed for at opleve de mange tilbud, det store sammenhold, livsbekræftende aktiviteter og professionel rådgivning. Med mange medlemmer kan foreningen gøre mere og hjælpe flere.</a:t>
            </a:r>
          </a:p>
          <a:p>
            <a:pPr>
              <a:lnSpc>
                <a:spcPct val="115000"/>
              </a:lnSpc>
              <a:spcBef>
                <a:spcPts val="1200"/>
              </a:spcBef>
              <a:spcAft>
                <a:spcPts val="0"/>
              </a:spcAft>
            </a:pPr>
            <a:r>
              <a:rPr lang="da-DK" sz="1200" i="1" dirty="0" smtClean="0">
                <a:effectLst/>
                <a:latin typeface="+mn-lt"/>
                <a:ea typeface="Calibri"/>
                <a:cs typeface="Times New Roman"/>
              </a:rPr>
              <a:t>Til underviseren:  Pjecer</a:t>
            </a:r>
            <a:r>
              <a:rPr lang="da-DK" sz="1200" i="1" baseline="0" dirty="0" smtClean="0">
                <a:effectLst/>
                <a:latin typeface="+mn-lt"/>
                <a:ea typeface="Calibri"/>
                <a:cs typeface="Times New Roman"/>
              </a:rPr>
              <a:t> inkl. </a:t>
            </a:r>
            <a:r>
              <a:rPr lang="da-DK" sz="1200" i="1" dirty="0" smtClean="0">
                <a:effectLst/>
                <a:latin typeface="+mn-lt"/>
                <a:ea typeface="Calibri"/>
                <a:cs typeface="Times New Roman"/>
              </a:rPr>
              <a:t>kampagnepjecen med ”den blå mand”  kan vises/ligge tilgængeligt for </a:t>
            </a:r>
            <a:r>
              <a:rPr lang="da-DK" sz="1200" i="1" baseline="0" dirty="0" smtClean="0">
                <a:effectLst/>
                <a:latin typeface="+mn-lt"/>
                <a:ea typeface="Calibri"/>
                <a:cs typeface="Times New Roman"/>
              </a:rPr>
              <a:t>ku</a:t>
            </a:r>
            <a:r>
              <a:rPr lang="da-DK" sz="1200" i="1" dirty="0" smtClean="0">
                <a:effectLst/>
                <a:latin typeface="+mn-lt"/>
                <a:ea typeface="Calibri"/>
                <a:cs typeface="Times New Roman"/>
              </a:rPr>
              <a:t>rsister. Hvis tvivl om budskabet i </a:t>
            </a:r>
            <a:r>
              <a:rPr lang="da-DK" sz="1200" i="1" dirty="0" err="1" smtClean="0">
                <a:effectLst/>
                <a:latin typeface="+mn-lt"/>
                <a:ea typeface="Calibri"/>
                <a:cs typeface="Times New Roman"/>
              </a:rPr>
              <a:t>sliden</a:t>
            </a:r>
            <a:r>
              <a:rPr lang="da-DK" sz="1200" i="1" dirty="0" smtClean="0">
                <a:effectLst/>
                <a:latin typeface="+mn-lt"/>
                <a:ea typeface="Calibri"/>
                <a:cs typeface="Times New Roman"/>
              </a:rPr>
              <a:t> kan</a:t>
            </a:r>
            <a:r>
              <a:rPr lang="da-DK" sz="1200" i="1" baseline="0" dirty="0" smtClean="0">
                <a:effectLst/>
                <a:latin typeface="+mn-lt"/>
                <a:ea typeface="Calibri"/>
                <a:cs typeface="Times New Roman"/>
              </a:rPr>
              <a:t> Nicolai Kirkegaard fra Danmarks Lungeforening kontaktes på tlf. 22 29 20 39 eller mail nk@lunge.dk </a:t>
            </a:r>
            <a:endParaRPr lang="da-DK" sz="1200" dirty="0" smtClean="0">
              <a:effectLst/>
              <a:latin typeface="+mn-lt"/>
              <a:ea typeface="Calibri"/>
              <a:cs typeface="Times New Roman"/>
            </a:endParaRPr>
          </a:p>
        </p:txBody>
      </p:sp>
      <p:sp>
        <p:nvSpPr>
          <p:cNvPr id="4" name="Pladsholder til slidenummer 3"/>
          <p:cNvSpPr>
            <a:spLocks noGrp="1"/>
          </p:cNvSpPr>
          <p:nvPr>
            <p:ph type="sldNum" sz="quarter" idx="10"/>
          </p:nvPr>
        </p:nvSpPr>
        <p:spPr/>
        <p:txBody>
          <a:bodyPr/>
          <a:lstStyle/>
          <a:p>
            <a:fld id="{52837687-BF2D-473D-94C1-7B76B6E67C92}" type="slidenum">
              <a:rPr lang="da-DK" smtClean="0"/>
              <a:pPr/>
              <a:t>16</a:t>
            </a:fld>
            <a:endParaRPr lang="da-DK"/>
          </a:p>
        </p:txBody>
      </p:sp>
    </p:spTree>
    <p:extLst>
      <p:ext uri="{BB962C8B-B14F-4D97-AF65-F5344CB8AC3E}">
        <p14:creationId xmlns:p14="http://schemas.microsoft.com/office/powerpoint/2010/main" val="422074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2837687-BF2D-473D-94C1-7B76B6E67C92}" type="slidenum">
              <a:rPr lang="da-DK" smtClean="0"/>
              <a:pPr/>
              <a:t>17</a:t>
            </a:fld>
            <a:endParaRPr lang="da-DK"/>
          </a:p>
        </p:txBody>
      </p:sp>
    </p:spTree>
    <p:extLst>
      <p:ext uri="{BB962C8B-B14F-4D97-AF65-F5344CB8AC3E}">
        <p14:creationId xmlns:p14="http://schemas.microsoft.com/office/powerpoint/2010/main" val="2716148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graphicFrame>
        <p:nvGraphicFramePr>
          <p:cNvPr id="11" name="Objekt 10"/>
          <p:cNvGraphicFramePr>
            <a:graphicFrameLocks noChangeAspect="1"/>
          </p:cNvGraphicFramePr>
          <p:nvPr userDrawn="1">
            <p:extLst>
              <p:ext uri="{D42A27DB-BD31-4B8C-83A1-F6EECF244321}">
                <p14:modId xmlns:p14="http://schemas.microsoft.com/office/powerpoint/2010/main" val="2340124771"/>
              </p:ext>
            </p:extLst>
          </p:nvPr>
        </p:nvGraphicFramePr>
        <p:xfrm>
          <a:off x="-25401" y="0"/>
          <a:ext cx="12210743" cy="1497724"/>
        </p:xfrm>
        <a:graphic>
          <a:graphicData uri="http://schemas.openxmlformats.org/presentationml/2006/ole">
            <mc:AlternateContent xmlns:mc="http://schemas.openxmlformats.org/markup-compatibility/2006">
              <mc:Choice xmlns:v="urn:schemas-microsoft-com:vml" Requires="v">
                <p:oleObj spid="_x0000_s1489" r:id="rId3" imgW="18234921" imgH="2234921" progId="">
                  <p:embed/>
                </p:oleObj>
              </mc:Choice>
              <mc:Fallback>
                <p:oleObj r:id="rId3" imgW="18234921" imgH="2234921" progId="">
                  <p:embed/>
                  <p:pic>
                    <p:nvPicPr>
                      <p:cNvPr id="0" name="Picture 3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1" y="0"/>
                        <a:ext cx="12210743" cy="149772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 name="Objekt 12"/>
          <p:cNvGraphicFramePr>
            <a:graphicFrameLocks noChangeAspect="1"/>
          </p:cNvGraphicFramePr>
          <p:nvPr userDrawn="1">
            <p:extLst>
              <p:ext uri="{D42A27DB-BD31-4B8C-83A1-F6EECF244321}">
                <p14:modId xmlns:p14="http://schemas.microsoft.com/office/powerpoint/2010/main" val="2684378080"/>
              </p:ext>
            </p:extLst>
          </p:nvPr>
        </p:nvGraphicFramePr>
        <p:xfrm>
          <a:off x="9585434" y="5972990"/>
          <a:ext cx="2599908" cy="853095"/>
        </p:xfrm>
        <a:graphic>
          <a:graphicData uri="http://schemas.openxmlformats.org/presentationml/2006/ole">
            <mc:AlternateContent xmlns:mc="http://schemas.openxmlformats.org/markup-compatibility/2006">
              <mc:Choice xmlns:v="urn:schemas-microsoft-com:vml" Requires="v">
                <p:oleObj spid="_x0000_s1490" r:id="rId5" imgW="4063492" imgH="1333333" progId="">
                  <p:embed/>
                </p:oleObj>
              </mc:Choice>
              <mc:Fallback>
                <p:oleObj r:id="rId5" imgW="4063492" imgH="1333333" progId="">
                  <p:embed/>
                  <p:pic>
                    <p:nvPicPr>
                      <p:cNvPr id="0" name="Picture 3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5434" y="5972990"/>
                        <a:ext cx="2599908" cy="85309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22082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47328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6192979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Pr>
        <a:solidFill>
          <a:schemeClr val="bg1"/>
        </a:solidFill>
        <a:effectLst/>
      </p:bgPr>
    </p:bg>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userDrawn="1">
            <p:extLst>
              <p:ext uri="{D42A27DB-BD31-4B8C-83A1-F6EECF244321}">
                <p14:modId xmlns:p14="http://schemas.microsoft.com/office/powerpoint/2010/main" val="2582352162"/>
              </p:ext>
            </p:extLst>
          </p:nvPr>
        </p:nvGraphicFramePr>
        <p:xfrm>
          <a:off x="0" y="1680"/>
          <a:ext cx="12192000" cy="1823945"/>
        </p:xfrm>
        <a:graphic>
          <a:graphicData uri="http://schemas.openxmlformats.org/presentationml/2006/ole">
            <mc:AlternateContent xmlns:mc="http://schemas.openxmlformats.org/markup-compatibility/2006">
              <mc:Choice xmlns:v="urn:schemas-microsoft-com:vml" Requires="v">
                <p:oleObj spid="_x0000_s24743" name="Image" r:id="rId3" imgW="17384127" imgH="1841270" progId="">
                  <p:embed/>
                </p:oleObj>
              </mc:Choice>
              <mc:Fallback>
                <p:oleObj name="Image" r:id="rId3" imgW="17384127" imgH="1841270" progId="">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0"/>
                        <a:ext cx="12192000" cy="182394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68400" y="-168070"/>
            <a:ext cx="11317016" cy="1325563"/>
          </a:xfrm>
        </p:spPr>
        <p:txBody>
          <a:bodyPr>
            <a:normAutofit/>
          </a:bodyPr>
          <a:lstStyle>
            <a:lvl1pPr>
              <a:defRPr sz="3600" baseline="0">
                <a:solidFill>
                  <a:srgbClr val="3E6476"/>
                </a:solidFill>
                <a:latin typeface="Arial Black" panose="020B0A04020102020204" pitchFamily="34" charset="0"/>
              </a:defRPr>
            </a:lvl1pPr>
          </a:lstStyle>
          <a:p>
            <a:r>
              <a:rPr lang="da-DK" dirty="0" smtClean="0"/>
              <a:t>Dette er min overskrift</a:t>
            </a:r>
            <a:endParaRPr lang="da-DK" dirty="0"/>
          </a:p>
        </p:txBody>
      </p:sp>
      <p:sp>
        <p:nvSpPr>
          <p:cNvPr id="3" name="Pladsholder til indhold 2"/>
          <p:cNvSpPr>
            <a:spLocks noGrp="1"/>
          </p:cNvSpPr>
          <p:nvPr>
            <p:ph idx="1"/>
          </p:nvPr>
        </p:nvSpPr>
        <p:spPr>
          <a:xfrm>
            <a:off x="838200" y="1425600"/>
            <a:ext cx="10515600" cy="4351338"/>
          </a:xfrm>
        </p:spPr>
        <p:txBody>
          <a:bodyPr/>
          <a:lstStyle>
            <a:lvl1pPr marL="0" indent="0">
              <a:buNone/>
              <a:defRPr sz="3400" b="1">
                <a:solidFill>
                  <a:srgbClr val="3E6476"/>
                </a:solidFill>
                <a:latin typeface="Arial" panose="020B0604020202020204" pitchFamily="34" charset="0"/>
                <a:cs typeface="Arial" panose="020B0604020202020204" pitchFamily="34" charset="0"/>
              </a:defRPr>
            </a:lvl1pPr>
            <a:lvl2pPr>
              <a:lnSpc>
                <a:spcPts val="3500"/>
              </a:lnSpc>
              <a:spcAft>
                <a:spcPts val="1200"/>
              </a:spcAft>
              <a:defRPr sz="2800">
                <a:solidFill>
                  <a:schemeClr val="bg1">
                    <a:lumMod val="50000"/>
                  </a:schemeClr>
                </a:solidFill>
                <a:latin typeface="Arial" panose="020B0604020202020204" pitchFamily="34" charset="0"/>
                <a:cs typeface="Arial" panose="020B0604020202020204" pitchFamily="34" charset="0"/>
              </a:defRPr>
            </a:lvl2pPr>
            <a:lvl3pPr marL="1143000" indent="-228600">
              <a:spcAft>
                <a:spcPts val="1200"/>
              </a:spcAft>
              <a:buFont typeface="Wingdings" panose="05000000000000000000" pitchFamily="2" charset="2"/>
              <a:buChar char="ü"/>
              <a:defRPr sz="2200">
                <a:solidFill>
                  <a:schemeClr val="bg2">
                    <a:lumMod val="50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8" name="Billed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67600" y="5933339"/>
            <a:ext cx="4724400" cy="928764"/>
          </a:xfrm>
          <a:prstGeom prst="rect">
            <a:avLst/>
          </a:prstGeom>
        </p:spPr>
      </p:pic>
    </p:spTree>
    <p:extLst>
      <p:ext uri="{BB962C8B-B14F-4D97-AF65-F5344CB8AC3E}">
        <p14:creationId xmlns:p14="http://schemas.microsoft.com/office/powerpoint/2010/main" val="492618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8309474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79830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45508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7501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347741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49636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1EDBB1F-3509-4873-8628-DC2D35253C60}" type="datetimeFigureOut">
              <a:rPr lang="da-DK" smtClean="0"/>
              <a:pPr/>
              <a:t>09-01-2015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B72DCAF-1279-44E3-B692-FFAE20473466}" type="slidenum">
              <a:rPr lang="da-DK" smtClean="0"/>
              <a:pPr/>
              <a:t>‹nr.›</a:t>
            </a:fld>
            <a:endParaRPr lang="da-DK"/>
          </a:p>
        </p:txBody>
      </p:sp>
    </p:spTree>
    <p:extLst>
      <p:ext uri="{BB962C8B-B14F-4D97-AF65-F5344CB8AC3E}">
        <p14:creationId xmlns:p14="http://schemas.microsoft.com/office/powerpoint/2010/main" val="28910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BB1F-3509-4873-8628-DC2D35253C60}" type="datetimeFigureOut">
              <a:rPr lang="da-DK" smtClean="0"/>
              <a:pPr/>
              <a:t>09-01-2015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2DCAF-1279-44E3-B692-FFAE20473466}" type="slidenum">
              <a:rPr lang="da-DK" smtClean="0"/>
              <a:pPr/>
              <a:t>‹nr.›</a:t>
            </a:fld>
            <a:endParaRPr lang="da-DK"/>
          </a:p>
        </p:txBody>
      </p:sp>
    </p:spTree>
    <p:extLst>
      <p:ext uri="{BB962C8B-B14F-4D97-AF65-F5344CB8AC3E}">
        <p14:creationId xmlns:p14="http://schemas.microsoft.com/office/powerpoint/2010/main" val="2514300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6.wmf"/><Relationship Id="rId10" Type="http://schemas.openxmlformats.org/officeDocument/2006/relationships/image" Target="../media/image19.jpeg"/><Relationship Id="rId4" Type="http://schemas.openxmlformats.org/officeDocument/2006/relationships/oleObject" Target="../embeddings/oleObject5.bin"/><Relationship Id="rId9"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061" y="-161631"/>
            <a:ext cx="11317016" cy="1325563"/>
          </a:xfrm>
        </p:spPr>
        <p:txBody>
          <a:bodyPr/>
          <a:lstStyle/>
          <a:p>
            <a:r>
              <a:rPr lang="da-DK" dirty="0" smtClean="0"/>
              <a:t>Modul om KOL</a:t>
            </a:r>
            <a:endParaRPr lang="da-DK" dirty="0"/>
          </a:p>
        </p:txBody>
      </p:sp>
      <p:sp>
        <p:nvSpPr>
          <p:cNvPr id="3" name="Pladsholder til indhold 2"/>
          <p:cNvSpPr>
            <a:spLocks noGrp="1"/>
          </p:cNvSpPr>
          <p:nvPr>
            <p:ph idx="1"/>
          </p:nvPr>
        </p:nvSpPr>
        <p:spPr>
          <a:xfrm>
            <a:off x="838200" y="1425577"/>
            <a:ext cx="7758793" cy="4351338"/>
          </a:xfrm>
        </p:spPr>
        <p:txBody>
          <a:bodyPr>
            <a:normAutofit fontScale="77500" lnSpcReduction="20000"/>
          </a:bodyPr>
          <a:lstStyle/>
          <a:p>
            <a:pPr marL="0" indent="0">
              <a:buNone/>
            </a:pPr>
            <a:r>
              <a:rPr lang="da-DK" sz="3600" dirty="0" smtClean="0"/>
              <a:t>Velkomst og modulets indhold</a:t>
            </a:r>
          </a:p>
          <a:p>
            <a:pPr marL="0" indent="0">
              <a:buNone/>
            </a:pPr>
            <a:endParaRPr lang="da-DK" sz="3600" dirty="0" smtClean="0"/>
          </a:p>
          <a:p>
            <a:pPr marL="0" indent="0">
              <a:buNone/>
            </a:pPr>
            <a:r>
              <a:rPr lang="da-DK" sz="3600" dirty="0" smtClean="0"/>
              <a:t>Udfyldelse af kursushæfte</a:t>
            </a:r>
            <a:r>
              <a:rPr lang="da-DK" dirty="0"/>
              <a:t/>
            </a:r>
            <a:br>
              <a:rPr lang="da-DK" dirty="0"/>
            </a:br>
            <a:endParaRPr lang="da-DK" dirty="0" smtClean="0"/>
          </a:p>
          <a:p>
            <a:pPr marL="0" indent="0">
              <a:buNone/>
            </a:pPr>
            <a:endParaRPr lang="da-DK" i="1" dirty="0"/>
          </a:p>
          <a:p>
            <a:pPr marL="0" indent="0">
              <a:buNone/>
            </a:pPr>
            <a:endParaRPr lang="da-DK" i="1" dirty="0" smtClean="0"/>
          </a:p>
          <a:p>
            <a:pPr marL="0" indent="0">
              <a:buNone/>
            </a:pPr>
            <a:endParaRPr lang="da-DK" i="1" dirty="0"/>
          </a:p>
          <a:p>
            <a:pPr marL="0" indent="0">
              <a:buNone/>
            </a:pPr>
            <a:endParaRPr lang="da-DK" i="1" dirty="0" smtClean="0"/>
          </a:p>
          <a:p>
            <a:pPr marL="0" indent="0">
              <a:buNone/>
            </a:pPr>
            <a:endParaRPr lang="da-DK" i="1" dirty="0" smtClean="0"/>
          </a:p>
          <a:p>
            <a:pPr marL="0" indent="0">
              <a:buNone/>
            </a:pPr>
            <a:endParaRPr lang="da-DK" sz="1600" i="1" dirty="0" smtClean="0"/>
          </a:p>
          <a:p>
            <a:pPr marL="0" indent="0">
              <a:buNone/>
            </a:pPr>
            <a:endParaRPr lang="da-DK" sz="1400" b="0" i="1" dirty="0" smtClean="0"/>
          </a:p>
          <a:p>
            <a:r>
              <a:rPr lang="da-DK" sz="1400" b="0" i="1"/>
              <a:t>Revisionsdato </a:t>
            </a:r>
            <a:r>
              <a:rPr lang="da-DK" sz="1400" b="0" i="1" smtClean="0"/>
              <a:t>12/1 </a:t>
            </a:r>
            <a:r>
              <a:rPr lang="da-DK" sz="1400" b="0" i="1" dirty="0"/>
              <a:t>2015</a:t>
            </a:r>
          </a:p>
          <a:p>
            <a:pPr marL="0" indent="0">
              <a:buNone/>
            </a:pPr>
            <a:endParaRPr lang="da-DK" i="1" dirty="0" smtClean="0"/>
          </a:p>
        </p:txBody>
      </p:sp>
      <p:sp>
        <p:nvSpPr>
          <p:cNvPr id="5" name="Rektangel 4"/>
          <p:cNvSpPr/>
          <p:nvPr/>
        </p:nvSpPr>
        <p:spPr>
          <a:xfrm>
            <a:off x="7361764" y="5744623"/>
            <a:ext cx="4830236" cy="111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020" y="3656931"/>
            <a:ext cx="3549276" cy="2362246"/>
          </a:xfrm>
          <a:prstGeom prst="rect">
            <a:avLst/>
          </a:prstGeom>
        </p:spPr>
      </p:pic>
      <p:sp>
        <p:nvSpPr>
          <p:cNvPr id="6" name="Rektangel 5"/>
          <p:cNvSpPr/>
          <p:nvPr/>
        </p:nvSpPr>
        <p:spPr>
          <a:xfrm>
            <a:off x="5620384" y="2913178"/>
            <a:ext cx="2609936" cy="134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952" y="3326897"/>
            <a:ext cx="4064842" cy="1058462"/>
          </a:xfrm>
          <a:prstGeom prst="rect">
            <a:avLst/>
          </a:prstGeom>
        </p:spPr>
      </p:pic>
    </p:spTree>
    <p:extLst>
      <p:ext uri="{BB962C8B-B14F-4D97-AF65-F5344CB8AC3E}">
        <p14:creationId xmlns:p14="http://schemas.microsoft.com/office/powerpoint/2010/main" val="36333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a:t>
            </a:r>
            <a:endParaRPr lang="da-DK" sz="2000" dirty="0"/>
          </a:p>
        </p:txBody>
      </p:sp>
      <p:sp>
        <p:nvSpPr>
          <p:cNvPr id="2" name="Pladsholder til indhold 1"/>
          <p:cNvSpPr>
            <a:spLocks noGrp="1"/>
          </p:cNvSpPr>
          <p:nvPr>
            <p:ph idx="1"/>
          </p:nvPr>
        </p:nvSpPr>
        <p:spPr>
          <a:xfrm>
            <a:off x="838200" y="1425600"/>
            <a:ext cx="10515600" cy="4589610"/>
          </a:xfrm>
        </p:spPr>
        <p:txBody>
          <a:bodyPr>
            <a:normAutofit/>
          </a:bodyPr>
          <a:lstStyle/>
          <a:p>
            <a:r>
              <a:rPr lang="da-DK" dirty="0" smtClean="0"/>
              <a:t>Medicinsk behandling – to hovedtyper</a:t>
            </a:r>
            <a:br>
              <a:rPr lang="da-DK" dirty="0" smtClean="0"/>
            </a:br>
            <a:endParaRPr lang="da-DK" dirty="0" smtClean="0"/>
          </a:p>
          <a:p>
            <a:pPr lvl="1"/>
            <a:r>
              <a:rPr lang="da-DK" dirty="0" smtClean="0"/>
              <a:t>Bronkieafslappende medicin</a:t>
            </a:r>
          </a:p>
          <a:p>
            <a:pPr lvl="1"/>
            <a:r>
              <a:rPr lang="da-DK" dirty="0" smtClean="0"/>
              <a:t>Anti-inflammatorisk medicin</a:t>
            </a:r>
          </a:p>
          <a:p>
            <a:pPr indent="-228600"/>
            <a:r>
              <a:rPr lang="da-DK" b="1" dirty="0" smtClean="0">
                <a:solidFill>
                  <a:srgbClr val="3E6476"/>
                </a:solidFill>
              </a:rPr>
              <a:t>Derudover</a:t>
            </a:r>
            <a:br>
              <a:rPr lang="da-DK" b="1" dirty="0" smtClean="0">
                <a:solidFill>
                  <a:srgbClr val="3E6476"/>
                </a:solidFill>
              </a:rPr>
            </a:br>
            <a:endParaRPr lang="da-DK" b="1" dirty="0" smtClean="0">
              <a:solidFill>
                <a:srgbClr val="3E6476"/>
              </a:solidFill>
            </a:endParaRPr>
          </a:p>
          <a:p>
            <a:pPr lvl="1"/>
            <a:r>
              <a:rPr lang="da-DK" dirty="0" smtClean="0"/>
              <a:t>Vaccination mod influenza</a:t>
            </a:r>
          </a:p>
          <a:p>
            <a:pPr lvl="1"/>
            <a:r>
              <a:rPr lang="da-DK" dirty="0" smtClean="0"/>
              <a:t>Evt. vaccination mod lungebetændelse</a:t>
            </a:r>
            <a:endParaRPr lang="da-DK" dirty="0"/>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971" y="2355714"/>
            <a:ext cx="3249038" cy="3249038"/>
          </a:xfrm>
          <a:prstGeom prst="rect">
            <a:avLst/>
          </a:prstGeom>
        </p:spPr>
      </p:pic>
    </p:spTree>
    <p:extLst>
      <p:ext uri="{BB962C8B-B14F-4D97-AF65-F5344CB8AC3E}">
        <p14:creationId xmlns:p14="http://schemas.microsoft.com/office/powerpoint/2010/main" val="366585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a:t>
            </a:r>
            <a:endParaRPr lang="da-DK" sz="2000" dirty="0"/>
          </a:p>
        </p:txBody>
      </p:sp>
      <p:sp>
        <p:nvSpPr>
          <p:cNvPr id="7" name="Pladsholder til indhold 1"/>
          <p:cNvSpPr>
            <a:spLocks noGrp="1"/>
          </p:cNvSpPr>
          <p:nvPr>
            <p:ph idx="1"/>
          </p:nvPr>
        </p:nvSpPr>
        <p:spPr>
          <a:xfrm>
            <a:off x="838200" y="1769243"/>
            <a:ext cx="10515600" cy="1223172"/>
          </a:xfrm>
        </p:spPr>
        <p:txBody>
          <a:bodyPr/>
          <a:lstStyle/>
          <a:p>
            <a:r>
              <a:rPr lang="da-DK" dirty="0" smtClean="0"/>
              <a:t>Ernæring</a:t>
            </a:r>
            <a:br>
              <a:rPr lang="da-DK" dirty="0" smtClean="0"/>
            </a:br>
            <a:endParaRPr lang="da-DK" dirty="0" smtClean="0"/>
          </a:p>
        </p:txBody>
      </p:sp>
      <p:sp>
        <p:nvSpPr>
          <p:cNvPr id="3" name="Rektangel 2"/>
          <p:cNvSpPr/>
          <p:nvPr/>
        </p:nvSpPr>
        <p:spPr>
          <a:xfrm>
            <a:off x="1498056" y="2849108"/>
            <a:ext cx="6484409" cy="461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1498056" y="2790733"/>
            <a:ext cx="6390569" cy="830997"/>
          </a:xfrm>
          <a:prstGeom prst="rect">
            <a:avLst/>
          </a:prstGeom>
          <a:noFill/>
        </p:spPr>
        <p:txBody>
          <a:bodyPr wrap="square" rtlCol="0">
            <a:spAutoFit/>
          </a:bodyPr>
          <a:lstStyle/>
          <a:p>
            <a:r>
              <a:rPr lang="da-DK" sz="2400" dirty="0" smtClean="0">
                <a:solidFill>
                  <a:schemeClr val="bg1">
                    <a:lumMod val="50000"/>
                  </a:schemeClr>
                </a:solidFill>
                <a:latin typeface="Arial" panose="020B0604020202020204" pitchFamily="34" charset="0"/>
                <a:cs typeface="Arial" panose="020B0604020202020204" pitchFamily="34" charset="0"/>
              </a:rPr>
              <a:t>Undervægt		BMI &lt; 25 (for raske 18,5)	</a:t>
            </a:r>
            <a:endParaRPr lang="da-DK" sz="2400" dirty="0">
              <a:solidFill>
                <a:schemeClr val="bg1">
                  <a:lumMod val="50000"/>
                </a:schemeClr>
              </a:solidFill>
              <a:latin typeface="Arial" panose="020B0604020202020204" pitchFamily="34" charset="0"/>
              <a:cs typeface="Arial" panose="020B0604020202020204" pitchFamily="34" charset="0"/>
            </a:endParaRPr>
          </a:p>
        </p:txBody>
      </p:sp>
      <p:sp>
        <p:nvSpPr>
          <p:cNvPr id="9" name="Tekstfelt 8"/>
          <p:cNvSpPr txBox="1"/>
          <p:nvPr/>
        </p:nvSpPr>
        <p:spPr>
          <a:xfrm>
            <a:off x="1498056" y="3257656"/>
            <a:ext cx="6624536" cy="461665"/>
          </a:xfrm>
          <a:prstGeom prst="rect">
            <a:avLst/>
          </a:prstGeom>
          <a:noFill/>
        </p:spPr>
        <p:txBody>
          <a:bodyPr wrap="square" rtlCol="0">
            <a:spAutoFit/>
          </a:bodyPr>
          <a:lstStyle/>
          <a:p>
            <a:r>
              <a:rPr lang="da-DK" sz="2400" dirty="0" smtClean="0">
                <a:solidFill>
                  <a:schemeClr val="bg1">
                    <a:lumMod val="50000"/>
                  </a:schemeClr>
                </a:solidFill>
                <a:latin typeface="Arial" panose="020B0604020202020204" pitchFamily="34" charset="0"/>
                <a:cs typeface="Arial" panose="020B0604020202020204" pitchFamily="34" charset="0"/>
              </a:rPr>
              <a:t>Normalvægt		BMI 25 - 30	</a:t>
            </a:r>
            <a:endParaRPr lang="da-DK" sz="2400" dirty="0">
              <a:solidFill>
                <a:schemeClr val="bg1">
                  <a:lumMod val="50000"/>
                </a:schemeClr>
              </a:solidFill>
              <a:latin typeface="Arial" panose="020B0604020202020204" pitchFamily="34" charset="0"/>
              <a:cs typeface="Arial" panose="020B0604020202020204" pitchFamily="34" charset="0"/>
            </a:endParaRPr>
          </a:p>
        </p:txBody>
      </p:sp>
      <p:sp>
        <p:nvSpPr>
          <p:cNvPr id="12" name="Rektangel 11"/>
          <p:cNvSpPr/>
          <p:nvPr/>
        </p:nvSpPr>
        <p:spPr>
          <a:xfrm>
            <a:off x="1498056" y="3744043"/>
            <a:ext cx="6484409" cy="461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p:cNvSpPr txBox="1"/>
          <p:nvPr/>
        </p:nvSpPr>
        <p:spPr>
          <a:xfrm>
            <a:off x="1507784" y="3685668"/>
            <a:ext cx="6624536" cy="461665"/>
          </a:xfrm>
          <a:prstGeom prst="rect">
            <a:avLst/>
          </a:prstGeom>
          <a:noFill/>
        </p:spPr>
        <p:txBody>
          <a:bodyPr wrap="square" rtlCol="0">
            <a:spAutoFit/>
          </a:bodyPr>
          <a:lstStyle/>
          <a:p>
            <a:r>
              <a:rPr lang="da-DK" sz="2400" dirty="0" smtClean="0">
                <a:solidFill>
                  <a:schemeClr val="bg1">
                    <a:lumMod val="50000"/>
                  </a:schemeClr>
                </a:solidFill>
                <a:latin typeface="Arial" panose="020B0604020202020204" pitchFamily="34" charset="0"/>
                <a:cs typeface="Arial" panose="020B0604020202020204" pitchFamily="34" charset="0"/>
              </a:rPr>
              <a:t>Overvægt		BMI &gt; 30 </a:t>
            </a:r>
            <a:endParaRPr lang="da-DK" sz="2400" dirty="0">
              <a:solidFill>
                <a:schemeClr val="bg1">
                  <a:lumMod val="50000"/>
                </a:schemeClr>
              </a:solidFill>
              <a:latin typeface="Arial" panose="020B0604020202020204" pitchFamily="34" charset="0"/>
              <a:cs typeface="Arial" panose="020B0604020202020204" pitchFamily="34" charset="0"/>
            </a:endParaRPr>
          </a:p>
        </p:txBody>
      </p:sp>
      <p:sp>
        <p:nvSpPr>
          <p:cNvPr id="14" name="Tekstfelt 13"/>
          <p:cNvSpPr txBox="1"/>
          <p:nvPr/>
        </p:nvSpPr>
        <p:spPr>
          <a:xfrm>
            <a:off x="1498056" y="4270300"/>
            <a:ext cx="6624536" cy="400110"/>
          </a:xfrm>
          <a:prstGeom prst="rect">
            <a:avLst/>
          </a:prstGeom>
          <a:noFill/>
        </p:spPr>
        <p:txBody>
          <a:bodyPr wrap="square" rtlCol="0">
            <a:spAutoFit/>
          </a:bodyPr>
          <a:lstStyle/>
          <a:p>
            <a:r>
              <a:rPr lang="da-DK" sz="2000" i="1" dirty="0" smtClean="0">
                <a:solidFill>
                  <a:schemeClr val="bg1">
                    <a:lumMod val="50000"/>
                  </a:schemeClr>
                </a:solidFill>
                <a:latin typeface="Arial" panose="020B0604020202020204" pitchFamily="34" charset="0"/>
                <a:cs typeface="Arial" panose="020B0604020202020204" pitchFamily="34" charset="0"/>
              </a:rPr>
              <a:t>Hellere overvægt end undervægt</a:t>
            </a:r>
            <a:endParaRPr lang="da-DK" sz="2000" i="1" dirty="0">
              <a:solidFill>
                <a:schemeClr val="bg1">
                  <a:lumMod val="50000"/>
                </a:schemeClr>
              </a:solidFill>
              <a:latin typeface="Arial" panose="020B0604020202020204" pitchFamily="34" charset="0"/>
              <a:cs typeface="Arial" panose="020B0604020202020204" pitchFamily="34" charset="0"/>
            </a:endParaRPr>
          </a:p>
        </p:txBody>
      </p:sp>
      <p:sp>
        <p:nvSpPr>
          <p:cNvPr id="23" name="Rektangel 22"/>
          <p:cNvSpPr/>
          <p:nvPr/>
        </p:nvSpPr>
        <p:spPr>
          <a:xfrm>
            <a:off x="1439688" y="2786916"/>
            <a:ext cx="6616917" cy="19699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Tekstfelt 23"/>
          <p:cNvSpPr txBox="1"/>
          <p:nvPr/>
        </p:nvSpPr>
        <p:spPr>
          <a:xfrm>
            <a:off x="894943" y="5059917"/>
            <a:ext cx="6624536" cy="830997"/>
          </a:xfrm>
          <a:prstGeom prst="rect">
            <a:avLst/>
          </a:prstGeom>
          <a:noFill/>
        </p:spPr>
        <p:txBody>
          <a:bodyPr wrap="square" rtlCol="0">
            <a:spAutoFit/>
          </a:bodyPr>
          <a:lstStyle/>
          <a:p>
            <a:pPr marL="342900" indent="-342900">
              <a:buFont typeface="Arial" panose="020B0604020202020204" pitchFamily="34" charset="0"/>
              <a:buChar char="•"/>
            </a:pPr>
            <a:r>
              <a:rPr lang="da-DK" sz="2400" dirty="0" smtClean="0">
                <a:solidFill>
                  <a:schemeClr val="bg1">
                    <a:lumMod val="50000"/>
                  </a:schemeClr>
                </a:solidFill>
                <a:latin typeface="Arial" panose="020B0604020202020204" pitchFamily="34" charset="0"/>
                <a:cs typeface="Arial" panose="020B0604020202020204" pitchFamily="34" charset="0"/>
              </a:rPr>
              <a:t>Behov for hjælp i spisesituationer?</a:t>
            </a:r>
          </a:p>
          <a:p>
            <a:pPr marL="342900" indent="-342900">
              <a:buFont typeface="Arial" panose="020B0604020202020204" pitchFamily="34" charset="0"/>
              <a:buChar char="•"/>
            </a:pPr>
            <a:r>
              <a:rPr lang="da-DK" sz="2400" dirty="0" smtClean="0">
                <a:solidFill>
                  <a:schemeClr val="bg1">
                    <a:lumMod val="50000"/>
                  </a:schemeClr>
                </a:solidFill>
                <a:latin typeface="Arial" panose="020B0604020202020204" pitchFamily="34" charset="0"/>
                <a:cs typeface="Arial" panose="020B0604020202020204" pitchFamily="34" charset="0"/>
              </a:rPr>
              <a:t>Forebyg utilsigtet vægttab	</a:t>
            </a:r>
            <a:endParaRPr lang="da-DK" sz="2400" dirty="0">
              <a:solidFill>
                <a:schemeClr val="bg1">
                  <a:lumMod val="50000"/>
                </a:schemeClr>
              </a:solidFill>
              <a:latin typeface="Arial" panose="020B0604020202020204" pitchFamily="34" charset="0"/>
              <a:cs typeface="Arial" panose="020B0604020202020204" pitchFamily="34" charset="0"/>
            </a:endParaRPr>
          </a:p>
        </p:txBody>
      </p:sp>
      <p:pic>
        <p:nvPicPr>
          <p:cNvPr id="16" name="Bille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971" y="2355714"/>
            <a:ext cx="3249038" cy="3249038"/>
          </a:xfrm>
          <a:prstGeom prst="rect">
            <a:avLst/>
          </a:prstGeom>
        </p:spPr>
      </p:pic>
    </p:spTree>
    <p:extLst>
      <p:ext uri="{BB962C8B-B14F-4D97-AF65-F5344CB8AC3E}">
        <p14:creationId xmlns:p14="http://schemas.microsoft.com/office/powerpoint/2010/main" val="933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a:t>
            </a:r>
            <a:endParaRPr lang="da-DK" sz="2000" dirty="0"/>
          </a:p>
        </p:txBody>
      </p:sp>
      <p:sp>
        <p:nvSpPr>
          <p:cNvPr id="6" name="Pladsholder til indhold 1"/>
          <p:cNvSpPr>
            <a:spLocks noGrp="1"/>
          </p:cNvSpPr>
          <p:nvPr>
            <p:ph idx="1"/>
          </p:nvPr>
        </p:nvSpPr>
        <p:spPr>
          <a:xfrm>
            <a:off x="838200" y="1425600"/>
            <a:ext cx="10515600" cy="4351338"/>
          </a:xfrm>
        </p:spPr>
        <p:txBody>
          <a:bodyPr/>
          <a:lstStyle/>
          <a:p>
            <a:r>
              <a:rPr lang="da-DK" dirty="0" smtClean="0"/>
              <a:t>Motion og træning</a:t>
            </a:r>
            <a:br>
              <a:rPr lang="da-DK" dirty="0" smtClean="0"/>
            </a:br>
            <a:endParaRPr lang="da-DK" dirty="0" smtClean="0"/>
          </a:p>
          <a:p>
            <a:pPr lvl="1"/>
            <a:r>
              <a:rPr lang="da-DK" dirty="0" smtClean="0"/>
              <a:t>En ond cirkel</a:t>
            </a:r>
          </a:p>
          <a:p>
            <a:pPr lvl="2"/>
            <a:r>
              <a:rPr lang="da-DK" dirty="0" smtClean="0"/>
              <a:t>Motion kan give åndenød – og angst</a:t>
            </a:r>
          </a:p>
          <a:p>
            <a:pPr lvl="2"/>
            <a:r>
              <a:rPr lang="da-DK" dirty="0" smtClean="0"/>
              <a:t>Borger/patient vil gerne undgå åndenød og angst</a:t>
            </a:r>
          </a:p>
          <a:p>
            <a:pPr lvl="2"/>
            <a:r>
              <a:rPr lang="da-DK" dirty="0" smtClean="0"/>
              <a:t>Resultat: Borger/patient bevæger sig for lidt/får begrænset motion</a:t>
            </a:r>
            <a:br>
              <a:rPr lang="da-DK" dirty="0" smtClean="0"/>
            </a:br>
            <a:endParaRPr lang="da-DK" dirty="0" smtClean="0"/>
          </a:p>
          <a:p>
            <a:pPr lvl="1"/>
            <a:r>
              <a:rPr lang="da-DK" dirty="0" smtClean="0"/>
              <a:t>Husk: Det er OK at blive forpustet, men observér åndenød</a:t>
            </a:r>
            <a:endParaRPr lang="da-DK" dirty="0"/>
          </a:p>
        </p:txBody>
      </p:sp>
    </p:spTree>
    <p:extLst>
      <p:ext uri="{BB962C8B-B14F-4D97-AF65-F5344CB8AC3E}">
        <p14:creationId xmlns:p14="http://schemas.microsoft.com/office/powerpoint/2010/main" val="37131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a:t>
            </a:r>
            <a:endParaRPr lang="da-DK" sz="2000" dirty="0"/>
          </a:p>
        </p:txBody>
      </p:sp>
      <p:sp>
        <p:nvSpPr>
          <p:cNvPr id="6" name="Pladsholder til indhold 1"/>
          <p:cNvSpPr>
            <a:spLocks noGrp="1"/>
          </p:cNvSpPr>
          <p:nvPr>
            <p:ph idx="1"/>
          </p:nvPr>
        </p:nvSpPr>
        <p:spPr>
          <a:xfrm>
            <a:off x="838200" y="1425600"/>
            <a:ext cx="10515600" cy="4351338"/>
          </a:xfrm>
        </p:spPr>
        <p:txBody>
          <a:bodyPr/>
          <a:lstStyle/>
          <a:p>
            <a:r>
              <a:rPr lang="da-DK" dirty="0" smtClean="0"/>
              <a:t>KOL rehabilitering:</a:t>
            </a:r>
            <a:br>
              <a:rPr lang="da-DK" dirty="0" smtClean="0"/>
            </a:br>
            <a:endParaRPr lang="da-DK" dirty="0" smtClean="0"/>
          </a:p>
          <a:p>
            <a:pPr lvl="1"/>
            <a:r>
              <a:rPr lang="da-DK" dirty="0" smtClean="0"/>
              <a:t>Fysisk træning</a:t>
            </a:r>
          </a:p>
          <a:p>
            <a:pPr lvl="1"/>
            <a:r>
              <a:rPr lang="da-DK" dirty="0" smtClean="0"/>
              <a:t>Rygeafvænning</a:t>
            </a:r>
          </a:p>
          <a:p>
            <a:pPr lvl="1"/>
            <a:r>
              <a:rPr lang="da-DK" dirty="0" smtClean="0"/>
              <a:t>Ernæringstiltag</a:t>
            </a:r>
          </a:p>
          <a:p>
            <a:pPr lvl="1"/>
            <a:r>
              <a:rPr lang="da-DK" dirty="0" smtClean="0"/>
              <a:t>Patientuddannelse</a:t>
            </a:r>
          </a:p>
          <a:p>
            <a:pPr lvl="1"/>
            <a:r>
              <a:rPr lang="da-DK" dirty="0" smtClean="0"/>
              <a:t>Psykosocial bistand</a:t>
            </a:r>
            <a:endParaRPr lang="da-DK" dirty="0"/>
          </a:p>
        </p:txBody>
      </p:sp>
    </p:spTree>
    <p:extLst>
      <p:ext uri="{BB962C8B-B14F-4D97-AF65-F5344CB8AC3E}">
        <p14:creationId xmlns:p14="http://schemas.microsoft.com/office/powerpoint/2010/main" val="3904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a:t>
            </a:r>
            <a:endParaRPr lang="da-DK" sz="2000" dirty="0"/>
          </a:p>
        </p:txBody>
      </p:sp>
      <p:sp>
        <p:nvSpPr>
          <p:cNvPr id="7" name="Pladsholder til indhold 1"/>
          <p:cNvSpPr>
            <a:spLocks noGrp="1"/>
          </p:cNvSpPr>
          <p:nvPr>
            <p:ph idx="1"/>
          </p:nvPr>
        </p:nvSpPr>
        <p:spPr>
          <a:xfrm>
            <a:off x="838200" y="1425599"/>
            <a:ext cx="10515600" cy="5315443"/>
          </a:xfrm>
        </p:spPr>
        <p:txBody>
          <a:bodyPr>
            <a:normAutofit/>
          </a:bodyPr>
          <a:lstStyle/>
          <a:p>
            <a:r>
              <a:rPr lang="da-DK" dirty="0" smtClean="0"/>
              <a:t>Iltbehandling:</a:t>
            </a:r>
            <a:br>
              <a:rPr lang="da-DK" dirty="0" smtClean="0"/>
            </a:br>
            <a:endParaRPr lang="da-DK" dirty="0" smtClean="0"/>
          </a:p>
          <a:p>
            <a:pPr lvl="1"/>
            <a:r>
              <a:rPr lang="da-DK" dirty="0" err="1" smtClean="0"/>
              <a:t>Opstartes</a:t>
            </a:r>
            <a:r>
              <a:rPr lang="da-DK" dirty="0" smtClean="0"/>
              <a:t>, justeres og evt. afsluttes via lungeafdeling</a:t>
            </a:r>
          </a:p>
          <a:p>
            <a:pPr lvl="1"/>
            <a:r>
              <a:rPr lang="da-DK" dirty="0" smtClean="0"/>
              <a:t>Ilt ved svær </a:t>
            </a:r>
            <a:r>
              <a:rPr lang="da-DK" dirty="0" err="1" smtClean="0"/>
              <a:t>hypoksi</a:t>
            </a:r>
            <a:r>
              <a:rPr lang="da-DK" dirty="0" smtClean="0"/>
              <a:t>* har mange fordele</a:t>
            </a:r>
            <a:r>
              <a:rPr lang="da-DK" dirty="0"/>
              <a:t>: </a:t>
            </a:r>
            <a:r>
              <a:rPr lang="da-DK" dirty="0" smtClean="0"/>
              <a:t/>
            </a:r>
            <a:br>
              <a:rPr lang="da-DK" dirty="0" smtClean="0"/>
            </a:br>
            <a:r>
              <a:rPr lang="da-DK" sz="2000" i="1" dirty="0" smtClean="0"/>
              <a:t>*lavt </a:t>
            </a:r>
            <a:r>
              <a:rPr lang="da-DK" sz="2000" i="1" dirty="0"/>
              <a:t>iltindhold i </a:t>
            </a:r>
            <a:r>
              <a:rPr lang="da-DK" sz="2000" i="1" dirty="0" smtClean="0"/>
              <a:t>blodet</a:t>
            </a:r>
          </a:p>
          <a:p>
            <a:pPr lvl="2"/>
            <a:r>
              <a:rPr lang="da-DK" dirty="0" smtClean="0"/>
              <a:t>Øger overlevelsen</a:t>
            </a:r>
          </a:p>
          <a:p>
            <a:pPr lvl="2"/>
            <a:r>
              <a:rPr lang="da-DK" dirty="0" smtClean="0"/>
              <a:t>Giver bedre søvn</a:t>
            </a:r>
          </a:p>
          <a:p>
            <a:pPr lvl="2"/>
            <a:r>
              <a:rPr lang="da-DK" dirty="0" smtClean="0"/>
              <a:t>Mindsker træthed</a:t>
            </a:r>
          </a:p>
          <a:p>
            <a:pPr lvl="2"/>
            <a:r>
              <a:rPr lang="da-DK" dirty="0" smtClean="0"/>
              <a:t>Giver øget fysisk formåen</a:t>
            </a:r>
            <a:endParaRPr lang="da-DK" dirty="0"/>
          </a:p>
          <a:p>
            <a:pPr marL="914400" lvl="2" indent="0">
              <a:buNone/>
            </a:pPr>
            <a:r>
              <a:rPr lang="da-DK" dirty="0"/>
              <a:t> </a:t>
            </a:r>
            <a:r>
              <a:rPr lang="da-DK" dirty="0" smtClean="0"/>
              <a:t>					</a:t>
            </a:r>
            <a:endParaRPr lang="da-DK" dirty="0"/>
          </a:p>
        </p:txBody>
      </p:sp>
    </p:spTree>
    <p:extLst>
      <p:ext uri="{BB962C8B-B14F-4D97-AF65-F5344CB8AC3E}">
        <p14:creationId xmlns:p14="http://schemas.microsoft.com/office/powerpoint/2010/main" val="118004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lstStyle/>
          <a:p>
            <a:r>
              <a:rPr lang="da-DK" dirty="0" smtClean="0"/>
              <a:t>Kontrol hos egen læge eller på sygehus</a:t>
            </a:r>
            <a:br>
              <a:rPr lang="da-DK" dirty="0" smtClean="0"/>
            </a:br>
            <a:r>
              <a:rPr lang="da-DK" sz="2000" dirty="0" smtClean="0"/>
              <a:t>        </a:t>
            </a:r>
            <a:endParaRPr lang="da-DK" sz="2000" dirty="0"/>
          </a:p>
        </p:txBody>
      </p:sp>
      <p:sp>
        <p:nvSpPr>
          <p:cNvPr id="3" name="Pladsholder til indhold 1"/>
          <p:cNvSpPr>
            <a:spLocks noGrp="1"/>
          </p:cNvSpPr>
          <p:nvPr>
            <p:ph idx="1"/>
          </p:nvPr>
        </p:nvSpPr>
        <p:spPr>
          <a:xfrm>
            <a:off x="838200" y="1425600"/>
            <a:ext cx="10515600" cy="4351338"/>
          </a:xfrm>
        </p:spPr>
        <p:txBody>
          <a:bodyPr/>
          <a:lstStyle/>
          <a:p>
            <a:r>
              <a:rPr lang="da-DK" dirty="0" smtClean="0"/>
              <a:t>Afhænger af flere ting:</a:t>
            </a:r>
            <a:br>
              <a:rPr lang="da-DK" dirty="0" smtClean="0"/>
            </a:br>
            <a:endParaRPr lang="da-DK" dirty="0" smtClean="0"/>
          </a:p>
          <a:p>
            <a:pPr lvl="1"/>
            <a:r>
              <a:rPr lang="da-DK" dirty="0" smtClean="0"/>
              <a:t>Graden af KOL</a:t>
            </a:r>
          </a:p>
          <a:p>
            <a:pPr lvl="1"/>
            <a:r>
              <a:rPr lang="da-DK" dirty="0" smtClean="0"/>
              <a:t>Er borger/patient iltbruger?</a:t>
            </a:r>
          </a:p>
          <a:p>
            <a:pPr lvl="1"/>
            <a:r>
              <a:rPr lang="da-DK" dirty="0" smtClean="0"/>
              <a:t>Årlig kontrol hos læge anbefales</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971" y="2355714"/>
            <a:ext cx="3249038" cy="3249038"/>
          </a:xfrm>
          <a:prstGeom prst="rect">
            <a:avLst/>
          </a:prstGeom>
        </p:spPr>
      </p:pic>
    </p:spTree>
    <p:extLst>
      <p:ext uri="{BB962C8B-B14F-4D97-AF65-F5344CB8AC3E}">
        <p14:creationId xmlns:p14="http://schemas.microsoft.com/office/powerpoint/2010/main" val="322162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normAutofit/>
          </a:bodyPr>
          <a:lstStyle/>
          <a:p>
            <a:r>
              <a:rPr lang="da-DK" dirty="0"/>
              <a:t>Patientforening med professionel rådgivning og stærkt sammenhold </a:t>
            </a:r>
            <a:r>
              <a:rPr lang="da-DK" sz="2000" dirty="0" smtClean="0"/>
              <a:t>        </a:t>
            </a:r>
            <a:endParaRPr lang="da-DK" sz="2000" dirty="0"/>
          </a:p>
        </p:txBody>
      </p:sp>
      <p:graphicFrame>
        <p:nvGraphicFramePr>
          <p:cNvPr id="2" name="Objekt 1"/>
          <p:cNvGraphicFramePr>
            <a:graphicFrameLocks noChangeAspect="1"/>
          </p:cNvGraphicFramePr>
          <p:nvPr>
            <p:extLst>
              <p:ext uri="{D42A27DB-BD31-4B8C-83A1-F6EECF244321}">
                <p14:modId xmlns:p14="http://schemas.microsoft.com/office/powerpoint/2010/main" val="1995263523"/>
              </p:ext>
            </p:extLst>
          </p:nvPr>
        </p:nvGraphicFramePr>
        <p:xfrm>
          <a:off x="3317359" y="1648046"/>
          <a:ext cx="2542796" cy="3872631"/>
        </p:xfrm>
        <a:graphic>
          <a:graphicData uri="http://schemas.openxmlformats.org/presentationml/2006/ole">
            <mc:AlternateContent xmlns:mc="http://schemas.openxmlformats.org/markup-compatibility/2006">
              <mc:Choice xmlns:v="urn:schemas-microsoft-com:vml" Requires="v">
                <p:oleObj spid="_x0000_s27683" name="Image" r:id="rId4" imgW="12698280" imgH="19339560" progId="Photoshop.Image.15">
                  <p:embed/>
                </p:oleObj>
              </mc:Choice>
              <mc:Fallback>
                <p:oleObj name="Image" r:id="rId4" imgW="12698280" imgH="19339560" progId="Photoshop.Image.15">
                  <p:embed/>
                  <p:pic>
                    <p:nvPicPr>
                      <p:cNvPr id="0" name=""/>
                      <p:cNvPicPr/>
                      <p:nvPr/>
                    </p:nvPicPr>
                    <p:blipFill>
                      <a:blip r:embed="rId5"/>
                      <a:stretch>
                        <a:fillRect/>
                      </a:stretch>
                    </p:blipFill>
                    <p:spPr>
                      <a:xfrm>
                        <a:off x="3317359" y="1648046"/>
                        <a:ext cx="2542796" cy="3872631"/>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1225876535"/>
              </p:ext>
            </p:extLst>
          </p:nvPr>
        </p:nvGraphicFramePr>
        <p:xfrm>
          <a:off x="6278367" y="1648046"/>
          <a:ext cx="2542797" cy="3872631"/>
        </p:xfrm>
        <a:graphic>
          <a:graphicData uri="http://schemas.openxmlformats.org/presentationml/2006/ole">
            <mc:AlternateContent xmlns:mc="http://schemas.openxmlformats.org/markup-compatibility/2006">
              <mc:Choice xmlns:v="urn:schemas-microsoft-com:vml" Requires="v">
                <p:oleObj spid="_x0000_s27684" name="Image" r:id="rId6" imgW="12698280" imgH="19339560" progId="Photoshop.Image.15">
                  <p:embed/>
                </p:oleObj>
              </mc:Choice>
              <mc:Fallback>
                <p:oleObj name="Image" r:id="rId6" imgW="12698280" imgH="19339560" progId="Photoshop.Image.15">
                  <p:embed/>
                  <p:pic>
                    <p:nvPicPr>
                      <p:cNvPr id="0" name=""/>
                      <p:cNvPicPr/>
                      <p:nvPr/>
                    </p:nvPicPr>
                    <p:blipFill>
                      <a:blip r:embed="rId7"/>
                      <a:stretch>
                        <a:fillRect/>
                      </a:stretch>
                    </p:blipFill>
                    <p:spPr>
                      <a:xfrm>
                        <a:off x="6278367" y="1648046"/>
                        <a:ext cx="2542797" cy="3872631"/>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564796128"/>
              </p:ext>
            </p:extLst>
          </p:nvPr>
        </p:nvGraphicFramePr>
        <p:xfrm>
          <a:off x="9228743" y="1648046"/>
          <a:ext cx="2542797" cy="3872631"/>
        </p:xfrm>
        <a:graphic>
          <a:graphicData uri="http://schemas.openxmlformats.org/presentationml/2006/ole">
            <mc:AlternateContent xmlns:mc="http://schemas.openxmlformats.org/markup-compatibility/2006">
              <mc:Choice xmlns:v="urn:schemas-microsoft-com:vml" Requires="v">
                <p:oleObj spid="_x0000_s27685" name="Image" r:id="rId8" imgW="12698280" imgH="19339560" progId="Photoshop.Image.15">
                  <p:embed/>
                </p:oleObj>
              </mc:Choice>
              <mc:Fallback>
                <p:oleObj name="Image" r:id="rId8" imgW="12698280" imgH="19339560" progId="Photoshop.Image.15">
                  <p:embed/>
                  <p:pic>
                    <p:nvPicPr>
                      <p:cNvPr id="0" name=""/>
                      <p:cNvPicPr/>
                      <p:nvPr/>
                    </p:nvPicPr>
                    <p:blipFill>
                      <a:blip r:embed="rId9"/>
                      <a:stretch>
                        <a:fillRect/>
                      </a:stretch>
                    </p:blipFill>
                    <p:spPr>
                      <a:xfrm>
                        <a:off x="9228743" y="1648046"/>
                        <a:ext cx="2542797" cy="3872631"/>
                      </a:xfrm>
                      <a:prstGeom prst="rect">
                        <a:avLst/>
                      </a:prstGeom>
                    </p:spPr>
                  </p:pic>
                </p:oleObj>
              </mc:Fallback>
            </mc:AlternateContent>
          </a:graphicData>
        </a:graphic>
      </p:graphicFrame>
      <p:pic>
        <p:nvPicPr>
          <p:cNvPr id="11" name="Picture 2" descr="K:\Kommunikation og PR\Internt\CVI -Corporate Visual Identity\Logo - uden fløjte\logo_2014  med payoff til Microsoft office brug\DL logo 2014_til we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00" y="4324611"/>
            <a:ext cx="2793166" cy="1196066"/>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indhold 1"/>
          <p:cNvSpPr txBox="1">
            <a:spLocks/>
          </p:cNvSpPr>
          <p:nvPr/>
        </p:nvSpPr>
        <p:spPr>
          <a:xfrm>
            <a:off x="-79942" y="5520677"/>
            <a:ext cx="2941508" cy="3199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b="0" dirty="0" smtClean="0">
                <a:solidFill>
                  <a:schemeClr val="bg1">
                    <a:lumMod val="50000"/>
                  </a:schemeClr>
                </a:solidFill>
              </a:rPr>
              <a:t>   Læs mere på www.lunge.dk</a:t>
            </a:r>
            <a:endParaRPr lang="da-DK" sz="1600" b="0" i="1" dirty="0">
              <a:solidFill>
                <a:schemeClr val="bg1">
                  <a:lumMod val="50000"/>
                </a:schemeClr>
              </a:solidFill>
            </a:endParaRPr>
          </a:p>
        </p:txBody>
      </p:sp>
    </p:spTree>
    <p:extLst>
      <p:ext uri="{BB962C8B-B14F-4D97-AF65-F5344CB8AC3E}">
        <p14:creationId xmlns:p14="http://schemas.microsoft.com/office/powerpoint/2010/main" val="263356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normAutofit/>
          </a:bodyPr>
          <a:lstStyle/>
          <a:p>
            <a:r>
              <a:rPr lang="da-DK" dirty="0" smtClean="0"/>
              <a:t>Patientforening </a:t>
            </a:r>
            <a:r>
              <a:rPr lang="da-DK" dirty="0"/>
              <a:t>for borgere/patienter med KOL</a:t>
            </a:r>
          </a:p>
        </p:txBody>
      </p:sp>
      <p:sp>
        <p:nvSpPr>
          <p:cNvPr id="9" name="Pladsholder til indhold 1"/>
          <p:cNvSpPr txBox="1">
            <a:spLocks/>
          </p:cNvSpPr>
          <p:nvPr/>
        </p:nvSpPr>
        <p:spPr>
          <a:xfrm>
            <a:off x="6394737" y="1463775"/>
            <a:ext cx="592924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a:t>Tilbud fra Danmarks Lungeforening</a:t>
            </a:r>
            <a:r>
              <a:rPr lang="da-DK" sz="2400" dirty="0" smtClean="0"/>
              <a:t>:</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Snak om lunger – online mødested for patienter og pårørende på lunge.dk</a:t>
            </a:r>
          </a:p>
          <a:p>
            <a:pPr marL="285750" indent="-285750">
              <a:lnSpc>
                <a:spcPts val="2000"/>
              </a:lnSpc>
              <a:spcBef>
                <a:spcPts val="1200"/>
              </a:spcBef>
              <a:buFont typeface="Arial" panose="020B0604020202020204" pitchFamily="34" charset="0"/>
              <a:buChar char="•"/>
            </a:pPr>
            <a:r>
              <a:rPr lang="da-DK" sz="1800" b="0" dirty="0">
                <a:solidFill>
                  <a:schemeClr val="bg1">
                    <a:lumMod val="50000"/>
                  </a:schemeClr>
                </a:solidFill>
              </a:rPr>
              <a:t>Lokalforeninger/netværk i hele </a:t>
            </a:r>
            <a:r>
              <a:rPr lang="da-DK" sz="1800" b="0" dirty="0" smtClean="0">
                <a:solidFill>
                  <a:schemeClr val="bg1">
                    <a:lumMod val="50000"/>
                  </a:schemeClr>
                </a:solidFill>
              </a:rPr>
              <a:t>landet</a:t>
            </a:r>
            <a:endParaRPr lang="da-DK" sz="1800" b="0" dirty="0">
              <a:solidFill>
                <a:schemeClr val="bg1">
                  <a:lumMod val="50000"/>
                </a:schemeClr>
              </a:solidFill>
            </a:endParaRP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Hjælp og rådgivning</a:t>
            </a:r>
          </a:p>
          <a:p>
            <a:pPr marL="285750" indent="-285750">
              <a:lnSpc>
                <a:spcPts val="2000"/>
              </a:lnSpc>
              <a:spcBef>
                <a:spcPts val="1200"/>
              </a:spcBef>
              <a:buFont typeface="Arial" panose="020B0604020202020204" pitchFamily="34" charset="0"/>
              <a:buChar char="•"/>
            </a:pPr>
            <a:r>
              <a:rPr lang="da-DK" sz="1800" b="0" dirty="0">
                <a:solidFill>
                  <a:schemeClr val="bg1">
                    <a:lumMod val="50000"/>
                  </a:schemeClr>
                </a:solidFill>
              </a:rPr>
              <a:t>Pjecer og informationsmateriale</a:t>
            </a:r>
          </a:p>
          <a:p>
            <a:pPr marL="285750" indent="-285750">
              <a:lnSpc>
                <a:spcPts val="2000"/>
              </a:lnSpc>
              <a:spcBef>
                <a:spcPts val="1200"/>
              </a:spcBef>
              <a:buFont typeface="Arial" panose="020B0604020202020204" pitchFamily="34" charset="0"/>
              <a:buChar char="•"/>
            </a:pPr>
            <a:r>
              <a:rPr lang="da-DK" sz="1800" b="0" dirty="0">
                <a:solidFill>
                  <a:schemeClr val="bg1">
                    <a:lumMod val="50000"/>
                  </a:schemeClr>
                </a:solidFill>
              </a:rPr>
              <a:t>Medlemsbladet Lungenyt fire gange om </a:t>
            </a:r>
            <a:r>
              <a:rPr lang="da-DK" sz="1800" b="0" dirty="0" smtClean="0">
                <a:solidFill>
                  <a:schemeClr val="bg1">
                    <a:lumMod val="50000"/>
                  </a:schemeClr>
                </a:solidFill>
              </a:rPr>
              <a:t>året</a:t>
            </a:r>
            <a:endParaRPr lang="da-DK" sz="1800" b="0" dirty="0">
              <a:solidFill>
                <a:schemeClr val="bg1">
                  <a:lumMod val="50000"/>
                </a:schemeClr>
              </a:solidFill>
            </a:endParaRPr>
          </a:p>
        </p:txBody>
      </p:sp>
      <p:sp>
        <p:nvSpPr>
          <p:cNvPr id="11" name="Pladsholder til indhold 1"/>
          <p:cNvSpPr txBox="1">
            <a:spLocks/>
          </p:cNvSpPr>
          <p:nvPr/>
        </p:nvSpPr>
        <p:spPr>
          <a:xfrm>
            <a:off x="619376" y="1463775"/>
            <a:ext cx="476353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a:t>Borger/patients </a:t>
            </a:r>
            <a:r>
              <a:rPr lang="da-DK" sz="2400" dirty="0" smtClean="0"/>
              <a:t>behov:</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Dialog med andre</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Samvær med andre</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Få svar på spørgsmål </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Viden om min lungesygdom</a:t>
            </a:r>
          </a:p>
          <a:p>
            <a:pPr marL="285750" indent="-285750">
              <a:lnSpc>
                <a:spcPts val="2000"/>
              </a:lnSpc>
              <a:spcBef>
                <a:spcPts val="1200"/>
              </a:spcBef>
              <a:buFont typeface="Arial" panose="020B0604020202020204" pitchFamily="34" charset="0"/>
              <a:buChar char="•"/>
            </a:pPr>
            <a:r>
              <a:rPr lang="da-DK" sz="1800" b="0" dirty="0">
                <a:solidFill>
                  <a:schemeClr val="bg1">
                    <a:lumMod val="50000"/>
                  </a:schemeClr>
                </a:solidFill>
              </a:rPr>
              <a:t>Artikler om behandling, forskning og inspiration til et godt liv med </a:t>
            </a:r>
            <a:r>
              <a:rPr lang="da-DK" sz="1800" b="0" dirty="0" smtClean="0">
                <a:solidFill>
                  <a:schemeClr val="bg1">
                    <a:lumMod val="50000"/>
                  </a:schemeClr>
                </a:solidFill>
              </a:rPr>
              <a:t>KOL</a:t>
            </a:r>
          </a:p>
        </p:txBody>
      </p:sp>
      <p:sp>
        <p:nvSpPr>
          <p:cNvPr id="13" name="Højrepil 12"/>
          <p:cNvSpPr/>
          <p:nvPr/>
        </p:nvSpPr>
        <p:spPr>
          <a:xfrm>
            <a:off x="5299190" y="2141084"/>
            <a:ext cx="589631" cy="3024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Højrepil 13"/>
          <p:cNvSpPr/>
          <p:nvPr/>
        </p:nvSpPr>
        <p:spPr>
          <a:xfrm>
            <a:off x="5299190" y="2524534"/>
            <a:ext cx="589631" cy="3024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Højrepil 14"/>
          <p:cNvSpPr/>
          <p:nvPr/>
        </p:nvSpPr>
        <p:spPr>
          <a:xfrm>
            <a:off x="5299190" y="2941223"/>
            <a:ext cx="589631" cy="3024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øjrepil 15"/>
          <p:cNvSpPr/>
          <p:nvPr/>
        </p:nvSpPr>
        <p:spPr>
          <a:xfrm>
            <a:off x="5299190" y="3357911"/>
            <a:ext cx="589631" cy="3024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Højrepil 16"/>
          <p:cNvSpPr/>
          <p:nvPr/>
        </p:nvSpPr>
        <p:spPr>
          <a:xfrm>
            <a:off x="5299190" y="3797341"/>
            <a:ext cx="589631" cy="3024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Picture 2" descr="K:\Kommunikation og PR\Internt\CVI -Corporate Visual Identity\Logo - uden fløjte\logo_2014  med payoff til Microsoft office brug\DL logo 2014_til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091" y="4613269"/>
            <a:ext cx="1945759" cy="833197"/>
          </a:xfrm>
          <a:prstGeom prst="rect">
            <a:avLst/>
          </a:prstGeom>
          <a:noFill/>
          <a:extLst>
            <a:ext uri="{909E8E84-426E-40DD-AFC4-6F175D3DCCD1}">
              <a14:hiddenFill xmlns:a14="http://schemas.microsoft.com/office/drawing/2010/main">
                <a:solidFill>
                  <a:srgbClr val="FFFFFF"/>
                </a:solidFill>
              </a14:hiddenFill>
            </a:ext>
          </a:extLst>
        </p:spPr>
      </p:pic>
      <p:sp>
        <p:nvSpPr>
          <p:cNvPr id="24" name="Pladsholder til indhold 1"/>
          <p:cNvSpPr txBox="1">
            <a:spLocks/>
          </p:cNvSpPr>
          <p:nvPr/>
        </p:nvSpPr>
        <p:spPr>
          <a:xfrm>
            <a:off x="724293" y="5482424"/>
            <a:ext cx="2941508" cy="3199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b="0" i="1" dirty="0" smtClean="0">
                <a:solidFill>
                  <a:schemeClr val="bg1">
                    <a:lumMod val="50000"/>
                  </a:schemeClr>
                </a:solidFill>
              </a:rPr>
              <a:t>   Læs mere på www.lunge.dk</a:t>
            </a:r>
            <a:endParaRPr lang="da-DK" sz="1400" b="0" i="1" dirty="0">
              <a:solidFill>
                <a:schemeClr val="bg1">
                  <a:lumMod val="50000"/>
                </a:schemeClr>
              </a:solidFill>
            </a:endParaRPr>
          </a:p>
        </p:txBody>
      </p:sp>
      <p:sp>
        <p:nvSpPr>
          <p:cNvPr id="25" name="Pladsholder til indhold 1"/>
          <p:cNvSpPr txBox="1">
            <a:spLocks/>
          </p:cNvSpPr>
          <p:nvPr/>
        </p:nvSpPr>
        <p:spPr>
          <a:xfrm>
            <a:off x="6655486" y="4677380"/>
            <a:ext cx="3568828" cy="16935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smtClean="0">
                <a:solidFill>
                  <a:schemeClr val="bg1">
                    <a:lumMod val="50000"/>
                  </a:schemeClr>
                </a:solidFill>
              </a:rPr>
              <a:t>”</a:t>
            </a:r>
            <a:r>
              <a:rPr lang="da-DK" sz="2000" dirty="0">
                <a:solidFill>
                  <a:schemeClr val="bg1">
                    <a:lumMod val="50000"/>
                  </a:schemeClr>
                </a:solidFill>
              </a:rPr>
              <a:t>Jeg er ikke alene, selvom </a:t>
            </a:r>
            <a:r>
              <a:rPr lang="da-DK" sz="2000" dirty="0" smtClean="0">
                <a:solidFill>
                  <a:schemeClr val="bg1">
                    <a:lumMod val="50000"/>
                  </a:schemeClr>
                </a:solidFill>
              </a:rPr>
              <a:t>       jeg </a:t>
            </a:r>
            <a:r>
              <a:rPr lang="da-DK" sz="2000" dirty="0">
                <a:solidFill>
                  <a:schemeClr val="bg1">
                    <a:lumMod val="50000"/>
                  </a:schemeClr>
                </a:solidFill>
              </a:rPr>
              <a:t>er alene hjemme”</a:t>
            </a:r>
          </a:p>
          <a:p>
            <a:r>
              <a:rPr lang="da-DK" sz="1400" b="0" i="1" dirty="0" smtClean="0">
                <a:solidFill>
                  <a:schemeClr val="bg1">
                    <a:lumMod val="50000"/>
                  </a:schemeClr>
                </a:solidFill>
              </a:rPr>
              <a:t>Citat </a:t>
            </a:r>
            <a:r>
              <a:rPr lang="da-DK" sz="1400" b="0" i="1" dirty="0">
                <a:solidFill>
                  <a:schemeClr val="bg1">
                    <a:lumMod val="50000"/>
                  </a:schemeClr>
                </a:solidFill>
              </a:rPr>
              <a:t>fra patient med </a:t>
            </a:r>
            <a:r>
              <a:rPr lang="da-DK" sz="1400" b="0" i="1" dirty="0" smtClean="0">
                <a:solidFill>
                  <a:schemeClr val="bg1">
                    <a:lumMod val="50000"/>
                  </a:schemeClr>
                </a:solidFill>
              </a:rPr>
              <a:t>KOL </a:t>
            </a:r>
            <a:r>
              <a:rPr lang="da-DK" sz="1400" b="0" i="1" dirty="0">
                <a:solidFill>
                  <a:schemeClr val="bg1">
                    <a:lumMod val="50000"/>
                  </a:schemeClr>
                </a:solidFill>
              </a:rPr>
              <a:t>om tilbuddet fra Danmarks Lungeforening</a:t>
            </a:r>
          </a:p>
        </p:txBody>
      </p:sp>
    </p:spTree>
    <p:extLst>
      <p:ext uri="{BB962C8B-B14F-4D97-AF65-F5344CB8AC3E}">
        <p14:creationId xmlns:p14="http://schemas.microsoft.com/office/powerpoint/2010/main" val="3069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lstStyle/>
          <a:p>
            <a:r>
              <a:rPr lang="da-DK" dirty="0" smtClean="0"/>
              <a:t>Telemedicin og KOL – brug af </a:t>
            </a:r>
            <a:r>
              <a:rPr lang="da-DK" dirty="0" err="1" smtClean="0"/>
              <a:t>TeleKit</a:t>
            </a:r>
            <a:r>
              <a:rPr lang="da-DK" dirty="0" smtClean="0"/>
              <a:t/>
            </a:r>
            <a:br>
              <a:rPr lang="da-DK" dirty="0" smtClean="0"/>
            </a:br>
            <a:r>
              <a:rPr lang="da-DK" sz="2000" dirty="0" smtClean="0"/>
              <a:t>        </a:t>
            </a:r>
            <a:endParaRPr lang="da-DK" sz="2000" dirty="0"/>
          </a:p>
        </p:txBody>
      </p:sp>
      <p:sp>
        <p:nvSpPr>
          <p:cNvPr id="5" name="Pladsholder til indhold 1"/>
          <p:cNvSpPr>
            <a:spLocks noGrp="1"/>
          </p:cNvSpPr>
          <p:nvPr>
            <p:ph idx="1"/>
          </p:nvPr>
        </p:nvSpPr>
        <p:spPr>
          <a:xfrm>
            <a:off x="838201" y="1491504"/>
            <a:ext cx="8289324" cy="4351338"/>
          </a:xfrm>
        </p:spPr>
        <p:txBody>
          <a:bodyPr>
            <a:normAutofit lnSpcReduction="10000"/>
          </a:bodyPr>
          <a:lstStyle/>
          <a:p>
            <a:r>
              <a:rPr lang="da-DK" dirty="0" err="1" smtClean="0"/>
              <a:t>TeleKit</a:t>
            </a:r>
            <a:r>
              <a:rPr lang="da-DK" dirty="0" smtClean="0"/>
              <a:t> ved KOL i stabil fase</a:t>
            </a:r>
            <a:br>
              <a:rPr lang="da-DK" dirty="0" smtClean="0"/>
            </a:br>
            <a:endParaRPr lang="da-DK" dirty="0" smtClean="0"/>
          </a:p>
          <a:p>
            <a:pPr lvl="1"/>
            <a:r>
              <a:rPr lang="da-DK" dirty="0" err="1" smtClean="0"/>
              <a:t>TeleKit</a:t>
            </a:r>
            <a:r>
              <a:rPr lang="da-DK" dirty="0" smtClean="0"/>
              <a:t> kan ”fange” forandringer, der skal handles på</a:t>
            </a:r>
          </a:p>
          <a:p>
            <a:pPr lvl="2"/>
            <a:r>
              <a:rPr lang="da-DK" dirty="0" smtClean="0"/>
              <a:t>Vores opgave er at motivere til at anvende TeleKit</a:t>
            </a:r>
            <a:br>
              <a:rPr lang="da-DK" dirty="0" smtClean="0"/>
            </a:br>
            <a:endParaRPr lang="da-DK" dirty="0" smtClean="0"/>
          </a:p>
          <a:p>
            <a:pPr lvl="1"/>
            <a:r>
              <a:rPr lang="da-DK" dirty="0" smtClean="0"/>
              <a:t>TeleKit minder borger/patient på behandlingstiltag</a:t>
            </a:r>
          </a:p>
          <a:p>
            <a:pPr lvl="2"/>
            <a:r>
              <a:rPr lang="da-DK" dirty="0" smtClean="0"/>
              <a:t>Vores opgave er at understøtte </a:t>
            </a:r>
            <a:r>
              <a:rPr lang="da-DK" dirty="0" err="1" smtClean="0"/>
              <a:t>empowerment</a:t>
            </a:r>
            <a:endParaRPr lang="da-DK" dirty="0" smtClean="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651" y="3278550"/>
            <a:ext cx="2498388" cy="2498388"/>
          </a:xfrm>
          <a:prstGeom prst="rect">
            <a:avLst/>
          </a:prstGeom>
        </p:spPr>
      </p:pic>
    </p:spTree>
    <p:extLst>
      <p:ext uri="{BB962C8B-B14F-4D97-AF65-F5344CB8AC3E}">
        <p14:creationId xmlns:p14="http://schemas.microsoft.com/office/powerpoint/2010/main" val="141625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normAutofit/>
          </a:bodyPr>
          <a:lstStyle/>
          <a:p>
            <a:r>
              <a:rPr lang="da-DK" dirty="0" smtClean="0"/>
              <a:t>Observationer og handlinger</a:t>
            </a:r>
            <a:br>
              <a:rPr lang="da-DK" dirty="0" smtClean="0"/>
            </a:br>
            <a:r>
              <a:rPr lang="da-DK" sz="2400" dirty="0" smtClean="0"/>
              <a:t>Social- og sundhedshjælper</a:t>
            </a:r>
            <a:br>
              <a:rPr lang="da-DK" sz="2400" dirty="0" smtClean="0"/>
            </a:br>
            <a:r>
              <a:rPr lang="da-DK" sz="2000" dirty="0" smtClean="0"/>
              <a:t>        </a:t>
            </a:r>
            <a:endParaRPr lang="da-DK" sz="2000" dirty="0"/>
          </a:p>
        </p:txBody>
      </p:sp>
      <p:sp>
        <p:nvSpPr>
          <p:cNvPr id="4" name="Pladsholder til indhold 1"/>
          <p:cNvSpPr txBox="1">
            <a:spLocks/>
          </p:cNvSpPr>
          <p:nvPr/>
        </p:nvSpPr>
        <p:spPr>
          <a:xfrm>
            <a:off x="7022924" y="1425600"/>
            <a:ext cx="476353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smtClean="0"/>
              <a:t>Handlinger:</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Videregive observationer</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Ændringer i symptomer</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Vejrtrækningsteknikker</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Inhalationsmedicin før aktivitet</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Motivere til aktiviteter og træning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Ernæringstiltag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Justering af hjælp</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Motivere til rygestop</a:t>
            </a:r>
          </a:p>
          <a:p>
            <a:pPr marL="457200" lvl="1" indent="0">
              <a:buFont typeface="Arial" panose="020B0604020202020204" pitchFamily="34" charset="0"/>
              <a:buNone/>
            </a:pPr>
            <a:endParaRPr lang="da-DK" dirty="0" smtClean="0"/>
          </a:p>
        </p:txBody>
      </p:sp>
      <p:cxnSp>
        <p:nvCxnSpPr>
          <p:cNvPr id="5" name="Lige forbindelse 4"/>
          <p:cNvCxnSpPr/>
          <p:nvPr/>
        </p:nvCxnSpPr>
        <p:spPr>
          <a:xfrm>
            <a:off x="5726908" y="1302633"/>
            <a:ext cx="0" cy="474394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ladsholder til indhold 1"/>
          <p:cNvSpPr txBox="1">
            <a:spLocks/>
          </p:cNvSpPr>
          <p:nvPr/>
        </p:nvSpPr>
        <p:spPr>
          <a:xfrm>
            <a:off x="1258354" y="1425600"/>
            <a:ext cx="476353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smtClean="0"/>
              <a:t>Observationer:</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Åndenød, hoste, opspyt</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Inhalationsmedicin</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Aktivitetsniveau</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Træthed</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Indtages tilstrækkeligt mad?</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Brug for hjælp?</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Rygning</a:t>
            </a:r>
          </a:p>
        </p:txBody>
      </p:sp>
    </p:spTree>
    <p:extLst>
      <p:ext uri="{BB962C8B-B14F-4D97-AF65-F5344CB8AC3E}">
        <p14:creationId xmlns:p14="http://schemas.microsoft.com/office/powerpoint/2010/main" val="29457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061" y="-161631"/>
            <a:ext cx="11317016" cy="1325563"/>
          </a:xfrm>
        </p:spPr>
        <p:txBody>
          <a:bodyPr/>
          <a:lstStyle/>
          <a:p>
            <a:r>
              <a:rPr lang="da-DK" dirty="0" smtClean="0"/>
              <a:t>Hvad er KOL</a:t>
            </a:r>
            <a:r>
              <a:rPr lang="da-DK" smtClean="0"/>
              <a:t>? </a:t>
            </a:r>
            <a:endParaRPr lang="da-DK" dirty="0">
              <a:solidFill>
                <a:srgbClr val="FF0000"/>
              </a:solidFill>
            </a:endParaRPr>
          </a:p>
        </p:txBody>
      </p:sp>
      <p:sp>
        <p:nvSpPr>
          <p:cNvPr id="6" name="Rektangel 5"/>
          <p:cNvSpPr/>
          <p:nvPr/>
        </p:nvSpPr>
        <p:spPr>
          <a:xfrm>
            <a:off x="5253711" y="2667000"/>
            <a:ext cx="334328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idx="1"/>
          </p:nvPr>
        </p:nvSpPr>
        <p:spPr>
          <a:xfrm>
            <a:off x="838200" y="1163932"/>
            <a:ext cx="10515600" cy="5283673"/>
          </a:xfrm>
        </p:spPr>
        <p:txBody>
          <a:bodyPr>
            <a:normAutofit fontScale="85000" lnSpcReduction="10000"/>
          </a:bodyPr>
          <a:lstStyle/>
          <a:p>
            <a:pPr>
              <a:spcAft>
                <a:spcPts val="1200"/>
              </a:spcAft>
            </a:pPr>
            <a:r>
              <a:rPr lang="da-DK" dirty="0" smtClean="0"/>
              <a:t>KOL = Kronisk Obstruktiv Lungesygdom</a:t>
            </a:r>
          </a:p>
          <a:p>
            <a:pPr lvl="1"/>
            <a:r>
              <a:rPr lang="da-DK" dirty="0" smtClean="0"/>
              <a:t>Forsnævring i luftvejene og ødelæggelse af lungevæv	</a:t>
            </a:r>
          </a:p>
          <a:p>
            <a:pPr lvl="1"/>
            <a:r>
              <a:rPr lang="da-DK" dirty="0" smtClean="0"/>
              <a:t>Ca. 430.0000 danskere har KOL. Ligelig fordeling mellem kvinder og mænd</a:t>
            </a:r>
          </a:p>
          <a:p>
            <a:pPr lvl="1"/>
            <a:r>
              <a:rPr lang="da-DK" dirty="0" smtClean="0"/>
              <a:t>Cirka 5.550 dør årligt af KOL – direkte eller indirekte. </a:t>
            </a:r>
          </a:p>
          <a:p>
            <a:pPr lvl="1"/>
            <a:r>
              <a:rPr lang="da-DK" dirty="0" smtClean="0"/>
              <a:t>10% af sundhedsudgifterne går til behandling og forebyggelse af KOL</a:t>
            </a:r>
          </a:p>
          <a:p>
            <a:pPr lvl="1"/>
            <a:r>
              <a:rPr lang="da-DK" dirty="0" smtClean="0"/>
              <a:t>23.000 indlæggelser hvert år</a:t>
            </a:r>
          </a:p>
          <a:p>
            <a:pPr lvl="1"/>
            <a:r>
              <a:rPr lang="da-DK" dirty="0" smtClean="0"/>
              <a:t>KOL rammer ca. 15% af danskere over 45 år </a:t>
            </a:r>
          </a:p>
          <a:p>
            <a:pPr lvl="1"/>
            <a:endParaRPr lang="da-DK" dirty="0" smtClean="0"/>
          </a:p>
        </p:txBody>
      </p:sp>
    </p:spTree>
    <p:extLst>
      <p:ext uri="{BB962C8B-B14F-4D97-AF65-F5344CB8AC3E}">
        <p14:creationId xmlns:p14="http://schemas.microsoft.com/office/powerpoint/2010/main" val="15940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 y="-22930"/>
            <a:ext cx="11317016" cy="1325563"/>
          </a:xfrm>
        </p:spPr>
        <p:txBody>
          <a:bodyPr>
            <a:normAutofit/>
          </a:bodyPr>
          <a:lstStyle/>
          <a:p>
            <a:r>
              <a:rPr lang="da-DK" dirty="0" smtClean="0"/>
              <a:t>Observationer og handlinger</a:t>
            </a:r>
            <a:br>
              <a:rPr lang="da-DK" dirty="0" smtClean="0"/>
            </a:br>
            <a:r>
              <a:rPr lang="da-DK" sz="2400" dirty="0" smtClean="0"/>
              <a:t>Sygeplejerske og social- og sundhedsassistent</a:t>
            </a:r>
            <a:br>
              <a:rPr lang="da-DK" sz="2400" dirty="0" smtClean="0"/>
            </a:br>
            <a:r>
              <a:rPr lang="da-DK" sz="2000" dirty="0" smtClean="0"/>
              <a:t>        </a:t>
            </a:r>
            <a:endParaRPr lang="da-DK" sz="2000" dirty="0"/>
          </a:p>
        </p:txBody>
      </p:sp>
      <p:sp>
        <p:nvSpPr>
          <p:cNvPr id="4" name="Pladsholder til indhold 1"/>
          <p:cNvSpPr txBox="1">
            <a:spLocks/>
          </p:cNvSpPr>
          <p:nvPr/>
        </p:nvSpPr>
        <p:spPr>
          <a:xfrm>
            <a:off x="7022924" y="1425600"/>
            <a:ext cx="476353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smtClean="0"/>
              <a:t>Handlinger:</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Evt. selvbehandling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Vejrtrækningsteknikker – instruktion</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Henvise til kommunale tilbud</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Ernæringstiltag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Iltmætning – muligt at optimere?</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Motivere til rygestop</a:t>
            </a:r>
          </a:p>
          <a:p>
            <a:pPr marL="457200" lvl="1" indent="0">
              <a:buFont typeface="Arial" panose="020B0604020202020204" pitchFamily="34" charset="0"/>
              <a:buNone/>
            </a:pPr>
            <a:endParaRPr lang="da-DK" dirty="0" smtClean="0"/>
          </a:p>
        </p:txBody>
      </p:sp>
      <p:cxnSp>
        <p:nvCxnSpPr>
          <p:cNvPr id="5" name="Lige forbindelse 4"/>
          <p:cNvCxnSpPr/>
          <p:nvPr/>
        </p:nvCxnSpPr>
        <p:spPr>
          <a:xfrm>
            <a:off x="5726908" y="1302633"/>
            <a:ext cx="0" cy="474394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ladsholder til indhold 1"/>
          <p:cNvSpPr txBox="1">
            <a:spLocks/>
          </p:cNvSpPr>
          <p:nvPr/>
        </p:nvSpPr>
        <p:spPr>
          <a:xfrm>
            <a:off x="1258354" y="1425600"/>
            <a:ext cx="4763530" cy="4907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3E64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500"/>
              </a:lnSpc>
              <a:spcBef>
                <a:spcPts val="500"/>
              </a:spcBef>
              <a:spcAft>
                <a:spcPts val="12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200"/>
              </a:spcAft>
              <a:buFont typeface="Wingdings" panose="05000000000000000000" pitchFamily="2" charset="2"/>
              <a:buChar char="ü"/>
              <a:defRPr sz="22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da-DK" sz="2400" dirty="0" smtClean="0"/>
              <a:t>Observationer:</a:t>
            </a:r>
            <a:br>
              <a:rPr lang="da-DK" sz="2400" dirty="0" smtClean="0"/>
            </a:br>
            <a:endParaRPr lang="da-DK" dirty="0" smtClean="0"/>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Ændringer i tilstand og årsag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Vejrtrækningsteknikker</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Tages inhalationsmedicin korrekt?</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Aktivitetsniveau og evt. ændringer</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Ikke sufficient ernæring og årsag</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Iltmætning lav og årsag hertil</a:t>
            </a:r>
          </a:p>
          <a:p>
            <a:pPr marL="285750" indent="-285750">
              <a:lnSpc>
                <a:spcPts val="2000"/>
              </a:lnSpc>
              <a:spcBef>
                <a:spcPts val="1200"/>
              </a:spcBef>
              <a:buFont typeface="Arial" panose="020B0604020202020204" pitchFamily="34" charset="0"/>
              <a:buChar char="•"/>
            </a:pPr>
            <a:r>
              <a:rPr lang="da-DK" sz="1800" b="0" dirty="0" smtClean="0">
                <a:solidFill>
                  <a:schemeClr val="bg1">
                    <a:lumMod val="50000"/>
                  </a:schemeClr>
                </a:solidFill>
              </a:rPr>
              <a:t>Rygning</a:t>
            </a:r>
          </a:p>
        </p:txBody>
      </p:sp>
    </p:spTree>
    <p:extLst>
      <p:ext uri="{BB962C8B-B14F-4D97-AF65-F5344CB8AC3E}">
        <p14:creationId xmlns:p14="http://schemas.microsoft.com/office/powerpoint/2010/main" val="140684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Tak for i dag </a:t>
            </a:r>
            <a:endParaRPr lang="da-DK" dirty="0"/>
          </a:p>
        </p:txBody>
      </p:sp>
      <p:sp>
        <p:nvSpPr>
          <p:cNvPr id="3" name="Pladsholder til indhold 2"/>
          <p:cNvSpPr>
            <a:spLocks noGrp="1"/>
          </p:cNvSpPr>
          <p:nvPr>
            <p:ph idx="1"/>
          </p:nvPr>
        </p:nvSpPr>
        <p:spPr>
          <a:xfrm>
            <a:off x="838200" y="1425577"/>
            <a:ext cx="10105724" cy="4351338"/>
          </a:xfrm>
        </p:spPr>
        <p:txBody>
          <a:bodyPr>
            <a:normAutofit/>
          </a:bodyPr>
          <a:lstStyle/>
          <a:p>
            <a:r>
              <a:rPr lang="da-DK" sz="3600" dirty="0" smtClean="0"/>
              <a:t>Husk at aflevere dit udfyldte kursushæfte</a:t>
            </a:r>
            <a:r>
              <a:rPr lang="da-DK" dirty="0"/>
              <a:t/>
            </a:r>
            <a:br>
              <a:rPr lang="da-DK" dirty="0"/>
            </a:br>
            <a:endParaRPr lang="da-DK" i="1" dirty="0" smtClean="0"/>
          </a:p>
        </p:txBody>
      </p:sp>
      <p:sp>
        <p:nvSpPr>
          <p:cNvPr id="5" name="Rektangel 4"/>
          <p:cNvSpPr/>
          <p:nvPr/>
        </p:nvSpPr>
        <p:spPr>
          <a:xfrm>
            <a:off x="7361764" y="5744623"/>
            <a:ext cx="4830236" cy="111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5253711" y="2159342"/>
            <a:ext cx="3475422" cy="215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020" y="3656931"/>
            <a:ext cx="3549276" cy="2362246"/>
          </a:xfrm>
          <a:prstGeom prst="rect">
            <a:avLst/>
          </a:prstGeom>
        </p:spPr>
      </p:pic>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952" y="3326897"/>
            <a:ext cx="4064842" cy="1058462"/>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5508491"/>
            <a:ext cx="2981752" cy="988222"/>
          </a:xfrm>
          <a:prstGeom prst="rect">
            <a:avLst/>
          </a:prstGeom>
        </p:spPr>
      </p:pic>
    </p:spTree>
    <p:extLst>
      <p:ext uri="{BB962C8B-B14F-4D97-AF65-F5344CB8AC3E}">
        <p14:creationId xmlns:p14="http://schemas.microsoft.com/office/powerpoint/2010/main" val="346570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Videofilm</a:t>
            </a:r>
            <a:endParaRPr lang="da-DK" dirty="0"/>
          </a:p>
        </p:txBody>
      </p:sp>
      <p:sp>
        <p:nvSpPr>
          <p:cNvPr id="3" name="Pladsholder til indhold 2"/>
          <p:cNvSpPr>
            <a:spLocks noGrp="1"/>
          </p:cNvSpPr>
          <p:nvPr>
            <p:ph idx="1"/>
          </p:nvPr>
        </p:nvSpPr>
        <p:spPr>
          <a:xfrm>
            <a:off x="3061606" y="2242000"/>
            <a:ext cx="8531679" cy="4764746"/>
          </a:xfrm>
        </p:spPr>
        <p:txBody>
          <a:bodyPr>
            <a:normAutofit/>
          </a:bodyPr>
          <a:lstStyle/>
          <a:p>
            <a:pPr marL="0" indent="0">
              <a:buNone/>
            </a:pPr>
            <a:r>
              <a:rPr lang="da-DK" sz="2400" dirty="0" smtClean="0"/>
              <a:t>KOL</a:t>
            </a:r>
            <a:br>
              <a:rPr lang="da-DK" sz="2400" dirty="0" smtClean="0"/>
            </a:br>
            <a:r>
              <a:rPr lang="da-DK" sz="2400" dirty="0" smtClean="0"/>
              <a:t>	</a:t>
            </a:r>
            <a:br>
              <a:rPr lang="da-DK" sz="2400" dirty="0" smtClean="0"/>
            </a:br>
            <a:r>
              <a:rPr lang="da-DK" sz="1800" b="0" i="1" dirty="0" smtClean="0"/>
              <a:t>Læge og sygeplejerske på Aalborg Universitetshospital</a:t>
            </a:r>
          </a:p>
          <a:p>
            <a:pPr marL="0" indent="0">
              <a:buNone/>
            </a:pPr>
            <a:r>
              <a:rPr lang="da-DK" sz="1800" b="0" i="1" dirty="0" smtClean="0"/>
              <a:t>fortæller om sygdommen, hvad der sker i kroppen når</a:t>
            </a:r>
          </a:p>
          <a:p>
            <a:pPr marL="0" indent="0">
              <a:buNone/>
            </a:pPr>
            <a:r>
              <a:rPr lang="da-DK" sz="1800" b="0" i="1" dirty="0" smtClean="0"/>
              <a:t>man har KOL og hvordan diagnosen stilles</a:t>
            </a:r>
            <a:br>
              <a:rPr lang="da-DK" sz="1800" b="0" i="1" dirty="0" smtClean="0"/>
            </a:br>
            <a:endParaRPr lang="da-DK" sz="1800" b="0" i="1" dirty="0" smtClean="0"/>
          </a:p>
        </p:txBody>
      </p:sp>
      <p:cxnSp>
        <p:nvCxnSpPr>
          <p:cNvPr id="5" name="Lige forbindelse 4"/>
          <p:cNvCxnSpPr/>
          <p:nvPr/>
        </p:nvCxnSpPr>
        <p:spPr>
          <a:xfrm>
            <a:off x="2986391" y="1851059"/>
            <a:ext cx="7928044" cy="1"/>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kt 6"/>
          <p:cNvGraphicFramePr>
            <a:graphicFrameLocks noChangeAspect="1"/>
          </p:cNvGraphicFramePr>
          <p:nvPr>
            <p:extLst>
              <p:ext uri="{D42A27DB-BD31-4B8C-83A1-F6EECF244321}">
                <p14:modId xmlns:p14="http://schemas.microsoft.com/office/powerpoint/2010/main" val="1062504644"/>
              </p:ext>
            </p:extLst>
          </p:nvPr>
        </p:nvGraphicFramePr>
        <p:xfrm>
          <a:off x="377745" y="1851059"/>
          <a:ext cx="1798507" cy="1647825"/>
        </p:xfrm>
        <a:graphic>
          <a:graphicData uri="http://schemas.openxmlformats.org/presentationml/2006/ole">
            <mc:AlternateContent xmlns:mc="http://schemas.openxmlformats.org/markup-compatibility/2006">
              <mc:Choice xmlns:v="urn:schemas-microsoft-com:vml" Requires="v">
                <p:oleObj spid="_x0000_s26757" name="Image" r:id="rId4" imgW="6196825" imgH="5676190" progId="">
                  <p:embed/>
                </p:oleObj>
              </mc:Choice>
              <mc:Fallback>
                <p:oleObj name="Image" r:id="rId4" imgW="6196825" imgH="5676190" progId="">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45" y="1851059"/>
                        <a:ext cx="1798507" cy="1647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2" name="Lige forbindelse 11"/>
          <p:cNvCxnSpPr/>
          <p:nvPr/>
        </p:nvCxnSpPr>
        <p:spPr>
          <a:xfrm>
            <a:off x="2986391" y="4428891"/>
            <a:ext cx="7928044" cy="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09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ktangel 53"/>
          <p:cNvSpPr/>
          <p:nvPr/>
        </p:nvSpPr>
        <p:spPr>
          <a:xfrm>
            <a:off x="6750265" y="5010193"/>
            <a:ext cx="4599902" cy="648909"/>
          </a:xfrm>
          <a:prstGeom prst="rect">
            <a:avLst/>
          </a:prstGeom>
          <a:gradFill>
            <a:gsLst>
              <a:gs pos="0">
                <a:schemeClr val="accent1">
                  <a:lumMod val="6000"/>
                  <a:lumOff val="94000"/>
                  <a:alpha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1813535" y="1766785"/>
            <a:ext cx="4441371" cy="3893785"/>
          </a:xfrm>
          <a:prstGeom prst="rect">
            <a:avLst/>
          </a:prstGeom>
          <a:gradFill>
            <a:gsLst>
              <a:gs pos="0">
                <a:schemeClr val="accent1">
                  <a:lumMod val="6000"/>
                  <a:lumOff val="94000"/>
                  <a:alpha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Årsager til KOL</a:t>
            </a:r>
            <a:endParaRPr lang="da-DK" dirty="0"/>
          </a:p>
        </p:txBody>
      </p:sp>
      <p:sp>
        <p:nvSpPr>
          <p:cNvPr id="33" name="Pladsholder til indhold 2"/>
          <p:cNvSpPr>
            <a:spLocks noGrp="1"/>
          </p:cNvSpPr>
          <p:nvPr>
            <p:ph idx="1"/>
          </p:nvPr>
        </p:nvSpPr>
        <p:spPr>
          <a:xfrm>
            <a:off x="1721938" y="1242454"/>
            <a:ext cx="2134217" cy="1109613"/>
          </a:xfrm>
        </p:spPr>
        <p:txBody>
          <a:bodyPr>
            <a:noAutofit/>
          </a:bodyPr>
          <a:lstStyle/>
          <a:p>
            <a:pPr marL="0" indent="0">
              <a:buNone/>
            </a:pPr>
            <a:r>
              <a:rPr lang="da-DK" sz="2800" dirty="0" smtClean="0">
                <a:solidFill>
                  <a:schemeClr val="tx1">
                    <a:lumMod val="50000"/>
                    <a:lumOff val="50000"/>
                  </a:schemeClr>
                </a:solidFill>
                <a:latin typeface="Arial Black" panose="020B0A04020102020204" pitchFamily="34" charset="0"/>
              </a:rPr>
              <a:t>RYGNING</a:t>
            </a:r>
          </a:p>
        </p:txBody>
      </p:sp>
      <p:sp>
        <p:nvSpPr>
          <p:cNvPr id="48" name="Pladsholder til indhold 2"/>
          <p:cNvSpPr txBox="1">
            <a:spLocks/>
          </p:cNvSpPr>
          <p:nvPr/>
        </p:nvSpPr>
        <p:spPr>
          <a:xfrm>
            <a:off x="4404704" y="1233728"/>
            <a:ext cx="2006750" cy="83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800" dirty="0" smtClean="0">
                <a:solidFill>
                  <a:schemeClr val="tx1">
                    <a:lumMod val="50000"/>
                    <a:lumOff val="50000"/>
                  </a:schemeClr>
                </a:solidFill>
                <a:latin typeface="Arial Black" panose="020B0A04020102020204" pitchFamily="34" charset="0"/>
              </a:rPr>
              <a:t>85 - 90%</a:t>
            </a:r>
            <a:endParaRPr lang="da-DK" sz="2800" dirty="0">
              <a:solidFill>
                <a:schemeClr val="tx1">
                  <a:lumMod val="50000"/>
                  <a:lumOff val="50000"/>
                </a:schemeClr>
              </a:solidFill>
              <a:latin typeface="Arial Black" panose="020B0A04020102020204" pitchFamily="34" charset="0"/>
            </a:endParaRPr>
          </a:p>
        </p:txBody>
      </p:sp>
      <p:sp>
        <p:nvSpPr>
          <p:cNvPr id="56" name="Pladsholder til indhold 2"/>
          <p:cNvSpPr txBox="1">
            <a:spLocks/>
          </p:cNvSpPr>
          <p:nvPr/>
        </p:nvSpPr>
        <p:spPr>
          <a:xfrm>
            <a:off x="5726909" y="1766785"/>
            <a:ext cx="60296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da-DK" dirty="0" smtClean="0"/>
          </a:p>
          <a:p>
            <a:pPr lvl="2"/>
            <a:r>
              <a:rPr lang="da-DK" dirty="0" smtClean="0"/>
              <a:t>Støv, røg, dampe (landbrug og cement)</a:t>
            </a:r>
          </a:p>
          <a:p>
            <a:pPr lvl="2"/>
            <a:r>
              <a:rPr lang="da-DK" dirty="0" smtClean="0"/>
              <a:t>Arbejdsmiljø</a:t>
            </a:r>
          </a:p>
          <a:p>
            <a:pPr lvl="2"/>
            <a:r>
              <a:rPr lang="da-DK" dirty="0" smtClean="0"/>
              <a:t>Passiv </a:t>
            </a:r>
            <a:r>
              <a:rPr lang="da-DK" dirty="0"/>
              <a:t>røg </a:t>
            </a:r>
            <a:endParaRPr lang="da-DK" dirty="0" smtClean="0"/>
          </a:p>
          <a:p>
            <a:pPr lvl="2"/>
            <a:r>
              <a:rPr lang="da-DK" dirty="0" smtClean="0"/>
              <a:t>Luftforurening</a:t>
            </a:r>
            <a:endParaRPr lang="da-DK" dirty="0"/>
          </a:p>
          <a:p>
            <a:pPr lvl="2"/>
            <a:r>
              <a:rPr lang="da-DK" dirty="0"/>
              <a:t>A</a:t>
            </a:r>
            <a:r>
              <a:rPr lang="da-DK" dirty="0" smtClean="0"/>
              <a:t>rvelig disponering</a:t>
            </a:r>
          </a:p>
          <a:p>
            <a:pPr lvl="2"/>
            <a:r>
              <a:rPr lang="da-DK" dirty="0"/>
              <a:t>A</a:t>
            </a:r>
            <a:r>
              <a:rPr lang="da-DK" dirty="0" smtClean="0"/>
              <a:t>ndre </a:t>
            </a:r>
            <a:r>
              <a:rPr lang="da-DK" dirty="0"/>
              <a:t>sygdomme</a:t>
            </a:r>
          </a:p>
        </p:txBody>
      </p:sp>
      <p:sp>
        <p:nvSpPr>
          <p:cNvPr id="57" name="Pladsholder til indhold 2"/>
          <p:cNvSpPr txBox="1">
            <a:spLocks/>
          </p:cNvSpPr>
          <p:nvPr/>
        </p:nvSpPr>
        <p:spPr>
          <a:xfrm>
            <a:off x="6401229" y="4500709"/>
            <a:ext cx="2114148" cy="83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2800" dirty="0" smtClean="0">
                <a:solidFill>
                  <a:schemeClr val="tx1">
                    <a:lumMod val="50000"/>
                    <a:lumOff val="50000"/>
                  </a:schemeClr>
                </a:solidFill>
                <a:latin typeface="Arial Black" panose="020B0A04020102020204" pitchFamily="34" charset="0"/>
              </a:rPr>
              <a:t>ANDET</a:t>
            </a:r>
          </a:p>
        </p:txBody>
      </p:sp>
      <p:sp>
        <p:nvSpPr>
          <p:cNvPr id="58" name="Pladsholder til indhold 2"/>
          <p:cNvSpPr txBox="1">
            <a:spLocks/>
          </p:cNvSpPr>
          <p:nvPr/>
        </p:nvSpPr>
        <p:spPr>
          <a:xfrm>
            <a:off x="9248408" y="4487384"/>
            <a:ext cx="2006750" cy="83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800" dirty="0" smtClean="0">
                <a:solidFill>
                  <a:schemeClr val="tx1">
                    <a:lumMod val="50000"/>
                    <a:lumOff val="50000"/>
                  </a:schemeClr>
                </a:solidFill>
                <a:latin typeface="Arial Black" panose="020B0A04020102020204" pitchFamily="34" charset="0"/>
              </a:rPr>
              <a:t>10 - 15%</a:t>
            </a:r>
            <a:endParaRPr lang="da-DK" sz="2800" dirty="0">
              <a:solidFill>
                <a:schemeClr val="tx1">
                  <a:lumMod val="50000"/>
                  <a:lumOff val="50000"/>
                </a:schemeClr>
              </a:solidFill>
              <a:latin typeface="Arial Black" panose="020B0A04020102020204" pitchFamily="34" charset="0"/>
            </a:endParaRPr>
          </a:p>
        </p:txBody>
      </p:sp>
      <p:sp>
        <p:nvSpPr>
          <p:cNvPr id="44" name="Pladsholder til indhold 2"/>
          <p:cNvSpPr txBox="1">
            <a:spLocks/>
          </p:cNvSpPr>
          <p:nvPr/>
        </p:nvSpPr>
        <p:spPr>
          <a:xfrm>
            <a:off x="11648816" y="5646654"/>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600" dirty="0">
              <a:solidFill>
                <a:schemeClr val="tx1">
                  <a:lumMod val="50000"/>
                  <a:lumOff val="50000"/>
                </a:schemeClr>
              </a:solidFill>
              <a:latin typeface="Arial Black" panose="020B0A04020102020204" pitchFamily="34" charset="0"/>
            </a:endParaRPr>
          </a:p>
        </p:txBody>
      </p:sp>
      <p:grpSp>
        <p:nvGrpSpPr>
          <p:cNvPr id="4" name="Gruppe 3"/>
          <p:cNvGrpSpPr/>
          <p:nvPr/>
        </p:nvGrpSpPr>
        <p:grpSpPr>
          <a:xfrm>
            <a:off x="321019" y="1008185"/>
            <a:ext cx="11275895" cy="5174901"/>
            <a:chOff x="321019" y="1008185"/>
            <a:chExt cx="11275895" cy="5174901"/>
          </a:xfrm>
        </p:grpSpPr>
        <p:cxnSp>
          <p:nvCxnSpPr>
            <p:cNvPr id="8" name="Lige forbindelse 7"/>
            <p:cNvCxnSpPr/>
            <p:nvPr/>
          </p:nvCxnSpPr>
          <p:spPr>
            <a:xfrm>
              <a:off x="1059543" y="1008185"/>
              <a:ext cx="0" cy="5174901"/>
            </a:xfrm>
            <a:prstGeom prst="line">
              <a:avLst/>
            </a:prstGeom>
            <a:ln w="25400">
              <a:solidFill>
                <a:srgbClr val="3E6476"/>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a:xfrm>
              <a:off x="580571" y="5660570"/>
              <a:ext cx="11016343" cy="0"/>
            </a:xfrm>
            <a:prstGeom prst="line">
              <a:avLst/>
            </a:prstGeom>
            <a:ln w="25400">
              <a:solidFill>
                <a:srgbClr val="3E6476"/>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a:off x="1059543" y="5225702"/>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1059543" y="4758458"/>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a:off x="1059543" y="4305722"/>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a:xfrm>
              <a:off x="1059543" y="3808888"/>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a:xfrm>
              <a:off x="1059543" y="3314846"/>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p:nvCxnSpPr>
          <p:spPr>
            <a:xfrm>
              <a:off x="1059543" y="2859319"/>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p:nvCxnSpPr>
          <p:spPr>
            <a:xfrm>
              <a:off x="1059543" y="2400444"/>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30"/>
            <p:cNvCxnSpPr/>
            <p:nvPr/>
          </p:nvCxnSpPr>
          <p:spPr>
            <a:xfrm>
              <a:off x="1059543" y="1987902"/>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Lige forbindelse 31"/>
            <p:cNvCxnSpPr/>
            <p:nvPr/>
          </p:nvCxnSpPr>
          <p:spPr>
            <a:xfrm>
              <a:off x="1059543" y="1563637"/>
              <a:ext cx="2757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Pladsholder til indhold 2"/>
            <p:cNvSpPr txBox="1">
              <a:spLocks/>
            </p:cNvSpPr>
            <p:nvPr/>
          </p:nvSpPr>
          <p:spPr>
            <a:xfrm>
              <a:off x="419875" y="1420528"/>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90</a:t>
              </a:r>
              <a:endParaRPr lang="da-DK" sz="1600" dirty="0">
                <a:solidFill>
                  <a:schemeClr val="tx1">
                    <a:lumMod val="50000"/>
                    <a:lumOff val="50000"/>
                  </a:schemeClr>
                </a:solidFill>
                <a:latin typeface="Arial Black" panose="020B0A04020102020204" pitchFamily="34" charset="0"/>
              </a:endParaRPr>
            </a:p>
          </p:txBody>
        </p:sp>
        <p:sp>
          <p:nvSpPr>
            <p:cNvPr id="35" name="Pladsholder til indhold 2"/>
            <p:cNvSpPr txBox="1">
              <a:spLocks/>
            </p:cNvSpPr>
            <p:nvPr/>
          </p:nvSpPr>
          <p:spPr>
            <a:xfrm>
              <a:off x="419875" y="1853723"/>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80</a:t>
              </a:r>
              <a:endParaRPr lang="da-DK" sz="1600" dirty="0">
                <a:solidFill>
                  <a:schemeClr val="tx1">
                    <a:lumMod val="50000"/>
                    <a:lumOff val="50000"/>
                  </a:schemeClr>
                </a:solidFill>
                <a:latin typeface="Arial Black" panose="020B0A04020102020204" pitchFamily="34" charset="0"/>
              </a:endParaRPr>
            </a:p>
          </p:txBody>
        </p:sp>
        <p:sp>
          <p:nvSpPr>
            <p:cNvPr id="36" name="Pladsholder til indhold 2"/>
            <p:cNvSpPr txBox="1">
              <a:spLocks/>
            </p:cNvSpPr>
            <p:nvPr/>
          </p:nvSpPr>
          <p:spPr>
            <a:xfrm>
              <a:off x="419875" y="2248400"/>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70</a:t>
              </a:r>
              <a:endParaRPr lang="da-DK" sz="1600" dirty="0">
                <a:solidFill>
                  <a:schemeClr val="tx1">
                    <a:lumMod val="50000"/>
                    <a:lumOff val="50000"/>
                  </a:schemeClr>
                </a:solidFill>
                <a:latin typeface="Arial Black" panose="020B0A04020102020204" pitchFamily="34" charset="0"/>
              </a:endParaRPr>
            </a:p>
          </p:txBody>
        </p:sp>
        <p:sp>
          <p:nvSpPr>
            <p:cNvPr id="37" name="Pladsholder til indhold 2"/>
            <p:cNvSpPr txBox="1">
              <a:spLocks/>
            </p:cNvSpPr>
            <p:nvPr/>
          </p:nvSpPr>
          <p:spPr>
            <a:xfrm>
              <a:off x="418757" y="5094316"/>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10</a:t>
              </a:r>
              <a:endParaRPr lang="da-DK" sz="1600" dirty="0">
                <a:solidFill>
                  <a:schemeClr val="tx1">
                    <a:lumMod val="50000"/>
                    <a:lumOff val="50000"/>
                  </a:schemeClr>
                </a:solidFill>
                <a:latin typeface="Arial Black" panose="020B0A04020102020204" pitchFamily="34" charset="0"/>
              </a:endParaRPr>
            </a:p>
          </p:txBody>
        </p:sp>
        <p:sp>
          <p:nvSpPr>
            <p:cNvPr id="38" name="Pladsholder til indhold 2"/>
            <p:cNvSpPr txBox="1">
              <a:spLocks/>
            </p:cNvSpPr>
            <p:nvPr/>
          </p:nvSpPr>
          <p:spPr>
            <a:xfrm>
              <a:off x="419875" y="4647165"/>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20</a:t>
              </a:r>
              <a:endParaRPr lang="da-DK" sz="1600" dirty="0">
                <a:solidFill>
                  <a:schemeClr val="tx1">
                    <a:lumMod val="50000"/>
                    <a:lumOff val="50000"/>
                  </a:schemeClr>
                </a:solidFill>
                <a:latin typeface="Arial Black" panose="020B0A04020102020204" pitchFamily="34" charset="0"/>
              </a:endParaRPr>
            </a:p>
          </p:txBody>
        </p:sp>
        <p:sp>
          <p:nvSpPr>
            <p:cNvPr id="39" name="Pladsholder til indhold 2"/>
            <p:cNvSpPr txBox="1">
              <a:spLocks/>
            </p:cNvSpPr>
            <p:nvPr/>
          </p:nvSpPr>
          <p:spPr>
            <a:xfrm>
              <a:off x="419875" y="4177125"/>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30</a:t>
              </a:r>
              <a:endParaRPr lang="da-DK" sz="1600" dirty="0">
                <a:solidFill>
                  <a:schemeClr val="tx1">
                    <a:lumMod val="50000"/>
                    <a:lumOff val="50000"/>
                  </a:schemeClr>
                </a:solidFill>
                <a:latin typeface="Arial Black" panose="020B0A04020102020204" pitchFamily="34" charset="0"/>
              </a:endParaRPr>
            </a:p>
          </p:txBody>
        </p:sp>
        <p:sp>
          <p:nvSpPr>
            <p:cNvPr id="40" name="Pladsholder til indhold 2"/>
            <p:cNvSpPr txBox="1">
              <a:spLocks/>
            </p:cNvSpPr>
            <p:nvPr/>
          </p:nvSpPr>
          <p:spPr>
            <a:xfrm>
              <a:off x="419875" y="3665776"/>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40</a:t>
              </a:r>
              <a:endParaRPr lang="da-DK" sz="1600" dirty="0">
                <a:solidFill>
                  <a:schemeClr val="tx1">
                    <a:lumMod val="50000"/>
                    <a:lumOff val="50000"/>
                  </a:schemeClr>
                </a:solidFill>
                <a:latin typeface="Arial Black" panose="020B0A04020102020204" pitchFamily="34" charset="0"/>
              </a:endParaRPr>
            </a:p>
          </p:txBody>
        </p:sp>
        <p:sp>
          <p:nvSpPr>
            <p:cNvPr id="41" name="Pladsholder til indhold 2"/>
            <p:cNvSpPr txBox="1">
              <a:spLocks/>
            </p:cNvSpPr>
            <p:nvPr/>
          </p:nvSpPr>
          <p:spPr>
            <a:xfrm>
              <a:off x="419875" y="3177872"/>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50</a:t>
              </a:r>
              <a:endParaRPr lang="da-DK" sz="1600" dirty="0">
                <a:solidFill>
                  <a:schemeClr val="tx1">
                    <a:lumMod val="50000"/>
                    <a:lumOff val="50000"/>
                  </a:schemeClr>
                </a:solidFill>
                <a:latin typeface="Arial Black" panose="020B0A04020102020204" pitchFamily="34" charset="0"/>
              </a:endParaRPr>
            </a:p>
          </p:txBody>
        </p:sp>
        <p:sp>
          <p:nvSpPr>
            <p:cNvPr id="42" name="Pladsholder til indhold 2"/>
            <p:cNvSpPr txBox="1">
              <a:spLocks/>
            </p:cNvSpPr>
            <p:nvPr/>
          </p:nvSpPr>
          <p:spPr>
            <a:xfrm>
              <a:off x="419875" y="2727929"/>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600" dirty="0" smtClean="0">
                  <a:solidFill>
                    <a:schemeClr val="tx1">
                      <a:lumMod val="50000"/>
                      <a:lumOff val="50000"/>
                    </a:schemeClr>
                  </a:solidFill>
                  <a:latin typeface="Arial Black" panose="020B0A04020102020204" pitchFamily="34" charset="0"/>
                </a:rPr>
                <a:t>60</a:t>
              </a:r>
              <a:endParaRPr lang="da-DK" sz="1600" dirty="0">
                <a:solidFill>
                  <a:schemeClr val="tx1">
                    <a:lumMod val="50000"/>
                    <a:lumOff val="50000"/>
                  </a:schemeClr>
                </a:solidFill>
                <a:latin typeface="Arial Black" panose="020B0A04020102020204" pitchFamily="34" charset="0"/>
              </a:endParaRPr>
            </a:p>
          </p:txBody>
        </p:sp>
        <p:sp>
          <p:nvSpPr>
            <p:cNvPr id="46" name="Pladsholder til indhold 2"/>
            <p:cNvSpPr txBox="1">
              <a:spLocks/>
            </p:cNvSpPr>
            <p:nvPr/>
          </p:nvSpPr>
          <p:spPr>
            <a:xfrm>
              <a:off x="321019" y="1033350"/>
              <a:ext cx="610641" cy="39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3E64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600" dirty="0">
                <a:solidFill>
                  <a:schemeClr val="tx1">
                    <a:lumMod val="50000"/>
                    <a:lumOff val="50000"/>
                  </a:schemeClr>
                </a:solidFill>
                <a:latin typeface="Arial Black" panose="020B0A04020102020204" pitchFamily="34" charset="0"/>
              </a:endParaRPr>
            </a:p>
          </p:txBody>
        </p:sp>
      </p:grpSp>
    </p:spTree>
    <p:extLst>
      <p:ext uri="{BB962C8B-B14F-4D97-AF65-F5344CB8AC3E}">
        <p14:creationId xmlns:p14="http://schemas.microsoft.com/office/powerpoint/2010/main" val="38262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68400" y="-22930"/>
            <a:ext cx="11317016" cy="1325563"/>
          </a:xfrm>
        </p:spPr>
        <p:txBody>
          <a:bodyPr/>
          <a:lstStyle/>
          <a:p>
            <a:r>
              <a:rPr lang="da-DK" dirty="0" smtClean="0"/>
              <a:t>Forebyggelse af KOL</a:t>
            </a:r>
            <a:br>
              <a:rPr lang="da-DK" dirty="0" smtClean="0"/>
            </a:br>
            <a:r>
              <a:rPr lang="da-DK" sz="2000" dirty="0" smtClean="0"/>
              <a:t>        </a:t>
            </a:r>
            <a:endParaRPr lang="da-DK" sz="2000" dirty="0"/>
          </a:p>
        </p:txBody>
      </p:sp>
      <p:sp>
        <p:nvSpPr>
          <p:cNvPr id="2" name="Pladsholder til indhold 1"/>
          <p:cNvSpPr>
            <a:spLocks noGrp="1"/>
          </p:cNvSpPr>
          <p:nvPr>
            <p:ph idx="1"/>
          </p:nvPr>
        </p:nvSpPr>
        <p:spPr/>
        <p:txBody>
          <a:bodyPr/>
          <a:lstStyle/>
          <a:p>
            <a:r>
              <a:rPr lang="da-DK" dirty="0" smtClean="0"/>
              <a:t>Tre forskellige steder at sætte ind</a:t>
            </a:r>
            <a:br>
              <a:rPr lang="da-DK" dirty="0" smtClean="0"/>
            </a:br>
            <a:endParaRPr lang="da-DK" dirty="0" smtClean="0"/>
          </a:p>
          <a:p>
            <a:pPr lvl="1"/>
            <a:r>
              <a:rPr lang="da-DK" dirty="0" smtClean="0"/>
              <a:t>Primær: Reducere faktorer, der forårsager KOL</a:t>
            </a:r>
          </a:p>
          <a:p>
            <a:pPr lvl="1"/>
            <a:r>
              <a:rPr lang="da-DK" dirty="0" smtClean="0"/>
              <a:t>Sekundær: Påvisning af KOL tidligt i sygdomsforløb</a:t>
            </a:r>
            <a:br>
              <a:rPr lang="da-DK" dirty="0" smtClean="0"/>
            </a:br>
            <a:r>
              <a:rPr lang="da-DK" dirty="0" smtClean="0"/>
              <a:t>(tidlig opsporing og behandling)</a:t>
            </a:r>
          </a:p>
          <a:p>
            <a:pPr lvl="1"/>
            <a:r>
              <a:rPr lang="da-DK" dirty="0" smtClean="0"/>
              <a:t>Tertiær: Bremse udvikling af sygdommen </a:t>
            </a:r>
            <a:endParaRPr lang="da-DK" dirty="0"/>
          </a:p>
        </p:txBody>
      </p:sp>
    </p:spTree>
    <p:extLst>
      <p:ext uri="{BB962C8B-B14F-4D97-AF65-F5344CB8AC3E}">
        <p14:creationId xmlns:p14="http://schemas.microsoft.com/office/powerpoint/2010/main" val="25650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5253711" y="2667000"/>
            <a:ext cx="334328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33" y="1318698"/>
            <a:ext cx="8327794" cy="4860015"/>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29" y="1884676"/>
            <a:ext cx="6920033" cy="1227393"/>
          </a:xfrm>
          <a:prstGeom prst="rect">
            <a:avLst/>
          </a:prstGeom>
        </p:spPr>
      </p:pic>
      <p:sp>
        <p:nvSpPr>
          <p:cNvPr id="14" name="Pladsholder til indhold 2"/>
          <p:cNvSpPr txBox="1">
            <a:spLocks/>
          </p:cNvSpPr>
          <p:nvPr/>
        </p:nvSpPr>
        <p:spPr>
          <a:xfrm>
            <a:off x="7713275" y="1884676"/>
            <a:ext cx="2309904"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a:t>Aldrig røget eller ikke disponeret for </a:t>
            </a:r>
            <a:r>
              <a:rPr lang="da-DK" sz="2000" dirty="0" smtClean="0"/>
              <a:t>lungesygdom </a:t>
            </a:r>
          </a:p>
          <a:p>
            <a:endParaRPr lang="da-DK" dirty="0" smtClean="0"/>
          </a:p>
          <a:p>
            <a:pPr marL="0" indent="0">
              <a:buFont typeface="Arial" panose="020B0604020202020204" pitchFamily="34" charset="0"/>
              <a:buNone/>
            </a:pPr>
            <a:endParaRPr lang="da-DK" dirty="0" smtClean="0"/>
          </a:p>
        </p:txBody>
      </p:sp>
      <p:sp>
        <p:nvSpPr>
          <p:cNvPr id="17"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fald i lungefunktion hos ikke rygere, tidligere rygere og rygere</a:t>
            </a:r>
            <a:endParaRPr lang="da-DK" sz="2000" dirty="0"/>
          </a:p>
        </p:txBody>
      </p:sp>
    </p:spTree>
    <p:extLst>
      <p:ext uri="{BB962C8B-B14F-4D97-AF65-F5344CB8AC3E}">
        <p14:creationId xmlns:p14="http://schemas.microsoft.com/office/powerpoint/2010/main" val="267929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5253711" y="2667000"/>
            <a:ext cx="334328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229" y="1884676"/>
            <a:ext cx="6920033" cy="1227393"/>
          </a:xfrm>
          <a:prstGeom prst="rect">
            <a:avLst/>
          </a:prstGeom>
        </p:spPr>
      </p:pic>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03" y="1884676"/>
            <a:ext cx="5644248" cy="3853749"/>
          </a:xfrm>
          <a:prstGeom prst="rect">
            <a:avLst/>
          </a:prstGeom>
        </p:spPr>
      </p:pic>
      <p:pic>
        <p:nvPicPr>
          <p:cNvPr id="21" name="Bille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3" y="1318698"/>
            <a:ext cx="8327794" cy="4860015"/>
          </a:xfrm>
          <a:prstGeom prst="rect">
            <a:avLst/>
          </a:prstGeom>
        </p:spPr>
      </p:pic>
      <p:sp>
        <p:nvSpPr>
          <p:cNvPr id="30"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fald i lungefunktion hos ikke rygere, tidligere rygere og rygere </a:t>
            </a:r>
            <a:endParaRPr lang="da-DK" sz="2000" dirty="0"/>
          </a:p>
        </p:txBody>
      </p:sp>
      <p:sp>
        <p:nvSpPr>
          <p:cNvPr id="14" name="Pladsholder til indhold 2"/>
          <p:cNvSpPr txBox="1">
            <a:spLocks/>
          </p:cNvSpPr>
          <p:nvPr/>
        </p:nvSpPr>
        <p:spPr>
          <a:xfrm>
            <a:off x="2200250" y="2993883"/>
            <a:ext cx="2416995"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a:t>
            </a:r>
          </a:p>
          <a:p>
            <a:endParaRPr lang="da-DK" dirty="0" smtClean="0"/>
          </a:p>
          <a:p>
            <a:pPr marL="0" indent="0">
              <a:buFont typeface="Arial" panose="020B0604020202020204" pitchFamily="34" charset="0"/>
              <a:buNone/>
            </a:pPr>
            <a:endParaRPr lang="da-DK" dirty="0" smtClean="0"/>
          </a:p>
        </p:txBody>
      </p:sp>
      <p:sp>
        <p:nvSpPr>
          <p:cNvPr id="15" name="Pladsholder til indhold 2"/>
          <p:cNvSpPr txBox="1">
            <a:spLocks/>
          </p:cNvSpPr>
          <p:nvPr/>
        </p:nvSpPr>
        <p:spPr>
          <a:xfrm>
            <a:off x="7713275" y="1884676"/>
            <a:ext cx="2309904"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a:t>Aldrig røget eller ikke disponeret for </a:t>
            </a:r>
            <a:r>
              <a:rPr lang="da-DK" sz="2000" dirty="0" smtClean="0"/>
              <a:t>lungesygdom </a:t>
            </a:r>
          </a:p>
          <a:p>
            <a:endParaRPr lang="da-DK" dirty="0" smtClean="0"/>
          </a:p>
          <a:p>
            <a:pPr marL="0" indent="0">
              <a:buFont typeface="Arial" panose="020B0604020202020204" pitchFamily="34" charset="0"/>
              <a:buNone/>
            </a:pPr>
            <a:endParaRPr lang="da-DK" dirty="0" smtClean="0"/>
          </a:p>
        </p:txBody>
      </p:sp>
    </p:spTree>
    <p:extLst>
      <p:ext uri="{BB962C8B-B14F-4D97-AF65-F5344CB8AC3E}">
        <p14:creationId xmlns:p14="http://schemas.microsoft.com/office/powerpoint/2010/main" val="20397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5253711" y="2667000"/>
            <a:ext cx="334328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352" y="2616780"/>
            <a:ext cx="4038519" cy="2234823"/>
          </a:xfrm>
          <a:prstGeom prst="rect">
            <a:avLst/>
          </a:prstGeom>
        </p:spPr>
      </p:pic>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29" y="1884676"/>
            <a:ext cx="6920033" cy="1227393"/>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03" y="1884676"/>
            <a:ext cx="5644248" cy="3853749"/>
          </a:xfrm>
          <a:prstGeom prst="rect">
            <a:avLst/>
          </a:prstGeom>
        </p:spPr>
      </p:pic>
      <p:pic>
        <p:nvPicPr>
          <p:cNvPr id="17" name="Bille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33" y="1318698"/>
            <a:ext cx="8327794" cy="4860015"/>
          </a:xfrm>
          <a:prstGeom prst="rect">
            <a:avLst/>
          </a:prstGeom>
        </p:spPr>
      </p:pic>
      <p:sp>
        <p:nvSpPr>
          <p:cNvPr id="21"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fald i lungefunktion hos ikke rygere, tidligere rygere og rygere</a:t>
            </a:r>
            <a:endParaRPr lang="da-DK" sz="2000" dirty="0"/>
          </a:p>
        </p:txBody>
      </p:sp>
      <p:sp>
        <p:nvSpPr>
          <p:cNvPr id="9" name="Pladsholder til indhold 2"/>
          <p:cNvSpPr txBox="1">
            <a:spLocks/>
          </p:cNvSpPr>
          <p:nvPr/>
        </p:nvSpPr>
        <p:spPr>
          <a:xfrm>
            <a:off x="2200250" y="2993883"/>
            <a:ext cx="2416995"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a:t>
            </a:r>
          </a:p>
          <a:p>
            <a:endParaRPr lang="da-DK" dirty="0" smtClean="0"/>
          </a:p>
          <a:p>
            <a:pPr marL="0" indent="0">
              <a:buFont typeface="Arial" panose="020B0604020202020204" pitchFamily="34" charset="0"/>
              <a:buNone/>
            </a:pPr>
            <a:endParaRPr lang="da-DK" dirty="0" smtClean="0"/>
          </a:p>
        </p:txBody>
      </p:sp>
      <p:sp>
        <p:nvSpPr>
          <p:cNvPr id="11" name="Pladsholder til indhold 2"/>
          <p:cNvSpPr txBox="1">
            <a:spLocks/>
          </p:cNvSpPr>
          <p:nvPr/>
        </p:nvSpPr>
        <p:spPr>
          <a:xfrm>
            <a:off x="7713275" y="1884676"/>
            <a:ext cx="2309904"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a:t>Aldrig røget eller ikke disponeret for </a:t>
            </a:r>
            <a:r>
              <a:rPr lang="da-DK" sz="2000" dirty="0" smtClean="0"/>
              <a:t>lungesygdom </a:t>
            </a:r>
          </a:p>
          <a:p>
            <a:endParaRPr lang="da-DK" dirty="0" smtClean="0"/>
          </a:p>
          <a:p>
            <a:pPr marL="0" indent="0">
              <a:buFont typeface="Arial" panose="020B0604020202020204" pitchFamily="34" charset="0"/>
              <a:buNone/>
            </a:pPr>
            <a:endParaRPr lang="da-DK" dirty="0" smtClean="0"/>
          </a:p>
        </p:txBody>
      </p:sp>
      <p:sp>
        <p:nvSpPr>
          <p:cNvPr id="14" name="Pladsholder til indhold 2"/>
          <p:cNvSpPr txBox="1">
            <a:spLocks/>
          </p:cNvSpPr>
          <p:nvPr/>
        </p:nvSpPr>
        <p:spPr>
          <a:xfrm>
            <a:off x="6899850" y="3091461"/>
            <a:ext cx="2747123"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 Rygestop som 45-årig</a:t>
            </a:r>
          </a:p>
          <a:p>
            <a:endParaRPr lang="da-DK" dirty="0" smtClean="0"/>
          </a:p>
          <a:p>
            <a:pPr marL="0" indent="0">
              <a:buFont typeface="Arial" panose="020B0604020202020204" pitchFamily="34" charset="0"/>
              <a:buNone/>
            </a:pPr>
            <a:endParaRPr lang="da-DK" dirty="0" smtClean="0"/>
          </a:p>
        </p:txBody>
      </p:sp>
    </p:spTree>
    <p:extLst>
      <p:ext uri="{BB962C8B-B14F-4D97-AF65-F5344CB8AC3E}">
        <p14:creationId xmlns:p14="http://schemas.microsoft.com/office/powerpoint/2010/main" val="328177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5253711" y="2667000"/>
            <a:ext cx="334328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3240" y="4946768"/>
            <a:ext cx="1306580" cy="765471"/>
          </a:xfrm>
          <a:prstGeom prst="rect">
            <a:avLst/>
          </a:prstGeom>
        </p:spPr>
      </p:pic>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352" y="2616780"/>
            <a:ext cx="4038519" cy="2234823"/>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29" y="1884676"/>
            <a:ext cx="6920033" cy="1227393"/>
          </a:xfrm>
          <a:prstGeom prst="rect">
            <a:avLst/>
          </a:prstGeom>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203" y="1884676"/>
            <a:ext cx="5644248" cy="3853749"/>
          </a:xfrm>
          <a:prstGeom prst="rect">
            <a:avLst/>
          </a:prstGeom>
        </p:spPr>
      </p:pic>
      <p:pic>
        <p:nvPicPr>
          <p:cNvPr id="18" name="Billed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433" y="1318698"/>
            <a:ext cx="8327794" cy="4860015"/>
          </a:xfrm>
          <a:prstGeom prst="rect">
            <a:avLst/>
          </a:prstGeom>
        </p:spPr>
      </p:pic>
      <p:sp>
        <p:nvSpPr>
          <p:cNvPr id="22" name="Titel 1"/>
          <p:cNvSpPr>
            <a:spLocks noGrp="1"/>
          </p:cNvSpPr>
          <p:nvPr>
            <p:ph type="title"/>
          </p:nvPr>
        </p:nvSpPr>
        <p:spPr>
          <a:xfrm>
            <a:off x="68400" y="-22930"/>
            <a:ext cx="11317016" cy="1325563"/>
          </a:xfrm>
        </p:spPr>
        <p:txBody>
          <a:bodyPr/>
          <a:lstStyle/>
          <a:p>
            <a:r>
              <a:rPr lang="da-DK" dirty="0" smtClean="0"/>
              <a:t>Behandling af KOL i stabil fase</a:t>
            </a:r>
            <a:br>
              <a:rPr lang="da-DK" dirty="0" smtClean="0"/>
            </a:br>
            <a:r>
              <a:rPr lang="da-DK" sz="2000" dirty="0" smtClean="0"/>
              <a:t>        fald i lungefunktion hos ikke rygere, tidligere rygere og rygere </a:t>
            </a:r>
            <a:endParaRPr lang="da-DK" sz="2000" dirty="0"/>
          </a:p>
        </p:txBody>
      </p:sp>
      <p:sp>
        <p:nvSpPr>
          <p:cNvPr id="17" name="Pladsholder til indhold 2"/>
          <p:cNvSpPr txBox="1">
            <a:spLocks/>
          </p:cNvSpPr>
          <p:nvPr/>
        </p:nvSpPr>
        <p:spPr>
          <a:xfrm>
            <a:off x="7535854" y="4751293"/>
            <a:ext cx="4079496"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 </a:t>
            </a:r>
          </a:p>
          <a:p>
            <a:pPr marL="0" indent="0">
              <a:lnSpc>
                <a:spcPts val="2200"/>
              </a:lnSpc>
              <a:spcBef>
                <a:spcPts val="0"/>
              </a:spcBef>
              <a:buNone/>
            </a:pPr>
            <a:r>
              <a:rPr lang="da-DK" sz="2000" dirty="0" smtClean="0"/>
              <a:t>Rygestop som 65-årig</a:t>
            </a:r>
          </a:p>
          <a:p>
            <a:endParaRPr lang="da-DK" dirty="0" smtClean="0"/>
          </a:p>
          <a:p>
            <a:pPr marL="0" indent="0">
              <a:buFont typeface="Arial" panose="020B0604020202020204" pitchFamily="34" charset="0"/>
              <a:buNone/>
            </a:pPr>
            <a:endParaRPr lang="da-DK" dirty="0" smtClean="0"/>
          </a:p>
        </p:txBody>
      </p:sp>
      <p:sp>
        <p:nvSpPr>
          <p:cNvPr id="19" name="Pladsholder til indhold 2"/>
          <p:cNvSpPr txBox="1">
            <a:spLocks/>
          </p:cNvSpPr>
          <p:nvPr/>
        </p:nvSpPr>
        <p:spPr>
          <a:xfrm>
            <a:off x="2200250" y="2993883"/>
            <a:ext cx="2416995"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a:t>
            </a:r>
          </a:p>
          <a:p>
            <a:endParaRPr lang="da-DK" dirty="0" smtClean="0"/>
          </a:p>
          <a:p>
            <a:pPr marL="0" indent="0">
              <a:buFont typeface="Arial" panose="020B0604020202020204" pitchFamily="34" charset="0"/>
              <a:buNone/>
            </a:pPr>
            <a:endParaRPr lang="da-DK" dirty="0" smtClean="0"/>
          </a:p>
        </p:txBody>
      </p:sp>
      <p:sp>
        <p:nvSpPr>
          <p:cNvPr id="20" name="Pladsholder til indhold 2"/>
          <p:cNvSpPr txBox="1">
            <a:spLocks/>
          </p:cNvSpPr>
          <p:nvPr/>
        </p:nvSpPr>
        <p:spPr>
          <a:xfrm>
            <a:off x="7713275" y="1884676"/>
            <a:ext cx="2309904"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a:t>Aldrig røget eller ikke disponeret for </a:t>
            </a:r>
            <a:r>
              <a:rPr lang="da-DK" sz="2000" dirty="0" smtClean="0"/>
              <a:t>lungesygdom </a:t>
            </a:r>
          </a:p>
          <a:p>
            <a:endParaRPr lang="da-DK" dirty="0" smtClean="0"/>
          </a:p>
          <a:p>
            <a:pPr marL="0" indent="0">
              <a:buFont typeface="Arial" panose="020B0604020202020204" pitchFamily="34" charset="0"/>
              <a:buNone/>
            </a:pPr>
            <a:endParaRPr lang="da-DK" dirty="0" smtClean="0"/>
          </a:p>
        </p:txBody>
      </p:sp>
      <p:sp>
        <p:nvSpPr>
          <p:cNvPr id="21" name="Pladsholder til indhold 2"/>
          <p:cNvSpPr txBox="1">
            <a:spLocks/>
          </p:cNvSpPr>
          <p:nvPr/>
        </p:nvSpPr>
        <p:spPr>
          <a:xfrm>
            <a:off x="6899850" y="3091461"/>
            <a:ext cx="2747123" cy="136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da-DK" sz="2000" dirty="0" smtClean="0"/>
              <a:t>Rygere disponeret for lungesygdomme. Rygestop som 45-årig</a:t>
            </a:r>
          </a:p>
          <a:p>
            <a:endParaRPr lang="da-DK" dirty="0" smtClean="0"/>
          </a:p>
          <a:p>
            <a:pPr marL="0" indent="0">
              <a:buFont typeface="Arial" panose="020B0604020202020204" pitchFamily="34" charset="0"/>
              <a:buNone/>
            </a:pPr>
            <a:endParaRPr lang="da-DK" dirty="0" smtClean="0"/>
          </a:p>
        </p:txBody>
      </p:sp>
    </p:spTree>
    <p:extLst>
      <p:ext uri="{BB962C8B-B14F-4D97-AF65-F5344CB8AC3E}">
        <p14:creationId xmlns:p14="http://schemas.microsoft.com/office/powerpoint/2010/main" val="265639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9366</TotalTime>
  <Words>485</Words>
  <Application>Microsoft Office PowerPoint</Application>
  <PresentationFormat>Widescreen</PresentationFormat>
  <Paragraphs>210</Paragraphs>
  <Slides>21</Slides>
  <Notes>9</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21</vt:i4>
      </vt:variant>
    </vt:vector>
  </HeadingPairs>
  <TitlesOfParts>
    <vt:vector size="30" baseType="lpstr">
      <vt:lpstr>Arial</vt:lpstr>
      <vt:lpstr>Arial Black</vt:lpstr>
      <vt:lpstr>Calibri</vt:lpstr>
      <vt:lpstr>Calibri Light</vt:lpstr>
      <vt:lpstr>Symbol</vt:lpstr>
      <vt:lpstr>Times New Roman</vt:lpstr>
      <vt:lpstr>Wingdings</vt:lpstr>
      <vt:lpstr>Office-tema</vt:lpstr>
      <vt:lpstr>Image</vt:lpstr>
      <vt:lpstr>Modul om KOL</vt:lpstr>
      <vt:lpstr>Hvad er KOL? </vt:lpstr>
      <vt:lpstr>Videofilm</vt:lpstr>
      <vt:lpstr>Årsager til KOL</vt:lpstr>
      <vt:lpstr>Forebyggelse af KOL         </vt:lpstr>
      <vt:lpstr>Behandling af KOL i stabil fase         fald i lungefunktion hos ikke rygere, tidligere rygere og rygere</vt:lpstr>
      <vt:lpstr>Behandling af KOL i stabil fase         fald i lungefunktion hos ikke rygere, tidligere rygere og rygere </vt:lpstr>
      <vt:lpstr>Behandling af KOL i stabil fase         fald i lungefunktion hos ikke rygere, tidligere rygere og rygere</vt:lpstr>
      <vt:lpstr>Behandling af KOL i stabil fase         fald i lungefunktion hos ikke rygere, tidligere rygere og rygere </vt:lpstr>
      <vt:lpstr>Behandling af KOL i stabil fase         </vt:lpstr>
      <vt:lpstr>Behandling af KOL i stabil fase         </vt:lpstr>
      <vt:lpstr>Behandling af KOL i stabil fase         </vt:lpstr>
      <vt:lpstr>Behandling af KOL i stabil fase         </vt:lpstr>
      <vt:lpstr>Behandling af KOL i stabil fase         </vt:lpstr>
      <vt:lpstr>Kontrol hos egen læge eller på sygehus         </vt:lpstr>
      <vt:lpstr>Patientforening med professionel rådgivning og stærkt sammenhold         </vt:lpstr>
      <vt:lpstr>Patientforening for borgere/patienter med KOL</vt:lpstr>
      <vt:lpstr>Telemedicin og KOL – brug af TeleKit         </vt:lpstr>
      <vt:lpstr>Observationer og handlinger Social- og sundhedshjælper         </vt:lpstr>
      <vt:lpstr>Observationer og handlinger Sygeplejerske og social- og sundhedsassistent         </vt:lpstr>
      <vt:lpstr>Tak for i dag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holger</dc:creator>
  <cp:lastModifiedBy>Holger Dalgaard</cp:lastModifiedBy>
  <cp:revision>289</cp:revision>
  <dcterms:created xsi:type="dcterms:W3CDTF">2014-07-01T15:56:32Z</dcterms:created>
  <dcterms:modified xsi:type="dcterms:W3CDTF">2015-01-09T09:10:06Z</dcterms:modified>
</cp:coreProperties>
</file>