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306" r:id="rId2"/>
    <p:sldId id="328" r:id="rId3"/>
    <p:sldId id="324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3AF"/>
    <a:srgbClr val="3E6476"/>
    <a:srgbClr val="5284FB"/>
    <a:srgbClr val="AF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77465" autoAdjust="0"/>
  </p:normalViewPr>
  <p:slideViewPr>
    <p:cSldViewPr snapToGrid="0">
      <p:cViewPr varScale="1">
        <p:scale>
          <a:sx n="102" d="100"/>
          <a:sy n="102" d="100"/>
        </p:scale>
        <p:origin x="192" y="3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57268-1848-4D93-9ED0-42DFA28BF7B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37687-BF2D-473D-94C1-7B76B6E67C9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827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37687-BF2D-473D-94C1-7B76B6E67C92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416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NOTER: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37687-BF2D-473D-94C1-7B76B6E67C92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22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skal vises en videofilm.</a:t>
            </a:r>
            <a:r>
              <a:rPr lang="da-DK" baseline="0" dirty="0"/>
              <a:t> Ved </a:t>
            </a:r>
            <a:r>
              <a:rPr lang="da-DK" dirty="0"/>
              <a:t>din undervisningsforberedelse skal du placere videofilmen på computerens skrivebord, teste at du kan afspille den, huske eksterne højttalere (computerens</a:t>
            </a:r>
            <a:r>
              <a:rPr lang="da-DK" baseline="0" dirty="0"/>
              <a:t> indbyggede højttalere er sandsynligvis ikke gode nok til at ”råbe lokalet op”). Gør det i god tid, så du ved at det hele virker FØR kursisterne kommer ind i lokalet </a:t>
            </a:r>
            <a:r>
              <a:rPr lang="da-DK" baseline="0" dirty="0">
                <a:sym typeface="Wingdings" pitchFamily="2" charset="2"/>
              </a:rPr>
              <a:t>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37687-BF2D-473D-94C1-7B76B6E67C92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74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40124771"/>
              </p:ext>
            </p:extLst>
          </p:nvPr>
        </p:nvGraphicFramePr>
        <p:xfrm>
          <a:off x="-25401" y="0"/>
          <a:ext cx="12210743" cy="149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" r:id="rId3" imgW="18234921" imgH="2234921" progId="">
                  <p:embed/>
                </p:oleObj>
              </mc:Choice>
              <mc:Fallback>
                <p:oleObj r:id="rId3" imgW="18234921" imgH="2234921" progId="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1" y="0"/>
                        <a:ext cx="12210743" cy="1497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B5943B7E-7BB2-8740-B9BA-8D6530F24B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54" y="5699468"/>
            <a:ext cx="2100146" cy="11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28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929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82352162"/>
              </p:ext>
            </p:extLst>
          </p:nvPr>
        </p:nvGraphicFramePr>
        <p:xfrm>
          <a:off x="0" y="1680"/>
          <a:ext cx="12192000" cy="182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4" name="Image" r:id="rId3" imgW="17384127" imgH="1841270" progId="">
                  <p:embed/>
                </p:oleObj>
              </mc:Choice>
              <mc:Fallback>
                <p:oleObj name="Image" r:id="rId3" imgW="17384127" imgH="184127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80"/>
                        <a:ext cx="12192000" cy="1823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" y="-168070"/>
            <a:ext cx="11317016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3E6476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Dette er min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25600"/>
            <a:ext cx="10515600" cy="4351338"/>
          </a:xfrm>
        </p:spPr>
        <p:txBody>
          <a:bodyPr/>
          <a:lstStyle>
            <a:lvl1pPr marL="0" indent="0">
              <a:buNone/>
              <a:defRPr sz="3400" b="1">
                <a:solidFill>
                  <a:srgbClr val="3E64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3500"/>
              </a:lnSpc>
              <a:spcAft>
                <a:spcPts val="1200"/>
              </a:spcAft>
              <a:defRPr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Wingdings" panose="05000000000000000000" pitchFamily="2" charset="2"/>
              <a:buChar char="ü"/>
              <a:defRPr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3113B6A-D7DE-734B-A085-DE3B5ABE2C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52" y="5425246"/>
            <a:ext cx="2597248" cy="143275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49261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9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3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08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019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41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36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BB1F-3509-4873-8628-DC2D35253C60}" type="datetimeFigureOut">
              <a:rPr lang="da-DK" smtClean="0"/>
              <a:pPr/>
              <a:t>06/04/2018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DCAF-1279-44E3-B692-FFAE2047346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430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hyperlink" Target="https://vimeo.com/2546834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061" y="0"/>
            <a:ext cx="12109939" cy="1325563"/>
          </a:xfrm>
        </p:spPr>
        <p:txBody>
          <a:bodyPr/>
          <a:lstStyle/>
          <a:p>
            <a:r>
              <a:rPr lang="da-DK" dirty="0" err="1"/>
              <a:t>TeleCare</a:t>
            </a:r>
            <a:r>
              <a:rPr lang="da-DK" dirty="0"/>
              <a:t> Nord Hjertesvigt</a:t>
            </a:r>
            <a:br>
              <a:rPr lang="da-DK" dirty="0"/>
            </a:br>
            <a:r>
              <a:rPr lang="da-DK" dirty="0"/>
              <a:t>Kursus for hjemmesygeplejersker 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D1238EB7-840D-AD4B-9C73-F07FD41E4C48}"/>
              </a:ext>
            </a:extLst>
          </p:cNvPr>
          <p:cNvSpPr txBox="1">
            <a:spLocks/>
          </p:cNvSpPr>
          <p:nvPr/>
        </p:nvSpPr>
        <p:spPr>
          <a:xfrm>
            <a:off x="595185" y="1372245"/>
            <a:ext cx="5541844" cy="411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rgbClr val="3E64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tx1"/>
                </a:solidFill>
              </a:rPr>
              <a:t>Kursusmål: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at styrke hjemmesygeplejens </a:t>
            </a:r>
          </a:p>
          <a:p>
            <a:r>
              <a:rPr lang="da-DK" sz="2400" b="0" dirty="0">
                <a:solidFill>
                  <a:schemeClr val="tx1"/>
                </a:solidFill>
              </a:rPr>
              <a:t>    viden om hjertesvigt.  </a:t>
            </a:r>
          </a:p>
          <a:p>
            <a:endParaRPr lang="da-DK" sz="1600" b="0" dirty="0">
              <a:solidFill>
                <a:schemeClr val="tx1"/>
              </a:solidFill>
            </a:endParaRPr>
          </a:p>
          <a:p>
            <a:r>
              <a:rPr lang="da-DK" sz="2400" dirty="0">
                <a:solidFill>
                  <a:schemeClr val="tx1"/>
                </a:solidFill>
              </a:rPr>
              <a:t>Kursusindhold:</a:t>
            </a:r>
          </a:p>
          <a:p>
            <a:r>
              <a:rPr lang="da-DK" sz="2400" b="0" dirty="0">
                <a:solidFill>
                  <a:schemeClr val="tx1"/>
                </a:solidFill>
              </a:rPr>
              <a:t>Modul 1: Hvad er hjertesvigt?</a:t>
            </a:r>
          </a:p>
          <a:p>
            <a:r>
              <a:rPr lang="da-DK" sz="2400" b="0" dirty="0">
                <a:solidFill>
                  <a:schemeClr val="tx1"/>
                </a:solidFill>
              </a:rPr>
              <a:t>Modul 2: Sådan behandles hjertesvigt</a:t>
            </a:r>
          </a:p>
          <a:p>
            <a:r>
              <a:rPr lang="da-DK" sz="2400" b="0" dirty="0">
                <a:solidFill>
                  <a:schemeClr val="tx1"/>
                </a:solidFill>
              </a:rPr>
              <a:t>Modul 3: Håndtering af hjertesvigt</a:t>
            </a:r>
          </a:p>
          <a:p>
            <a:r>
              <a:rPr lang="da-DK" sz="2400" b="0" dirty="0">
                <a:solidFill>
                  <a:schemeClr val="tx1"/>
                </a:solidFill>
              </a:rPr>
              <a:t>Modul 4: Livet med hjertesvigt</a:t>
            </a:r>
          </a:p>
          <a:p>
            <a:endParaRPr lang="da-DK" sz="2400" dirty="0">
              <a:solidFill>
                <a:schemeClr val="tx1"/>
              </a:solidFill>
            </a:endParaRPr>
          </a:p>
          <a:p>
            <a:endParaRPr lang="da-DK" sz="2400" dirty="0">
              <a:solidFill>
                <a:schemeClr val="tx1"/>
              </a:solidFill>
            </a:endParaRPr>
          </a:p>
          <a:p>
            <a:endParaRPr lang="da-DK" sz="2400" b="0" dirty="0">
              <a:solidFill>
                <a:schemeClr val="tx1"/>
              </a:solidFill>
            </a:endParaRPr>
          </a:p>
          <a:p>
            <a:endParaRPr lang="da-DK" sz="2400" b="0" dirty="0">
              <a:solidFill>
                <a:schemeClr val="tx1"/>
              </a:solidFill>
            </a:endParaRPr>
          </a:p>
          <a:p>
            <a:endParaRPr lang="da-DK" sz="2400" b="0" dirty="0">
              <a:solidFill>
                <a:schemeClr val="tx1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63DB300-65D5-8240-993E-6517507F7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40" y="1372245"/>
            <a:ext cx="3752071" cy="289390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5993A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3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317016" cy="1325563"/>
          </a:xfrm>
        </p:spPr>
        <p:txBody>
          <a:bodyPr>
            <a:normAutofit/>
          </a:bodyPr>
          <a:lstStyle/>
          <a:p>
            <a:r>
              <a:rPr lang="da-DK" sz="3400" dirty="0"/>
              <a:t>Fakta om hjertesvigt i Danmark</a:t>
            </a:r>
            <a:endParaRPr lang="da-DK" sz="3400" dirty="0">
              <a:solidFill>
                <a:srgbClr val="FF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253711" y="2667000"/>
            <a:ext cx="3343282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26327" y="1275445"/>
            <a:ext cx="6300566" cy="44818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Mellem 60.000 – 100.000 har hjertesvigt i en eller anden grad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Årlig incidens skønnes at være 1,0 – 1,5 %  svarende til 5.000 - 7.000 patienter årligt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Gennemsnitsalder er 72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11.000 indlæggelser grundet akut hjertesvigt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Prognosen er dårlig: Forventet levetid under 5 år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Fund af 1 års mortalitet på 10% </a:t>
            </a:r>
            <a:br>
              <a:rPr lang="da-DK" sz="2400" b="0" dirty="0">
                <a:solidFill>
                  <a:schemeClr val="tx1"/>
                </a:solidFill>
              </a:rPr>
            </a:br>
            <a:r>
              <a:rPr lang="da-DK" sz="2400" b="0" dirty="0">
                <a:solidFill>
                  <a:schemeClr val="tx1"/>
                </a:solidFill>
              </a:rPr>
              <a:t>(afhænger af symptomgrad og EF) </a:t>
            </a:r>
          </a:p>
          <a:p>
            <a:endParaRPr lang="da-DK" sz="2400" b="0" dirty="0"/>
          </a:p>
          <a:p>
            <a:pPr lvl="1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5ED7F8-71D0-1B47-9E44-B6F3465D5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7" y="1275445"/>
            <a:ext cx="3413952" cy="325897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5993A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0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317016" cy="1325563"/>
          </a:xfrm>
        </p:spPr>
        <p:txBody>
          <a:bodyPr/>
          <a:lstStyle/>
          <a:p>
            <a:r>
              <a:rPr lang="da-DK" b="1" dirty="0"/>
              <a:t>Videofilm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11406" y="2034176"/>
            <a:ext cx="7852829" cy="1832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800" dirty="0"/>
              <a:t>Hjertesvigt – om at få diagnosen</a:t>
            </a:r>
            <a:br>
              <a:rPr lang="da-DK" sz="2400" dirty="0"/>
            </a:br>
            <a:r>
              <a:rPr lang="da-DK" sz="2400" dirty="0"/>
              <a:t>	</a:t>
            </a:r>
            <a:br>
              <a:rPr lang="da-DK" sz="2400" dirty="0"/>
            </a:br>
            <a:r>
              <a:rPr lang="da-DK" sz="2400" b="0" i="1" dirty="0">
                <a:solidFill>
                  <a:schemeClr val="tx1"/>
                </a:solidFill>
              </a:rPr>
              <a:t>Tre borgere med hjertesvigt - og to pårørende - fortæller hvad de følte og tænkte den dag de fik diagnosen hjertesvigt ind i deres liv (varighed ca. 3 minutter).</a:t>
            </a:r>
            <a:br>
              <a:rPr lang="da-DK" sz="1800" b="0" i="1" dirty="0"/>
            </a:br>
            <a:endParaRPr lang="da-DK" sz="1800" b="0" i="1" dirty="0"/>
          </a:p>
        </p:txBody>
      </p:sp>
      <p:cxnSp>
        <p:nvCxnSpPr>
          <p:cNvPr id="5" name="Lige forbindelse 4"/>
          <p:cNvCxnSpPr>
            <a:cxnSpLocks/>
          </p:cNvCxnSpPr>
          <p:nvPr/>
        </p:nvCxnSpPr>
        <p:spPr>
          <a:xfrm>
            <a:off x="2573799" y="1851059"/>
            <a:ext cx="7928044" cy="1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24516"/>
              </p:ext>
            </p:extLst>
          </p:nvPr>
        </p:nvGraphicFramePr>
        <p:xfrm>
          <a:off x="377745" y="1851059"/>
          <a:ext cx="179850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9" name="Image" r:id="rId5" imgW="6196825" imgH="5676190" progId="">
                  <p:embed/>
                </p:oleObj>
              </mc:Choice>
              <mc:Fallback>
                <p:oleObj name="Image" r:id="rId5" imgW="6196825" imgH="567619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45" y="1851059"/>
                        <a:ext cx="1798507" cy="164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Lige forbindelse 11"/>
          <p:cNvCxnSpPr>
            <a:cxnSpLocks/>
          </p:cNvCxnSpPr>
          <p:nvPr/>
        </p:nvCxnSpPr>
        <p:spPr>
          <a:xfrm>
            <a:off x="2573799" y="4049751"/>
            <a:ext cx="7928044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DF88CC60-071A-134E-B9EE-0F6B558F51A3}"/>
              </a:ext>
            </a:extLst>
          </p:cNvPr>
          <p:cNvSpPr txBox="1"/>
          <p:nvPr/>
        </p:nvSpPr>
        <p:spPr>
          <a:xfrm>
            <a:off x="82061" y="6583676"/>
            <a:ext cx="1751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i="1" dirty="0"/>
              <a:t>Version af 5. april 2018</a:t>
            </a:r>
          </a:p>
        </p:txBody>
      </p:sp>
    </p:spTree>
    <p:extLst>
      <p:ext uri="{BB962C8B-B14F-4D97-AF65-F5344CB8AC3E}">
        <p14:creationId xmlns:p14="http://schemas.microsoft.com/office/powerpoint/2010/main" val="9280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9599</TotalTime>
  <Words>179</Words>
  <Application>Microsoft Macintosh PowerPoint</Application>
  <PresentationFormat>Widescreen</PresentationFormat>
  <Paragraphs>28</Paragraphs>
  <Slides>3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Wingdings</vt:lpstr>
      <vt:lpstr>Office-tema</vt:lpstr>
      <vt:lpstr>Image</vt:lpstr>
      <vt:lpstr>TeleCare Nord Hjertesvigt Kursus for hjemmesygeplejersker </vt:lpstr>
      <vt:lpstr>Fakta om hjertesvigt i Danmark</vt:lpstr>
      <vt:lpstr>Videofilm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holger</dc:creator>
  <cp:lastModifiedBy>Jens Engberg</cp:lastModifiedBy>
  <cp:revision>321</cp:revision>
  <dcterms:created xsi:type="dcterms:W3CDTF">2014-07-01T15:56:32Z</dcterms:created>
  <dcterms:modified xsi:type="dcterms:W3CDTF">2018-04-06T12:11:31Z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