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4"/>
  </p:sldMasterIdLst>
  <p:notesMasterIdLst>
    <p:notesMasterId r:id="rId29"/>
  </p:notesMasterIdLst>
  <p:handoutMasterIdLst>
    <p:handoutMasterId r:id="rId30"/>
  </p:handoutMasterIdLst>
  <p:sldIdLst>
    <p:sldId id="261" r:id="rId5"/>
    <p:sldId id="763" r:id="rId6"/>
    <p:sldId id="5098" r:id="rId7"/>
    <p:sldId id="5089" r:id="rId8"/>
    <p:sldId id="5091" r:id="rId9"/>
    <p:sldId id="5099" r:id="rId10"/>
    <p:sldId id="766" r:id="rId11"/>
    <p:sldId id="712" r:id="rId12"/>
    <p:sldId id="760" r:id="rId13"/>
    <p:sldId id="768" r:id="rId14"/>
    <p:sldId id="765" r:id="rId15"/>
    <p:sldId id="5085" r:id="rId16"/>
    <p:sldId id="5086" r:id="rId17"/>
    <p:sldId id="5093" r:id="rId18"/>
    <p:sldId id="757" r:id="rId19"/>
    <p:sldId id="5090" r:id="rId20"/>
    <p:sldId id="5092" r:id="rId21"/>
    <p:sldId id="5094" r:id="rId22"/>
    <p:sldId id="5096" r:id="rId23"/>
    <p:sldId id="767" r:id="rId24"/>
    <p:sldId id="5083" r:id="rId25"/>
    <p:sldId id="5079" r:id="rId26"/>
    <p:sldId id="5082" r:id="rId27"/>
    <p:sldId id="5097" r:id="rId28"/>
  </p:sldIdLst>
  <p:sldSz cx="12192000" cy="6858000"/>
  <p:notesSz cx="6797675" cy="9926638"/>
  <p:custDataLst>
    <p:tags r:id="rId3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e Blicher Tryde" initials="ST" lastIdx="2" clrIdx="0"/>
  <p:cmAuthor id="2" name="Lone Hallgreen" initials="LH" lastIdx="6" clrIdx="1">
    <p:extLst>
      <p:ext uri="{19B8F6BF-5375-455C-9EA6-DF929625EA0E}">
        <p15:presenceInfo xmlns:p15="http://schemas.microsoft.com/office/powerpoint/2012/main" userId="S::GV0D@kk.dk::f320e1cd-da6b-4799-9c17-6fda7e342f21" providerId="AD"/>
      </p:ext>
    </p:extLst>
  </p:cmAuthor>
  <p:cmAuthor id="3" name="Susanne Blicher Tryde" initials="SBT" lastIdx="5" clrIdx="2">
    <p:extLst>
      <p:ext uri="{19B8F6BF-5375-455C-9EA6-DF929625EA0E}">
        <p15:presenceInfo xmlns:p15="http://schemas.microsoft.com/office/powerpoint/2012/main" userId="S::EQ9S@kk.dk::4d6d1ff6-3a38-45bc-8228-8b5b2c092545" providerId="AD"/>
      </p:ext>
    </p:extLst>
  </p:cmAuthor>
  <p:cmAuthor id="4" name="Yvonne Damgaard Mørch" initials="YDM" lastIdx="1" clrIdx="3">
    <p:extLst>
      <p:ext uri="{19B8F6BF-5375-455C-9EA6-DF929625EA0E}">
        <p15:presenceInfo xmlns:p15="http://schemas.microsoft.com/office/powerpoint/2012/main" userId="S::y.moerch@rn.dk::6942969a-f903-4c8e-839c-4bb81072ca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E9EF"/>
    <a:srgbClr val="73B149"/>
    <a:srgbClr val="9CABC0"/>
    <a:srgbClr val="8C9EB6"/>
    <a:srgbClr val="B5C1CF"/>
    <a:srgbClr val="A1B0C3"/>
    <a:srgbClr val="647C9C"/>
    <a:srgbClr val="51647F"/>
    <a:srgbClr val="FACDCD"/>
    <a:srgbClr val="E8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364EC-4DA5-4231-8731-C426B300A21C}" v="105" dt="2023-09-21T09:12:38.410"/>
    <p1510:client id="{3FAB255C-02C4-432C-98D5-72975B41B940}" v="68" dt="2023-09-22T10:10:01.637"/>
    <p1510:client id="{6FB146D2-6021-4E8C-9D4A-FAB3CBEBC3BC}" v="7" dt="2023-09-19T13:07:03.797"/>
    <p1510:client id="{C3B414A2-74D3-43F6-843E-9AE76F9A569E}" v="3" dt="2023-09-18T11:05:20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6A986-A615-4537-9268-CBE7336BF107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6670E67-89F0-4124-BCF5-CB644241D7EA}">
      <dgm:prSet phldrT="[Tekst]"/>
      <dgm:spPr>
        <a:solidFill>
          <a:srgbClr val="2AA82A"/>
        </a:solidFill>
        <a:ln>
          <a:solidFill>
            <a:srgbClr val="2AA82A"/>
          </a:solidFill>
        </a:ln>
      </dgm:spPr>
      <dgm:t>
        <a:bodyPr/>
        <a:lstStyle/>
        <a:p>
          <a:r>
            <a:rPr lang="da-DK" b="1" dirty="0"/>
            <a:t>MDR dokumentation af Kommunal PRO</a:t>
          </a:r>
        </a:p>
      </dgm:t>
    </dgm:pt>
    <dgm:pt modelId="{5A792923-4588-45FD-BDE4-91ADD2FC005F}" type="parTrans" cxnId="{DDE799A7-AB9B-4FDE-A782-CED3494A4A89}">
      <dgm:prSet/>
      <dgm:spPr/>
      <dgm:t>
        <a:bodyPr/>
        <a:lstStyle/>
        <a:p>
          <a:endParaRPr lang="da-DK"/>
        </a:p>
      </dgm:t>
    </dgm:pt>
    <dgm:pt modelId="{5FF4940A-523F-4084-B8D5-362F90A740BC}" type="sibTrans" cxnId="{DDE799A7-AB9B-4FDE-A782-CED3494A4A89}">
      <dgm:prSet/>
      <dgm:spPr/>
      <dgm:t>
        <a:bodyPr/>
        <a:lstStyle/>
        <a:p>
          <a:endParaRPr lang="da-DK"/>
        </a:p>
      </dgm:t>
    </dgm:pt>
    <dgm:pt modelId="{92DA7157-E8B1-474C-975C-52AC178E713D}">
      <dgm:prSet phldrT="[Tekst]" custT="1"/>
      <dgm:spPr>
        <a:solidFill>
          <a:srgbClr val="2AA82A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gm:spPr>
      <dgm:t>
        <a:bodyPr spcFirstLastPara="0" vert="horz" wrap="square" lIns="13335" tIns="13335" rIns="13335" bIns="13335" numCol="1" spcCol="1270" anchor="ctr" anchorCtr="0"/>
        <a:lstStyle/>
        <a:p>
          <a:r>
            <a:rPr lang="da-DK" sz="2100" kern="1200" dirty="0"/>
            <a:t>Systemdokumentation</a:t>
          </a:r>
        </a:p>
        <a:p>
          <a:r>
            <a:rPr lang="da-DK" sz="2100" kern="1200" dirty="0"/>
            <a:t>(</a:t>
          </a:r>
          <a:r>
            <a:rPr lang="da-DK" sz="21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Programmets</a:t>
          </a:r>
          <a:r>
            <a:rPr lang="da-DK" sz="2100" kern="1200" dirty="0"/>
            <a:t> ansvar)</a:t>
          </a:r>
        </a:p>
      </dgm:t>
    </dgm:pt>
    <dgm:pt modelId="{B711FA11-D9C5-4CEB-8800-BD4A0EB2591B}" type="parTrans" cxnId="{7E845A83-BEA2-407B-9361-5E8ECF125F2A}">
      <dgm:prSet/>
      <dgm:spPr>
        <a:solidFill>
          <a:srgbClr val="2AA82A"/>
        </a:solidFill>
        <a:ln>
          <a:solidFill>
            <a:srgbClr val="2AA82A"/>
          </a:solidFill>
        </a:ln>
      </dgm:spPr>
      <dgm:t>
        <a:bodyPr/>
        <a:lstStyle/>
        <a:p>
          <a:endParaRPr lang="da-DK"/>
        </a:p>
      </dgm:t>
    </dgm:pt>
    <dgm:pt modelId="{7648C7C5-80E0-43BC-9C77-37472151E363}" type="sibTrans" cxnId="{7E845A83-BEA2-407B-9361-5E8ECF125F2A}">
      <dgm:prSet/>
      <dgm:spPr/>
      <dgm:t>
        <a:bodyPr/>
        <a:lstStyle/>
        <a:p>
          <a:endParaRPr lang="da-DK"/>
        </a:p>
      </dgm:t>
    </dgm:pt>
    <dgm:pt modelId="{490532BE-69DF-4116-BA3B-386C8D015883}">
      <dgm:prSet phldrT="[Tekst]" custT="1"/>
      <dgm:spPr>
        <a:solidFill>
          <a:srgbClr val="2AA82A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gm:spPr>
      <dgm:t>
        <a:bodyPr spcFirstLastPara="0" vert="horz" wrap="square" lIns="17145" tIns="17145" rIns="17145" bIns="17145" numCol="1" spcCol="1270" anchor="ctr" anchorCtr="0"/>
        <a:lstStyle/>
        <a:p>
          <a:r>
            <a:rPr lang="da-DK" sz="22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Skemadokumentation</a:t>
          </a:r>
        </a:p>
        <a:p>
          <a:r>
            <a:rPr lang="da-DK" sz="2200" b="1" kern="1200" dirty="0"/>
            <a:t>KOMMUNALE</a:t>
          </a:r>
          <a:r>
            <a:rPr lang="da-DK" sz="2200" kern="1200" dirty="0"/>
            <a:t> skemaer</a:t>
          </a:r>
        </a:p>
        <a:p>
          <a:r>
            <a:rPr lang="da-DK" sz="2000" kern="1200" dirty="0"/>
            <a:t>(</a:t>
          </a:r>
          <a:r>
            <a:rPr lang="da-DK" sz="20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kommunernes</a:t>
          </a:r>
          <a:r>
            <a:rPr lang="da-DK" sz="2000" kern="1200" dirty="0"/>
            <a:t> </a:t>
          </a:r>
          <a:r>
            <a:rPr lang="da-DK" sz="1800" kern="1200" dirty="0"/>
            <a:t>ansvar</a:t>
          </a:r>
          <a:r>
            <a:rPr lang="da-DK" sz="2000" kern="1200" dirty="0"/>
            <a:t>)</a:t>
          </a:r>
        </a:p>
      </dgm:t>
    </dgm:pt>
    <dgm:pt modelId="{0B61D421-8710-4F62-98EE-0B3B760F1542}" type="parTrans" cxnId="{34A9A101-8310-4612-AEB8-3B6AD23188B5}">
      <dgm:prSet/>
      <dgm:spPr>
        <a:solidFill>
          <a:srgbClr val="2AA82A"/>
        </a:solidFill>
        <a:ln>
          <a:solidFill>
            <a:srgbClr val="2AA82A"/>
          </a:solidFill>
        </a:ln>
      </dgm:spPr>
      <dgm:t>
        <a:bodyPr/>
        <a:lstStyle/>
        <a:p>
          <a:endParaRPr lang="da-DK"/>
        </a:p>
      </dgm:t>
    </dgm:pt>
    <dgm:pt modelId="{CF82E1CD-6735-4DD8-A491-BBEA420E0C2E}" type="sibTrans" cxnId="{34A9A101-8310-4612-AEB8-3B6AD23188B5}">
      <dgm:prSet/>
      <dgm:spPr/>
      <dgm:t>
        <a:bodyPr/>
        <a:lstStyle/>
        <a:p>
          <a:endParaRPr lang="da-DK"/>
        </a:p>
      </dgm:t>
    </dgm:pt>
    <dgm:pt modelId="{F4592713-3124-4576-B0BF-6E806C2B7A17}">
      <dgm:prSet phldrT="[Tekst]" custT="1"/>
      <dgm:spPr>
        <a:solidFill>
          <a:srgbClr val="2AA82A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gm:spPr>
      <dgm:t>
        <a:bodyPr spcFirstLastPara="0" vert="horz" wrap="square" lIns="13970" tIns="13970" rIns="13970" bIns="13970" numCol="1" spcCol="1270" anchor="ctr" anchorCtr="0"/>
        <a:lstStyle/>
        <a:p>
          <a:r>
            <a:rPr lang="da-DK" sz="2100" kern="1200" dirty="0"/>
            <a:t>Skemadokumentation </a:t>
          </a:r>
          <a:r>
            <a:rPr lang="da-DK" sz="22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NATIONALE</a:t>
          </a:r>
          <a:r>
            <a:rPr lang="da-DK" sz="2100" b="1" kern="1200" dirty="0"/>
            <a:t> </a:t>
          </a:r>
          <a:r>
            <a:rPr lang="da-DK" sz="21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skemaer</a:t>
          </a:r>
        </a:p>
        <a:p>
          <a:r>
            <a:rPr lang="da-DK" sz="2100" kern="1200" dirty="0"/>
            <a:t>(Systemforvaltningens ansvar)</a:t>
          </a:r>
        </a:p>
      </dgm:t>
    </dgm:pt>
    <dgm:pt modelId="{03B5BDBC-B09E-4C59-9D72-09765461A05E}" type="parTrans" cxnId="{1DEF63A1-8CAD-4D36-B415-BC5A1AC51C1C}">
      <dgm:prSet/>
      <dgm:spPr>
        <a:ln>
          <a:solidFill>
            <a:srgbClr val="2AA82A"/>
          </a:solidFill>
        </a:ln>
      </dgm:spPr>
      <dgm:t>
        <a:bodyPr/>
        <a:lstStyle/>
        <a:p>
          <a:endParaRPr lang="da-DK"/>
        </a:p>
      </dgm:t>
    </dgm:pt>
    <dgm:pt modelId="{E07F08EC-9E96-420D-9689-8581B5C16E76}" type="sibTrans" cxnId="{1DEF63A1-8CAD-4D36-B415-BC5A1AC51C1C}">
      <dgm:prSet/>
      <dgm:spPr/>
      <dgm:t>
        <a:bodyPr/>
        <a:lstStyle/>
        <a:p>
          <a:endParaRPr lang="da-DK"/>
        </a:p>
      </dgm:t>
    </dgm:pt>
    <dgm:pt modelId="{8F19A740-D115-4474-B89B-B2F1B91A7B5F}" type="pres">
      <dgm:prSet presAssocID="{0E56A986-A615-4537-9268-CBE7336BF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5A8CCC-9E1C-4FD0-A96E-3C8054C1AC4A}" type="pres">
      <dgm:prSet presAssocID="{A6670E67-89F0-4124-BCF5-CB644241D7EA}" presName="hierRoot1" presStyleCnt="0">
        <dgm:presLayoutVars>
          <dgm:hierBranch val="init"/>
        </dgm:presLayoutVars>
      </dgm:prSet>
      <dgm:spPr/>
    </dgm:pt>
    <dgm:pt modelId="{F64C4C07-0C0C-4CD7-88AE-F276BA316335}" type="pres">
      <dgm:prSet presAssocID="{A6670E67-89F0-4124-BCF5-CB644241D7EA}" presName="rootComposite1" presStyleCnt="0"/>
      <dgm:spPr/>
    </dgm:pt>
    <dgm:pt modelId="{E84B6C3D-834B-4831-8DE2-66EF4FB0641A}" type="pres">
      <dgm:prSet presAssocID="{A6670E67-89F0-4124-BCF5-CB644241D7EA}" presName="rootText1" presStyleLbl="node0" presStyleIdx="0" presStyleCnt="1">
        <dgm:presLayoutVars>
          <dgm:chPref val="3"/>
        </dgm:presLayoutVars>
      </dgm:prSet>
      <dgm:spPr/>
    </dgm:pt>
    <dgm:pt modelId="{7D1C7CC5-D247-454F-8764-F65467CDC35F}" type="pres">
      <dgm:prSet presAssocID="{A6670E67-89F0-4124-BCF5-CB644241D7EA}" presName="rootConnector1" presStyleLbl="node1" presStyleIdx="0" presStyleCnt="0"/>
      <dgm:spPr/>
    </dgm:pt>
    <dgm:pt modelId="{ABFF4954-F67A-468A-AD8C-76F57BF6B51E}" type="pres">
      <dgm:prSet presAssocID="{A6670E67-89F0-4124-BCF5-CB644241D7EA}" presName="hierChild2" presStyleCnt="0"/>
      <dgm:spPr/>
    </dgm:pt>
    <dgm:pt modelId="{787F01EC-03A7-4AF2-A648-5B2D9EDC61A5}" type="pres">
      <dgm:prSet presAssocID="{B711FA11-D9C5-4CEB-8800-BD4A0EB2591B}" presName="Name37" presStyleLbl="parChTrans1D2" presStyleIdx="0" presStyleCnt="3"/>
      <dgm:spPr/>
    </dgm:pt>
    <dgm:pt modelId="{2AED398E-B982-40D1-954A-5A379DA8BB1F}" type="pres">
      <dgm:prSet presAssocID="{92DA7157-E8B1-474C-975C-52AC178E713D}" presName="hierRoot2" presStyleCnt="0">
        <dgm:presLayoutVars>
          <dgm:hierBranch val="init"/>
        </dgm:presLayoutVars>
      </dgm:prSet>
      <dgm:spPr/>
    </dgm:pt>
    <dgm:pt modelId="{E282EF90-5E5A-44D1-8065-781CB70AD86F}" type="pres">
      <dgm:prSet presAssocID="{92DA7157-E8B1-474C-975C-52AC178E713D}" presName="rootComposite" presStyleCnt="0"/>
      <dgm:spPr/>
    </dgm:pt>
    <dgm:pt modelId="{6B60349F-F08E-48EF-9460-A47A0589172B}" type="pres">
      <dgm:prSet presAssocID="{92DA7157-E8B1-474C-975C-52AC178E713D}" presName="rootText" presStyleLbl="node2" presStyleIdx="0" presStyleCnt="3">
        <dgm:presLayoutVars>
          <dgm:chPref val="3"/>
        </dgm:presLayoutVars>
      </dgm:prSet>
      <dgm:spPr>
        <a:xfrm>
          <a:off x="721" y="2302484"/>
          <a:ext cx="3143013" cy="1571506"/>
        </a:xfrm>
        <a:prstGeom prst="rect">
          <a:avLst/>
        </a:prstGeom>
      </dgm:spPr>
    </dgm:pt>
    <dgm:pt modelId="{FAEC26DE-1EAF-441F-888B-1A23E4F55064}" type="pres">
      <dgm:prSet presAssocID="{92DA7157-E8B1-474C-975C-52AC178E713D}" presName="rootConnector" presStyleLbl="node2" presStyleIdx="0" presStyleCnt="3"/>
      <dgm:spPr/>
    </dgm:pt>
    <dgm:pt modelId="{71B9AD5F-FA11-4C04-93E4-5278DB982B87}" type="pres">
      <dgm:prSet presAssocID="{92DA7157-E8B1-474C-975C-52AC178E713D}" presName="hierChild4" presStyleCnt="0"/>
      <dgm:spPr/>
    </dgm:pt>
    <dgm:pt modelId="{576EE38F-1DB4-4D68-93EF-1E694DAF1289}" type="pres">
      <dgm:prSet presAssocID="{92DA7157-E8B1-474C-975C-52AC178E713D}" presName="hierChild5" presStyleCnt="0"/>
      <dgm:spPr/>
    </dgm:pt>
    <dgm:pt modelId="{CF10D3D9-D521-4BC2-9B25-847A027FEAC3}" type="pres">
      <dgm:prSet presAssocID="{03B5BDBC-B09E-4C59-9D72-09765461A05E}" presName="Name37" presStyleLbl="parChTrans1D2" presStyleIdx="1" presStyleCnt="3"/>
      <dgm:spPr/>
    </dgm:pt>
    <dgm:pt modelId="{A9B5BA54-C1A9-4752-BDFD-AEFFCC3B1414}" type="pres">
      <dgm:prSet presAssocID="{F4592713-3124-4576-B0BF-6E806C2B7A17}" presName="hierRoot2" presStyleCnt="0">
        <dgm:presLayoutVars>
          <dgm:hierBranch val="init"/>
        </dgm:presLayoutVars>
      </dgm:prSet>
      <dgm:spPr/>
    </dgm:pt>
    <dgm:pt modelId="{D4BB4826-D8FC-4448-B56B-181DA32C6810}" type="pres">
      <dgm:prSet presAssocID="{F4592713-3124-4576-B0BF-6E806C2B7A17}" presName="rootComposite" presStyleCnt="0"/>
      <dgm:spPr/>
    </dgm:pt>
    <dgm:pt modelId="{74EB1AED-B9FD-4D0D-92E6-E32621439BF6}" type="pres">
      <dgm:prSet presAssocID="{F4592713-3124-4576-B0BF-6E806C2B7A17}" presName="rootText" presStyleLbl="node2" presStyleIdx="1" presStyleCnt="3" custLinFactNeighborX="0" custLinFactNeighborY="-882">
        <dgm:presLayoutVars>
          <dgm:chPref val="3"/>
        </dgm:presLayoutVars>
      </dgm:prSet>
      <dgm:spPr>
        <a:xfrm>
          <a:off x="3394704" y="2276586"/>
          <a:ext cx="3143013" cy="1571506"/>
        </a:xfrm>
        <a:prstGeom prst="rect">
          <a:avLst/>
        </a:prstGeom>
      </dgm:spPr>
    </dgm:pt>
    <dgm:pt modelId="{0269D128-8413-433C-9719-345F133834E5}" type="pres">
      <dgm:prSet presAssocID="{F4592713-3124-4576-B0BF-6E806C2B7A17}" presName="rootConnector" presStyleLbl="node2" presStyleIdx="1" presStyleCnt="3"/>
      <dgm:spPr/>
    </dgm:pt>
    <dgm:pt modelId="{EB550270-F692-44E3-8E68-8563B12C8BF1}" type="pres">
      <dgm:prSet presAssocID="{F4592713-3124-4576-B0BF-6E806C2B7A17}" presName="hierChild4" presStyleCnt="0"/>
      <dgm:spPr/>
    </dgm:pt>
    <dgm:pt modelId="{B77598C0-809C-407D-8CFD-0C8184F18692}" type="pres">
      <dgm:prSet presAssocID="{F4592713-3124-4576-B0BF-6E806C2B7A17}" presName="hierChild5" presStyleCnt="0"/>
      <dgm:spPr/>
    </dgm:pt>
    <dgm:pt modelId="{BA64356D-89AC-4C65-AB78-0ABF5796300A}" type="pres">
      <dgm:prSet presAssocID="{0B61D421-8710-4F62-98EE-0B3B760F1542}" presName="Name37" presStyleLbl="parChTrans1D2" presStyleIdx="2" presStyleCnt="3"/>
      <dgm:spPr/>
    </dgm:pt>
    <dgm:pt modelId="{92D34322-4B17-474F-8087-103B282CE710}" type="pres">
      <dgm:prSet presAssocID="{490532BE-69DF-4116-BA3B-386C8D015883}" presName="hierRoot2" presStyleCnt="0">
        <dgm:presLayoutVars>
          <dgm:hierBranch val="init"/>
        </dgm:presLayoutVars>
      </dgm:prSet>
      <dgm:spPr/>
    </dgm:pt>
    <dgm:pt modelId="{65BB55A2-5927-4DAB-9A3A-EBFBBA314D8E}" type="pres">
      <dgm:prSet presAssocID="{490532BE-69DF-4116-BA3B-386C8D015883}" presName="rootComposite" presStyleCnt="0"/>
      <dgm:spPr/>
    </dgm:pt>
    <dgm:pt modelId="{39584882-460A-4E90-A0B1-56B86D756A1B}" type="pres">
      <dgm:prSet presAssocID="{490532BE-69DF-4116-BA3B-386C8D015883}" presName="rootText" presStyleLbl="node2" presStyleIdx="2" presStyleCnt="3">
        <dgm:presLayoutVars>
          <dgm:chPref val="3"/>
        </dgm:presLayoutVars>
      </dgm:prSet>
      <dgm:spPr>
        <a:xfrm>
          <a:off x="7606814" y="2302484"/>
          <a:ext cx="3143013" cy="1571506"/>
        </a:xfrm>
        <a:prstGeom prst="rect">
          <a:avLst/>
        </a:prstGeom>
      </dgm:spPr>
    </dgm:pt>
    <dgm:pt modelId="{82760214-88B0-42F8-AF6D-B3F237570B10}" type="pres">
      <dgm:prSet presAssocID="{490532BE-69DF-4116-BA3B-386C8D015883}" presName="rootConnector" presStyleLbl="node2" presStyleIdx="2" presStyleCnt="3"/>
      <dgm:spPr/>
    </dgm:pt>
    <dgm:pt modelId="{735F0482-89F3-4084-9892-4FB566208A05}" type="pres">
      <dgm:prSet presAssocID="{490532BE-69DF-4116-BA3B-386C8D015883}" presName="hierChild4" presStyleCnt="0"/>
      <dgm:spPr/>
    </dgm:pt>
    <dgm:pt modelId="{31D56055-A3F9-422D-BBBD-2FB4E40143B2}" type="pres">
      <dgm:prSet presAssocID="{490532BE-69DF-4116-BA3B-386C8D015883}" presName="hierChild5" presStyleCnt="0"/>
      <dgm:spPr/>
    </dgm:pt>
    <dgm:pt modelId="{9C3D8C70-BDDB-4982-A9E2-02B684A37284}" type="pres">
      <dgm:prSet presAssocID="{A6670E67-89F0-4124-BCF5-CB644241D7EA}" presName="hierChild3" presStyleCnt="0"/>
      <dgm:spPr/>
    </dgm:pt>
  </dgm:ptLst>
  <dgm:cxnLst>
    <dgm:cxn modelId="{34A9A101-8310-4612-AEB8-3B6AD23188B5}" srcId="{A6670E67-89F0-4124-BCF5-CB644241D7EA}" destId="{490532BE-69DF-4116-BA3B-386C8D015883}" srcOrd="2" destOrd="0" parTransId="{0B61D421-8710-4F62-98EE-0B3B760F1542}" sibTransId="{CF82E1CD-6735-4DD8-A491-BBEA420E0C2E}"/>
    <dgm:cxn modelId="{9E462835-287A-46AB-AF2B-2AC59C177D24}" type="presOf" srcId="{F4592713-3124-4576-B0BF-6E806C2B7A17}" destId="{0269D128-8413-433C-9719-345F133834E5}" srcOrd="1" destOrd="0" presId="urn:microsoft.com/office/officeart/2005/8/layout/orgChart1"/>
    <dgm:cxn modelId="{C84EAD3C-E3A0-400A-8DB1-991BA03F00DE}" type="presOf" srcId="{490532BE-69DF-4116-BA3B-386C8D015883}" destId="{39584882-460A-4E90-A0B1-56B86D756A1B}" srcOrd="0" destOrd="0" presId="urn:microsoft.com/office/officeart/2005/8/layout/orgChart1"/>
    <dgm:cxn modelId="{244EA171-4714-45CE-850A-2D9BC1AA8DA0}" type="presOf" srcId="{0B61D421-8710-4F62-98EE-0B3B760F1542}" destId="{BA64356D-89AC-4C65-AB78-0ABF5796300A}" srcOrd="0" destOrd="0" presId="urn:microsoft.com/office/officeart/2005/8/layout/orgChart1"/>
    <dgm:cxn modelId="{5851AB72-614F-4A23-810A-85543621D1B7}" type="presOf" srcId="{92DA7157-E8B1-474C-975C-52AC178E713D}" destId="{6B60349F-F08E-48EF-9460-A47A0589172B}" srcOrd="0" destOrd="0" presId="urn:microsoft.com/office/officeart/2005/8/layout/orgChart1"/>
    <dgm:cxn modelId="{2EC5E17A-103B-467A-B314-14622807B8A5}" type="presOf" srcId="{A6670E67-89F0-4124-BCF5-CB644241D7EA}" destId="{E84B6C3D-834B-4831-8DE2-66EF4FB0641A}" srcOrd="0" destOrd="0" presId="urn:microsoft.com/office/officeart/2005/8/layout/orgChart1"/>
    <dgm:cxn modelId="{7E845A83-BEA2-407B-9361-5E8ECF125F2A}" srcId="{A6670E67-89F0-4124-BCF5-CB644241D7EA}" destId="{92DA7157-E8B1-474C-975C-52AC178E713D}" srcOrd="0" destOrd="0" parTransId="{B711FA11-D9C5-4CEB-8800-BD4A0EB2591B}" sibTransId="{7648C7C5-80E0-43BC-9C77-37472151E363}"/>
    <dgm:cxn modelId="{656CB187-A242-4D00-9760-A3F966459822}" type="presOf" srcId="{490532BE-69DF-4116-BA3B-386C8D015883}" destId="{82760214-88B0-42F8-AF6D-B3F237570B10}" srcOrd="1" destOrd="0" presId="urn:microsoft.com/office/officeart/2005/8/layout/orgChart1"/>
    <dgm:cxn modelId="{8BCFAC9C-BA75-4556-B629-D76816FE917A}" type="presOf" srcId="{03B5BDBC-B09E-4C59-9D72-09765461A05E}" destId="{CF10D3D9-D521-4BC2-9B25-847A027FEAC3}" srcOrd="0" destOrd="0" presId="urn:microsoft.com/office/officeart/2005/8/layout/orgChart1"/>
    <dgm:cxn modelId="{1DEF63A1-8CAD-4D36-B415-BC5A1AC51C1C}" srcId="{A6670E67-89F0-4124-BCF5-CB644241D7EA}" destId="{F4592713-3124-4576-B0BF-6E806C2B7A17}" srcOrd="1" destOrd="0" parTransId="{03B5BDBC-B09E-4C59-9D72-09765461A05E}" sibTransId="{E07F08EC-9E96-420D-9689-8581B5C16E76}"/>
    <dgm:cxn modelId="{DDE799A7-AB9B-4FDE-A782-CED3494A4A89}" srcId="{0E56A986-A615-4537-9268-CBE7336BF107}" destId="{A6670E67-89F0-4124-BCF5-CB644241D7EA}" srcOrd="0" destOrd="0" parTransId="{5A792923-4588-45FD-BDE4-91ADD2FC005F}" sibTransId="{5FF4940A-523F-4084-B8D5-362F90A740BC}"/>
    <dgm:cxn modelId="{8A58C0C4-8D67-4001-B720-D2839351ADAB}" type="presOf" srcId="{B711FA11-D9C5-4CEB-8800-BD4A0EB2591B}" destId="{787F01EC-03A7-4AF2-A648-5B2D9EDC61A5}" srcOrd="0" destOrd="0" presId="urn:microsoft.com/office/officeart/2005/8/layout/orgChart1"/>
    <dgm:cxn modelId="{7FCC1FCB-DBD4-412D-85D7-7232BF1B80A8}" type="presOf" srcId="{92DA7157-E8B1-474C-975C-52AC178E713D}" destId="{FAEC26DE-1EAF-441F-888B-1A23E4F55064}" srcOrd="1" destOrd="0" presId="urn:microsoft.com/office/officeart/2005/8/layout/orgChart1"/>
    <dgm:cxn modelId="{B98E9EDF-B212-467C-8232-C3389C9B2EE2}" type="presOf" srcId="{F4592713-3124-4576-B0BF-6E806C2B7A17}" destId="{74EB1AED-B9FD-4D0D-92E6-E32621439BF6}" srcOrd="0" destOrd="0" presId="urn:microsoft.com/office/officeart/2005/8/layout/orgChart1"/>
    <dgm:cxn modelId="{FABD77E8-628D-4A1F-A37B-E7E6B600B5D7}" type="presOf" srcId="{A6670E67-89F0-4124-BCF5-CB644241D7EA}" destId="{7D1C7CC5-D247-454F-8764-F65467CDC35F}" srcOrd="1" destOrd="0" presId="urn:microsoft.com/office/officeart/2005/8/layout/orgChart1"/>
    <dgm:cxn modelId="{AA6C50EA-6984-46B2-8AF8-F65E6F8E7574}" type="presOf" srcId="{0E56A986-A615-4537-9268-CBE7336BF107}" destId="{8F19A740-D115-4474-B89B-B2F1B91A7B5F}" srcOrd="0" destOrd="0" presId="urn:microsoft.com/office/officeart/2005/8/layout/orgChart1"/>
    <dgm:cxn modelId="{42E512DF-21A7-4EFE-907E-B64C802970C8}" type="presParOf" srcId="{8F19A740-D115-4474-B89B-B2F1B91A7B5F}" destId="{A15A8CCC-9E1C-4FD0-A96E-3C8054C1AC4A}" srcOrd="0" destOrd="0" presId="urn:microsoft.com/office/officeart/2005/8/layout/orgChart1"/>
    <dgm:cxn modelId="{2ADC6B19-4BF0-459D-B2FC-B8BC29687FC2}" type="presParOf" srcId="{A15A8CCC-9E1C-4FD0-A96E-3C8054C1AC4A}" destId="{F64C4C07-0C0C-4CD7-88AE-F276BA316335}" srcOrd="0" destOrd="0" presId="urn:microsoft.com/office/officeart/2005/8/layout/orgChart1"/>
    <dgm:cxn modelId="{3647BAC5-07C9-4621-A4BC-33CFB0DF05C3}" type="presParOf" srcId="{F64C4C07-0C0C-4CD7-88AE-F276BA316335}" destId="{E84B6C3D-834B-4831-8DE2-66EF4FB0641A}" srcOrd="0" destOrd="0" presId="urn:microsoft.com/office/officeart/2005/8/layout/orgChart1"/>
    <dgm:cxn modelId="{02B1D2F4-43CC-4B28-9883-ED59E4714E69}" type="presParOf" srcId="{F64C4C07-0C0C-4CD7-88AE-F276BA316335}" destId="{7D1C7CC5-D247-454F-8764-F65467CDC35F}" srcOrd="1" destOrd="0" presId="urn:microsoft.com/office/officeart/2005/8/layout/orgChart1"/>
    <dgm:cxn modelId="{24897AFD-0CFA-4D2B-BC90-C99FA57F6B37}" type="presParOf" srcId="{A15A8CCC-9E1C-4FD0-A96E-3C8054C1AC4A}" destId="{ABFF4954-F67A-468A-AD8C-76F57BF6B51E}" srcOrd="1" destOrd="0" presId="urn:microsoft.com/office/officeart/2005/8/layout/orgChart1"/>
    <dgm:cxn modelId="{CA7261B5-9524-4AC0-B397-BC3108A4265A}" type="presParOf" srcId="{ABFF4954-F67A-468A-AD8C-76F57BF6B51E}" destId="{787F01EC-03A7-4AF2-A648-5B2D9EDC61A5}" srcOrd="0" destOrd="0" presId="urn:microsoft.com/office/officeart/2005/8/layout/orgChart1"/>
    <dgm:cxn modelId="{283D7944-9119-4735-9FB2-8A712DF37220}" type="presParOf" srcId="{ABFF4954-F67A-468A-AD8C-76F57BF6B51E}" destId="{2AED398E-B982-40D1-954A-5A379DA8BB1F}" srcOrd="1" destOrd="0" presId="urn:microsoft.com/office/officeart/2005/8/layout/orgChart1"/>
    <dgm:cxn modelId="{0EB20F75-CA85-4C28-9939-4D0F22C06550}" type="presParOf" srcId="{2AED398E-B982-40D1-954A-5A379DA8BB1F}" destId="{E282EF90-5E5A-44D1-8065-781CB70AD86F}" srcOrd="0" destOrd="0" presId="urn:microsoft.com/office/officeart/2005/8/layout/orgChart1"/>
    <dgm:cxn modelId="{04D3CBA7-8A18-4CA3-972E-694BF61ADBF7}" type="presParOf" srcId="{E282EF90-5E5A-44D1-8065-781CB70AD86F}" destId="{6B60349F-F08E-48EF-9460-A47A0589172B}" srcOrd="0" destOrd="0" presId="urn:microsoft.com/office/officeart/2005/8/layout/orgChart1"/>
    <dgm:cxn modelId="{E6CC85BC-A1EB-4C14-A46F-07084D642040}" type="presParOf" srcId="{E282EF90-5E5A-44D1-8065-781CB70AD86F}" destId="{FAEC26DE-1EAF-441F-888B-1A23E4F55064}" srcOrd="1" destOrd="0" presId="urn:microsoft.com/office/officeart/2005/8/layout/orgChart1"/>
    <dgm:cxn modelId="{9F6C2D30-6B33-4907-83D8-5D5EF229DDDB}" type="presParOf" srcId="{2AED398E-B982-40D1-954A-5A379DA8BB1F}" destId="{71B9AD5F-FA11-4C04-93E4-5278DB982B87}" srcOrd="1" destOrd="0" presId="urn:microsoft.com/office/officeart/2005/8/layout/orgChart1"/>
    <dgm:cxn modelId="{1C2C7FC4-C89F-47B1-A162-A5585791FC7E}" type="presParOf" srcId="{2AED398E-B982-40D1-954A-5A379DA8BB1F}" destId="{576EE38F-1DB4-4D68-93EF-1E694DAF1289}" srcOrd="2" destOrd="0" presId="urn:microsoft.com/office/officeart/2005/8/layout/orgChart1"/>
    <dgm:cxn modelId="{FC61B362-359D-4D81-BB64-A563456208FB}" type="presParOf" srcId="{ABFF4954-F67A-468A-AD8C-76F57BF6B51E}" destId="{CF10D3D9-D521-4BC2-9B25-847A027FEAC3}" srcOrd="2" destOrd="0" presId="urn:microsoft.com/office/officeart/2005/8/layout/orgChart1"/>
    <dgm:cxn modelId="{5D25A088-55ED-4ACA-A41D-3F5753901DDE}" type="presParOf" srcId="{ABFF4954-F67A-468A-AD8C-76F57BF6B51E}" destId="{A9B5BA54-C1A9-4752-BDFD-AEFFCC3B1414}" srcOrd="3" destOrd="0" presId="urn:microsoft.com/office/officeart/2005/8/layout/orgChart1"/>
    <dgm:cxn modelId="{1671FCC1-7D8A-4600-9E60-9A504273967B}" type="presParOf" srcId="{A9B5BA54-C1A9-4752-BDFD-AEFFCC3B1414}" destId="{D4BB4826-D8FC-4448-B56B-181DA32C6810}" srcOrd="0" destOrd="0" presId="urn:microsoft.com/office/officeart/2005/8/layout/orgChart1"/>
    <dgm:cxn modelId="{71A2967F-29F2-4065-B9A1-1E91C4BCB7CB}" type="presParOf" srcId="{D4BB4826-D8FC-4448-B56B-181DA32C6810}" destId="{74EB1AED-B9FD-4D0D-92E6-E32621439BF6}" srcOrd="0" destOrd="0" presId="urn:microsoft.com/office/officeart/2005/8/layout/orgChart1"/>
    <dgm:cxn modelId="{71A5B799-D30F-4F7B-9EBB-CD7290C8A14C}" type="presParOf" srcId="{D4BB4826-D8FC-4448-B56B-181DA32C6810}" destId="{0269D128-8413-433C-9719-345F133834E5}" srcOrd="1" destOrd="0" presId="urn:microsoft.com/office/officeart/2005/8/layout/orgChart1"/>
    <dgm:cxn modelId="{E7C4E77F-59E6-4939-97BF-23C3253169A3}" type="presParOf" srcId="{A9B5BA54-C1A9-4752-BDFD-AEFFCC3B1414}" destId="{EB550270-F692-44E3-8E68-8563B12C8BF1}" srcOrd="1" destOrd="0" presId="urn:microsoft.com/office/officeart/2005/8/layout/orgChart1"/>
    <dgm:cxn modelId="{2A4513B0-A66C-4296-B76D-129C485869C8}" type="presParOf" srcId="{A9B5BA54-C1A9-4752-BDFD-AEFFCC3B1414}" destId="{B77598C0-809C-407D-8CFD-0C8184F18692}" srcOrd="2" destOrd="0" presId="urn:microsoft.com/office/officeart/2005/8/layout/orgChart1"/>
    <dgm:cxn modelId="{85C6EE5D-3888-4C83-833D-9797198C8411}" type="presParOf" srcId="{ABFF4954-F67A-468A-AD8C-76F57BF6B51E}" destId="{BA64356D-89AC-4C65-AB78-0ABF5796300A}" srcOrd="4" destOrd="0" presId="urn:microsoft.com/office/officeart/2005/8/layout/orgChart1"/>
    <dgm:cxn modelId="{1123C6F9-C079-48D8-98CE-57C96C2540F0}" type="presParOf" srcId="{ABFF4954-F67A-468A-AD8C-76F57BF6B51E}" destId="{92D34322-4B17-474F-8087-103B282CE710}" srcOrd="5" destOrd="0" presId="urn:microsoft.com/office/officeart/2005/8/layout/orgChart1"/>
    <dgm:cxn modelId="{146CE183-C31F-45CA-B114-603F8867E90E}" type="presParOf" srcId="{92D34322-4B17-474F-8087-103B282CE710}" destId="{65BB55A2-5927-4DAB-9A3A-EBFBBA314D8E}" srcOrd="0" destOrd="0" presId="urn:microsoft.com/office/officeart/2005/8/layout/orgChart1"/>
    <dgm:cxn modelId="{84799BBD-8342-4714-87DE-7034E6257BF1}" type="presParOf" srcId="{65BB55A2-5927-4DAB-9A3A-EBFBBA314D8E}" destId="{39584882-460A-4E90-A0B1-56B86D756A1B}" srcOrd="0" destOrd="0" presId="urn:microsoft.com/office/officeart/2005/8/layout/orgChart1"/>
    <dgm:cxn modelId="{A697B803-3281-446A-A393-01AAF5CA334E}" type="presParOf" srcId="{65BB55A2-5927-4DAB-9A3A-EBFBBA314D8E}" destId="{82760214-88B0-42F8-AF6D-B3F237570B10}" srcOrd="1" destOrd="0" presId="urn:microsoft.com/office/officeart/2005/8/layout/orgChart1"/>
    <dgm:cxn modelId="{FE5F74B7-C8C8-4879-BB20-1A255A99E0E7}" type="presParOf" srcId="{92D34322-4B17-474F-8087-103B282CE710}" destId="{735F0482-89F3-4084-9892-4FB566208A05}" srcOrd="1" destOrd="0" presId="urn:microsoft.com/office/officeart/2005/8/layout/orgChart1"/>
    <dgm:cxn modelId="{0B526EAA-9D1E-4BBE-B198-C06D39263920}" type="presParOf" srcId="{92D34322-4B17-474F-8087-103B282CE710}" destId="{31D56055-A3F9-422D-BBBD-2FB4E40143B2}" srcOrd="2" destOrd="0" presId="urn:microsoft.com/office/officeart/2005/8/layout/orgChart1"/>
    <dgm:cxn modelId="{01DF4494-9D17-4137-821C-1D42419B01BC}" type="presParOf" srcId="{A15A8CCC-9E1C-4FD0-A96E-3C8054C1AC4A}" destId="{9C3D8C70-BDDB-4982-A9E2-02B684A372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4356D-89AC-4C65-AB78-0ABF5796300A}">
      <dsp:nvSpPr>
        <dsp:cNvPr id="0" name=""/>
        <dsp:cNvSpPr/>
      </dsp:nvSpPr>
      <dsp:spPr>
        <a:xfrm>
          <a:off x="5375275" y="1642452"/>
          <a:ext cx="3803046" cy="660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016"/>
              </a:lnTo>
              <a:lnTo>
                <a:pt x="3803046" y="330016"/>
              </a:lnTo>
              <a:lnTo>
                <a:pt x="3803046" y="660032"/>
              </a:lnTo>
            </a:path>
          </a:pathLst>
        </a:custGeom>
        <a:noFill/>
        <a:ln w="12700" cap="flat" cmpd="sng" algn="ctr">
          <a:solidFill>
            <a:srgbClr val="2AA82A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0D3D9-D521-4BC2-9B25-847A027FEAC3}">
      <dsp:nvSpPr>
        <dsp:cNvPr id="0" name=""/>
        <dsp:cNvSpPr/>
      </dsp:nvSpPr>
      <dsp:spPr>
        <a:xfrm>
          <a:off x="5329554" y="1642452"/>
          <a:ext cx="91440" cy="6461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6172"/>
              </a:lnTo>
            </a:path>
          </a:pathLst>
        </a:custGeom>
        <a:noFill/>
        <a:ln w="12700" cap="flat" cmpd="sng" algn="ctr">
          <a:solidFill>
            <a:srgbClr val="2AA82A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F01EC-03A7-4AF2-A648-5B2D9EDC61A5}">
      <dsp:nvSpPr>
        <dsp:cNvPr id="0" name=""/>
        <dsp:cNvSpPr/>
      </dsp:nvSpPr>
      <dsp:spPr>
        <a:xfrm>
          <a:off x="1572228" y="1642452"/>
          <a:ext cx="3803046" cy="660032"/>
        </a:xfrm>
        <a:custGeom>
          <a:avLst/>
          <a:gdLst/>
          <a:ahLst/>
          <a:cxnLst/>
          <a:rect l="0" t="0" r="0" b="0"/>
          <a:pathLst>
            <a:path>
              <a:moveTo>
                <a:pt x="3803046" y="0"/>
              </a:moveTo>
              <a:lnTo>
                <a:pt x="3803046" y="330016"/>
              </a:lnTo>
              <a:lnTo>
                <a:pt x="0" y="330016"/>
              </a:lnTo>
              <a:lnTo>
                <a:pt x="0" y="660032"/>
              </a:lnTo>
            </a:path>
          </a:pathLst>
        </a:custGeom>
        <a:noFill/>
        <a:ln w="12700" cap="flat" cmpd="sng" algn="ctr">
          <a:solidFill>
            <a:srgbClr val="2AA82A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B6C3D-834B-4831-8DE2-66EF4FB0641A}">
      <dsp:nvSpPr>
        <dsp:cNvPr id="0" name=""/>
        <dsp:cNvSpPr/>
      </dsp:nvSpPr>
      <dsp:spPr>
        <a:xfrm>
          <a:off x="3803768" y="70945"/>
          <a:ext cx="3143013" cy="1571506"/>
        </a:xfrm>
        <a:prstGeom prst="rect">
          <a:avLst/>
        </a:prstGeom>
        <a:solidFill>
          <a:srgbClr val="2AA82A"/>
        </a:solidFill>
        <a:ln>
          <a:solidFill>
            <a:srgbClr val="2AA82A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b="1" kern="1200" dirty="0"/>
            <a:t>MDR dokumentation af Kommunal PRO</a:t>
          </a:r>
        </a:p>
      </dsp:txBody>
      <dsp:txXfrm>
        <a:off x="3803768" y="70945"/>
        <a:ext cx="3143013" cy="1571506"/>
      </dsp:txXfrm>
    </dsp:sp>
    <dsp:sp modelId="{6B60349F-F08E-48EF-9460-A47A0589172B}">
      <dsp:nvSpPr>
        <dsp:cNvPr id="0" name=""/>
        <dsp:cNvSpPr/>
      </dsp:nvSpPr>
      <dsp:spPr>
        <a:xfrm>
          <a:off x="721" y="2302484"/>
          <a:ext cx="3143013" cy="1571506"/>
        </a:xfrm>
        <a:prstGeom prst="rect">
          <a:avLst/>
        </a:prstGeom>
        <a:solidFill>
          <a:srgbClr val="2AA82A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Systemdokumentation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(</a:t>
          </a:r>
          <a:r>
            <a:rPr lang="da-DK" sz="21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Programmets</a:t>
          </a:r>
          <a:r>
            <a:rPr lang="da-DK" sz="2100" kern="1200" dirty="0"/>
            <a:t> ansvar)</a:t>
          </a:r>
        </a:p>
      </dsp:txBody>
      <dsp:txXfrm>
        <a:off x="721" y="2302484"/>
        <a:ext cx="3143013" cy="1571506"/>
      </dsp:txXfrm>
    </dsp:sp>
    <dsp:sp modelId="{74EB1AED-B9FD-4D0D-92E6-E32621439BF6}">
      <dsp:nvSpPr>
        <dsp:cNvPr id="0" name=""/>
        <dsp:cNvSpPr/>
      </dsp:nvSpPr>
      <dsp:spPr>
        <a:xfrm>
          <a:off x="3803768" y="2288624"/>
          <a:ext cx="3143013" cy="1571506"/>
        </a:xfrm>
        <a:prstGeom prst="rect">
          <a:avLst/>
        </a:prstGeom>
        <a:solidFill>
          <a:srgbClr val="2AA82A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Skemadokumentation </a:t>
          </a:r>
          <a:r>
            <a:rPr lang="da-DK" sz="22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NATIONALE</a:t>
          </a:r>
          <a:r>
            <a:rPr lang="da-DK" sz="2100" b="1" kern="1200" dirty="0"/>
            <a:t> </a:t>
          </a:r>
          <a:r>
            <a:rPr lang="da-DK" sz="21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skemaer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(Systemforvaltningens ansvar)</a:t>
          </a:r>
        </a:p>
      </dsp:txBody>
      <dsp:txXfrm>
        <a:off x="3803768" y="2288624"/>
        <a:ext cx="3143013" cy="1571506"/>
      </dsp:txXfrm>
    </dsp:sp>
    <dsp:sp modelId="{39584882-460A-4E90-A0B1-56B86D756A1B}">
      <dsp:nvSpPr>
        <dsp:cNvPr id="0" name=""/>
        <dsp:cNvSpPr/>
      </dsp:nvSpPr>
      <dsp:spPr>
        <a:xfrm>
          <a:off x="7606814" y="2302484"/>
          <a:ext cx="3143013" cy="1571506"/>
        </a:xfrm>
        <a:prstGeom prst="rect">
          <a:avLst/>
        </a:prstGeom>
        <a:solidFill>
          <a:srgbClr val="2AA82A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Skemadokumentation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b="1" kern="1200" dirty="0"/>
            <a:t>KOMMUNALE</a:t>
          </a:r>
          <a:r>
            <a:rPr lang="da-DK" sz="2200" kern="1200" dirty="0"/>
            <a:t> skemaer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(</a:t>
          </a:r>
          <a:r>
            <a:rPr lang="da-DK" sz="2000" kern="1200" dirty="0">
              <a:solidFill>
                <a:prstClr val="white"/>
              </a:solidFill>
              <a:latin typeface="KBH Medium"/>
              <a:ea typeface="+mn-ea"/>
              <a:cs typeface="+mn-cs"/>
            </a:rPr>
            <a:t>kommunernes</a:t>
          </a:r>
          <a:r>
            <a:rPr lang="da-DK" sz="2000" kern="1200" dirty="0"/>
            <a:t> </a:t>
          </a:r>
          <a:r>
            <a:rPr lang="da-DK" sz="1800" kern="1200" dirty="0"/>
            <a:t>ansvar</a:t>
          </a:r>
          <a:r>
            <a:rPr lang="da-DK" sz="2000" kern="1200" dirty="0"/>
            <a:t>)</a:t>
          </a:r>
        </a:p>
      </dsp:txBody>
      <dsp:txXfrm>
        <a:off x="7606814" y="2302484"/>
        <a:ext cx="3143013" cy="1571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A09C-6B95-6941-91F6-31FD79A2A24D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17BB-E54D-7C4A-A692-3CFF11614D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3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354F0-232F-3540-8BA1-66769D8A4C76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DBA1-28EB-7540-9AA6-725BBAB064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518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5615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1543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909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308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498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2106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240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670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5568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9718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634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972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92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3108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2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18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761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36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072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473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8DBA1-28EB-7540-9AA6-725BBAB0647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76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st.dk/Digital-velfaerd/Udbredelse-af-telemedicin-til-borgere-med-KOL/Forudsaetningsprojekter/Faelles-rammeudbud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A181B-6157-4546-9577-B7FF30337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FF065B2-F7EB-4F51-87F5-05812D9EF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47EB51-3330-455F-BF53-8830A361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92E389-C361-4E6D-8CF5-517316D0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EDA29B6-493C-4BF0-9694-1C0C5935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91818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07F00-6019-46E6-9AC7-51C444D1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D193C83-C676-48EC-89E6-FF4F13CAE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F5A9A4-4616-489B-833F-EAA82604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C95CAF-DCF8-4D47-B286-A17035C9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844653-D8C2-4146-81D5-E0B0BD4D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0030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5DC22E1-939A-4E67-8F5F-160E71A2F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DEB4637-BC39-43EF-A248-91EAC57B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816D91-F9B6-4CD1-A5CD-87C28E43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5B386F-E5BB-43D0-91F3-94856DC2F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0D759E-58DA-4240-83B7-4799D7AD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18878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">
    <p:bg>
      <p:bgPr>
        <a:solidFill>
          <a:srgbClr val="276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122363"/>
            <a:ext cx="10363200" cy="2387600"/>
          </a:xfrm>
        </p:spPr>
        <p:txBody>
          <a:bodyPr anchor="ctr" anchorCtr="1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Skriv overskrift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771214"/>
            <a:ext cx="12192000" cy="1086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16926"/>
            <a:ext cx="9144000" cy="7151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/>
              <a:t>Underoverskrift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67492" y="4409243"/>
            <a:ext cx="7457016" cy="703263"/>
          </a:xfrm>
        </p:spPr>
        <p:txBody>
          <a:bodyPr anchor="ctr"/>
          <a:lstStyle>
            <a:lvl1pPr marL="0" indent="0" algn="ctr">
              <a:buNone/>
              <a:defRPr lang="da-DK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Navn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039" y="5962115"/>
            <a:ext cx="1137921" cy="631191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162800" y="6023793"/>
            <a:ext cx="4114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50"/>
              <a:t>Fælles Udvikling af Telemedicin</a:t>
            </a:r>
          </a:p>
          <a:p>
            <a:pPr algn="r"/>
            <a:r>
              <a:rPr lang="da-DK" sz="1350"/>
              <a:t>Kommuner og Regioner i Danmark</a:t>
            </a:r>
          </a:p>
        </p:txBody>
      </p:sp>
    </p:spTree>
    <p:extLst>
      <p:ext uri="{BB962C8B-B14F-4D97-AF65-F5344CB8AC3E}">
        <p14:creationId xmlns:p14="http://schemas.microsoft.com/office/powerpoint/2010/main" val="402905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deler">
    <p:bg>
      <p:bgPr>
        <a:solidFill>
          <a:srgbClr val="276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Sektionsoverskrift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Overskrift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38200" y="7029998"/>
            <a:ext cx="10515600" cy="540036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noProof="0"/>
              <a:t>Indhold bruges ikke i dette layout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sslide om projektet">
    <p:bg>
      <p:bgPr>
        <a:solidFill>
          <a:srgbClr val="276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9646"/>
            <a:ext cx="12192000" cy="1813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35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856" y="980710"/>
            <a:ext cx="1679652" cy="93168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38200" y="2794520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noProof="0">
                <a:solidFill>
                  <a:schemeClr val="bg1"/>
                </a:solidFill>
              </a:rPr>
              <a:t>Fælles Udbud af Telemedicin gennemfører et udbud af borgerrettede- og medarbejderrettede telemedicinske løsninger og en telemedicinsk infrastruktur hertil.</a:t>
            </a:r>
            <a:br>
              <a:rPr lang="da-DK" sz="1800" noProof="0">
                <a:solidFill>
                  <a:schemeClr val="bg1"/>
                </a:solidFill>
              </a:rPr>
            </a:br>
            <a:br>
              <a:rPr lang="da-DK" sz="1800" noProof="0">
                <a:solidFill>
                  <a:schemeClr val="bg1"/>
                </a:solidFill>
              </a:rPr>
            </a:br>
            <a:r>
              <a:rPr lang="da-DK" sz="1800" noProof="0">
                <a:solidFill>
                  <a:schemeClr val="bg1"/>
                </a:solidFill>
              </a:rPr>
              <a:t>Projektet er et forudsætningsprojekt under den landsdækkende udbredelse af telemedicin til borgere med KOL senest med udgangen af 2019.</a:t>
            </a:r>
            <a:br>
              <a:rPr lang="da-DK" sz="1800" noProof="0">
                <a:solidFill>
                  <a:schemeClr val="bg1"/>
                </a:solidFill>
              </a:rPr>
            </a:br>
            <a:br>
              <a:rPr lang="da-DK" sz="1800" noProof="0">
                <a:solidFill>
                  <a:schemeClr val="bg1"/>
                </a:solidFill>
              </a:rPr>
            </a:br>
            <a:r>
              <a:rPr lang="da-DK" sz="1800" noProof="0">
                <a:solidFill>
                  <a:schemeClr val="bg1"/>
                </a:solidFill>
              </a:rPr>
              <a:t>Læs mere her:</a:t>
            </a:r>
            <a:br>
              <a:rPr lang="da-DK" sz="1800" noProof="0">
                <a:solidFill>
                  <a:schemeClr val="bg1"/>
                </a:solidFill>
              </a:rPr>
            </a:br>
            <a:r>
              <a:rPr lang="da-DK" sz="1800" noProof="0">
                <a:solidFill>
                  <a:schemeClr val="bg1"/>
                </a:solidFill>
                <a:hlinkClick r:id="rId3"/>
              </a:rPr>
              <a:t>https://www.digst.dk/Digital-velfaerd/Udbredelse-af-telemedicin-til-borgere-med-KOL/Forudsaetningsprojekter/Faelles-rammeudbud</a:t>
            </a:r>
            <a:endParaRPr lang="da-DK" sz="18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038600" y="103105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da-DK" sz="2400" noProof="0"/>
              <a:t>Fælles Udvikling af Telemedicin Kommuner og Regioner i Danmark</a:t>
            </a:r>
          </a:p>
        </p:txBody>
      </p:sp>
    </p:spTree>
    <p:extLst>
      <p:ext uri="{BB962C8B-B14F-4D97-AF65-F5344CB8AC3E}">
        <p14:creationId xmlns:p14="http://schemas.microsoft.com/office/powerpoint/2010/main" val="317826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750" b="0" spc="-75">
                <a:latin typeface="Quicksand Light Bold"/>
                <a:ea typeface="Quicksand Light Bold"/>
                <a:cs typeface="Quicksand Light Bold"/>
                <a:sym typeface="Quicksand Light Bold"/>
              </a:defRPr>
            </a:lvl1pPr>
          </a:lstStyle>
          <a:p>
            <a:r>
              <a:t>Slide Title</a:t>
            </a:r>
          </a:p>
        </p:txBody>
      </p:sp>
      <p:sp>
        <p:nvSpPr>
          <p:cNvPr id="15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04495">
              <a:lnSpc>
                <a:spcPct val="100000"/>
              </a:lnSpc>
              <a:spcBef>
                <a:spcPts val="0"/>
              </a:spcBef>
              <a:buSzTx/>
              <a:buNone/>
              <a:defRPr sz="2695">
                <a:latin typeface="Quicksand Light Bold"/>
                <a:ea typeface="Quicksand Light Bold"/>
                <a:cs typeface="Quicksand Light Bold"/>
                <a:sym typeface="Quicksand Light 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151" name="Brødtekst, niveau et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Open Sans Regular"/>
                <a:ea typeface="Open Sans Regular"/>
                <a:cs typeface="Open Sans Regular"/>
                <a:sym typeface="Open Sans Regular"/>
              </a:defRPr>
            </a:lvl1pPr>
            <a:lvl2pPr>
              <a:defRPr>
                <a:latin typeface="Open Sans Regular"/>
                <a:ea typeface="Open Sans Regular"/>
                <a:cs typeface="Open Sans Regular"/>
                <a:sym typeface="Open Sans Regular"/>
              </a:defRPr>
            </a:lvl2pPr>
            <a:lvl3pPr>
              <a:defRPr>
                <a:latin typeface="Open Sans Regular"/>
                <a:ea typeface="Open Sans Regular"/>
                <a:cs typeface="Open Sans Regular"/>
                <a:sym typeface="Open Sans Regular"/>
              </a:defRPr>
            </a:lvl3pPr>
            <a:lvl4pPr>
              <a:defRPr>
                <a:latin typeface="Open Sans Regular"/>
                <a:ea typeface="Open Sans Regular"/>
                <a:cs typeface="Open Sans Regular"/>
                <a:sym typeface="Open Sans Regular"/>
              </a:defRPr>
            </a:lvl4pPr>
            <a:lvl5pPr>
              <a:defRPr>
                <a:latin typeface="Open Sans Regular"/>
                <a:ea typeface="Open Sans Regular"/>
                <a:cs typeface="Open Sans Regular"/>
                <a:sym typeface="Open Sans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2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5312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A9D288E-FE9E-44C8-8107-0308EB870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10752002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a-DK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noProof="0"/>
              <a:t>Brug TAB og Shift + TAB til at skifte tekst- og bulletniveau. Stå på ny linje inden du trykker på TAB. </a:t>
            </a:r>
          </a:p>
          <a:p>
            <a:pPr lvl="1"/>
            <a:r>
              <a:rPr lang="da-DK" noProof="0"/>
              <a:t>Second </a:t>
            </a:r>
            <a:r>
              <a:rPr lang="da-DK" noProof="0" err="1"/>
              <a:t>level</a:t>
            </a:r>
            <a:endParaRPr lang="da-DK" noProof="0"/>
          </a:p>
          <a:p>
            <a:pPr lvl="2"/>
            <a:r>
              <a:rPr lang="da-DK" noProof="0"/>
              <a:t>Third </a:t>
            </a:r>
            <a:r>
              <a:rPr lang="da-DK" noProof="0" err="1"/>
              <a:t>level</a:t>
            </a:r>
            <a:endParaRPr lang="da-DK" noProof="0"/>
          </a:p>
          <a:p>
            <a:pPr lvl="3"/>
            <a:r>
              <a:rPr lang="da-DK" noProof="0" err="1"/>
              <a:t>Fourth</a:t>
            </a:r>
            <a:r>
              <a:rPr lang="da-DK" noProof="0"/>
              <a:t> </a:t>
            </a:r>
            <a:r>
              <a:rPr lang="da-DK" noProof="0" err="1"/>
              <a:t>level</a:t>
            </a:r>
            <a:endParaRPr lang="da-DK" noProof="0"/>
          </a:p>
          <a:p>
            <a:pPr lvl="4"/>
            <a:r>
              <a:rPr lang="da-DK" noProof="0"/>
              <a:t>Fifth </a:t>
            </a:r>
            <a:r>
              <a:rPr lang="da-DK" noProof="0" err="1"/>
              <a:t>level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7080" y="6451942"/>
            <a:ext cx="39492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/>
          </a:p>
        </p:txBody>
      </p:sp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D38AC4E-9C72-46F6-9E64-BA2D2D8F11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103" y="513327"/>
            <a:ext cx="2048897" cy="127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7BB1C9-44A1-4FCD-992B-2605FDC4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19C414-2E7A-42D2-A3A0-DF067C1A4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08EF7E-CA08-4D8E-B3B1-90332A4C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08B289-FEA2-40E1-A01B-56F2D8BA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ADB78C1-D262-4CC3-8F34-FFA3262B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7528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94318-455C-461B-9C0D-B660BC01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A1C3A29-9E48-4346-9531-1D88F96F3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3BE2FD-1326-4DA9-80AF-7581C6F1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D2E0F6-5EF0-4B30-A3E4-AA47C8DD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B09AFE-26EF-42AD-99DA-DB74571D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301617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020F0-90CD-4C08-A9D4-0857E6AA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1DD9E15-9E7D-4458-97E1-D795E8992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4C57923-5505-428D-AEDF-7813D898B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930E580-D330-4F7C-B75B-AEEF57DD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9BB5797-8E70-44CB-9A6C-9C88BE52C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6A2775-8D10-424D-8685-0E670A9D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09942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43FEA-A8CB-4DFD-8CF1-8C183DEA0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913BE47-E8F2-421F-934C-6E800FA9D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DFCF711-5E16-41B3-B2CF-F4351CB6C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D3033FC-8B60-40E4-BDDD-62755DCF8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C4D3765-BB36-4C8C-AF5F-D0932F5B0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37EE33A-6CEE-4261-B5D7-C4F6C2F44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36988D7-E040-416E-A7DE-4AA02074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</a:t>
            </a:r>
            <a:r>
              <a:rPr lang="mr-IN"/>
              <a:t>–</a:t>
            </a:r>
            <a:r>
              <a:rPr lang="da-DK"/>
              <a:t> Fælles Udvikling af Telemedicin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5FE7803-3F52-4A32-BD63-9E8BC5A8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009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998D6-66EB-4785-A50C-52E26A188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123852E-FF97-4F3F-9F64-4A0FBA54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431418-F7B7-44E7-8982-8ECE32AF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7DEBF7E-99F1-4E41-8929-4CAC14A1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7873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1C8F813-1215-4330-96B3-50BFBE7C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F81E1E9-8F3D-4F60-AC8D-C2EAB5DB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B8F5634-356B-4EE0-BB74-44B6EC1A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2363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39926-DBE8-447C-9305-20C59942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A723DA-6B72-4FB3-A27C-E7DDF163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B794FB0-8343-434F-9218-535D22F08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B4A1EC-DB27-439A-BF1B-A07E9213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FEAAE3-0349-4428-81A6-8DB165BB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4A4F5AD-4EFC-4F09-8BEE-DE4C5CEC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1536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4FF2C-A4A4-457A-93DD-0D796571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2A5ACC3-58A0-4F14-8220-783683D3E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4B27F36-E468-402C-BD58-41FD2F58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EFFD15D-BF08-4F7E-9FFF-23E22DD1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08/05/2018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D7D8574-78EC-451A-9BD7-DAA8DC2B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FUT – Fælles Udvikling af Telemedicin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22CC791-F6A2-46AD-A593-6BB2A3B8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63231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780B502-F15D-4652-AC2A-EF9A6F199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1458EEC-EC87-4F89-B754-D7333175D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ED5BA2-B357-4565-913E-23C75B78D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08/05/2018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4F3691-C796-4440-B0D1-E879ABE97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FUT – Fælles Udvikling af Telemedicin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E687A4-4DCB-48A9-89C6-01A400563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D99C-48F4-3245-A6B4-1666F04C72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13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675" r:id="rId13"/>
    <p:sldLayoutId id="2147483678" r:id="rId14"/>
    <p:sldLayoutId id="2147483680" r:id="rId15"/>
    <p:sldLayoutId id="2147483709" r:id="rId16"/>
    <p:sldLayoutId id="214748371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ommunalpro.kk.dk/sites/default/files/2023-01/Struktur%20for%20navngivning%20i%20KAM%20modul%20-%20Kommunal%20PRO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2"/>
            <a:ext cx="10363200" cy="2871299"/>
          </a:xfrm>
        </p:spPr>
        <p:txBody>
          <a:bodyPr>
            <a:normAutofit/>
          </a:bodyPr>
          <a:lstStyle/>
          <a:p>
            <a:r>
              <a:rPr lang="da-DK" b="1"/>
              <a:t>KAM-undervisning del 2</a:t>
            </a:r>
            <a:endParaRPr lang="da-DK" sz="4900"/>
          </a:p>
        </p:txBody>
      </p:sp>
    </p:spTree>
    <p:extLst>
      <p:ext uri="{BB962C8B-B14F-4D97-AF65-F5344CB8AC3E}">
        <p14:creationId xmlns:p14="http://schemas.microsoft.com/office/powerpoint/2010/main" val="90809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8"/>
    </mc:Choice>
    <mc:Fallback xmlns="">
      <p:transition spd="slow" advTm="69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B4A94BA-4991-409F-8762-45AEB912C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Praktiske informationer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958A9F5-F7CC-4E69-9582-0430A4D0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a-DK" sz="2000" dirty="0"/>
              <a:t>Husk at anvende navnestandarden, når I skal bygge nye spørgeskemaer og oprette nye planer : </a:t>
            </a:r>
            <a:r>
              <a:rPr lang="da-DK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https://kommunalpro.kk.dk/sites/default/files/2023-01/Struktur%20for%20navngivning%20i%20KAM%20modul%20-%20Kommunal%20PRO.pdf</a:t>
            </a:r>
            <a:endParaRPr lang="da-DK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2000" dirty="0"/>
              <a:t>Husk at inaktivere forældede planer, inden nye tages i brug</a:t>
            </a:r>
          </a:p>
          <a:p>
            <a:pPr lvl="1"/>
            <a:r>
              <a:rPr lang="da-DK" sz="1600" dirty="0"/>
              <a:t>Medarbejderen kan ikke se planers versionsnummer inde i medarbejdermodulet</a:t>
            </a:r>
          </a:p>
          <a:p>
            <a:endParaRPr lang="da-DK" sz="2000"/>
          </a:p>
        </p:txBody>
      </p:sp>
    </p:spTree>
    <p:extLst>
      <p:ext uri="{BB962C8B-B14F-4D97-AF65-F5344CB8AC3E}">
        <p14:creationId xmlns:p14="http://schemas.microsoft.com/office/powerpoint/2010/main" val="4896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Fortolket visning</a:t>
            </a:r>
          </a:p>
        </p:txBody>
      </p:sp>
    </p:spTree>
    <p:extLst>
      <p:ext uri="{BB962C8B-B14F-4D97-AF65-F5344CB8AC3E}">
        <p14:creationId xmlns:p14="http://schemas.microsoft.com/office/powerpoint/2010/main" val="243475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DCD912B-0E77-4F80-8517-64721297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Fortolket visning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3DC6646-FB06-4D3A-AFAF-F8C3F1BDE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84" y="2066893"/>
            <a:ext cx="10515600" cy="4351338"/>
          </a:xfrm>
        </p:spPr>
        <p:txBody>
          <a:bodyPr/>
          <a:lstStyle/>
          <a:p>
            <a:r>
              <a:rPr lang="da-DK" dirty="0"/>
              <a:t>Giver mulighed for at forberede medarbejderen på samtalen med borgeren</a:t>
            </a:r>
          </a:p>
          <a:p>
            <a:r>
              <a:rPr lang="da-DK" dirty="0"/>
              <a:t>Kan bruges i samtalen med borgeren undervejs i samtalen</a:t>
            </a:r>
          </a:p>
          <a:p>
            <a:r>
              <a:rPr lang="da-DK" dirty="0"/>
              <a:t>Tilknyttes ét spørgeskema</a:t>
            </a:r>
          </a:p>
          <a:p>
            <a:r>
              <a:rPr lang="da-DK" dirty="0"/>
              <a:t>I de nationale PRO spørgeskemaer ligger der forslag til opsætning af Fortolket visninger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22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1AC3B-583C-42D8-BEA3-42C1B3E5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</a:t>
            </a:r>
          </a:p>
        </p:txBody>
      </p:sp>
      <p:pic>
        <p:nvPicPr>
          <p:cNvPr id="4" name="Billede 2">
            <a:extLst>
              <a:ext uri="{FF2B5EF4-FFF2-40B4-BE49-F238E27FC236}">
                <a16:creationId xmlns:a16="http://schemas.microsoft.com/office/drawing/2014/main" id="{60623049-0F95-4B6B-8A74-FD875F3E79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24" y="1825625"/>
            <a:ext cx="1036435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00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2C93B-5B80-4A0B-B8E9-491247FA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Præsentation</a:t>
            </a:r>
          </a:p>
        </p:txBody>
      </p:sp>
    </p:spTree>
    <p:extLst>
      <p:ext uri="{BB962C8B-B14F-4D97-AF65-F5344CB8AC3E}">
        <p14:creationId xmlns:p14="http://schemas.microsoft.com/office/powerpoint/2010/main" val="2059990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73062" cy="1325563"/>
          </a:xfrm>
        </p:spPr>
        <p:txBody>
          <a:bodyPr/>
          <a:lstStyle/>
          <a:p>
            <a:r>
              <a:rPr lang="da-DK" dirty="0"/>
              <a:t>Øvelse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7E3D52-4C4E-4246-8301-64EC656C2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95708" cy="4351338"/>
          </a:xfrm>
        </p:spPr>
        <p:txBody>
          <a:bodyPr/>
          <a:lstStyle/>
          <a:p>
            <a:r>
              <a:rPr lang="da-DK" dirty="0"/>
              <a:t>Opret en fortolket visning til det spørgeskema, du har oprettet</a:t>
            </a:r>
          </a:p>
          <a:p>
            <a:r>
              <a:rPr lang="da-DK" dirty="0"/>
              <a:t>Inddel spørgsmålene i de domæner, der giver mening i din kontekst</a:t>
            </a:r>
          </a:p>
          <a:p>
            <a:r>
              <a:rPr lang="da-DK" dirty="0"/>
              <a:t>Vælg om alle eller kun nogle spørgsmål skal være synlige som standard inden for hvert domæne</a:t>
            </a:r>
          </a:p>
        </p:txBody>
      </p:sp>
    </p:spTree>
    <p:extLst>
      <p:ext uri="{BB962C8B-B14F-4D97-AF65-F5344CB8AC3E}">
        <p14:creationId xmlns:p14="http://schemas.microsoft.com/office/powerpoint/2010/main" val="2601329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Handlevejledninger</a:t>
            </a:r>
          </a:p>
        </p:txBody>
      </p:sp>
    </p:spTree>
    <p:extLst>
      <p:ext uri="{BB962C8B-B14F-4D97-AF65-F5344CB8AC3E}">
        <p14:creationId xmlns:p14="http://schemas.microsoft.com/office/powerpoint/2010/main" val="1290616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6D95881-A8DC-41E1-A40C-DC71D067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Handlevejledninger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FF7D55A-C841-49BA-B58D-BD2AC89FC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Faglig support til medarbejderne</a:t>
            </a:r>
          </a:p>
          <a:p>
            <a:r>
              <a:rPr lang="da-DK" dirty="0"/>
              <a:t>Hjælp til overblik over relevante tilbud mm.</a:t>
            </a:r>
          </a:p>
          <a:p>
            <a:r>
              <a:rPr lang="da-DK" dirty="0"/>
              <a:t>Et værktøj til ensretning af samtalerne</a:t>
            </a:r>
          </a:p>
          <a:p>
            <a:r>
              <a:rPr lang="da-DK" dirty="0"/>
              <a:t>Kan være relevante nationalt eller være relevante i lokalområdet</a:t>
            </a:r>
          </a:p>
          <a:p>
            <a:r>
              <a:rPr lang="da-DK" dirty="0"/>
              <a:t>Oprettes i KAM</a:t>
            </a:r>
          </a:p>
          <a:p>
            <a:r>
              <a:rPr lang="da-DK" dirty="0"/>
              <a:t>Kan anvendes til flere forskellige spørgeskemaer</a:t>
            </a:r>
          </a:p>
          <a:p>
            <a:r>
              <a:rPr lang="da-DK" dirty="0"/>
              <a:t>Tilknyttes til ét bestemt spørgsmål i et spørgeskema</a:t>
            </a:r>
          </a:p>
          <a:p>
            <a:pPr marL="0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827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2C93B-5B80-4A0B-B8E9-491247FA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Præsentation</a:t>
            </a:r>
          </a:p>
        </p:txBody>
      </p:sp>
    </p:spTree>
    <p:extLst>
      <p:ext uri="{BB962C8B-B14F-4D97-AF65-F5344CB8AC3E}">
        <p14:creationId xmlns:p14="http://schemas.microsoft.com/office/powerpoint/2010/main" val="1698750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73062" cy="1325563"/>
          </a:xfrm>
        </p:spPr>
        <p:txBody>
          <a:bodyPr/>
          <a:lstStyle/>
          <a:p>
            <a:r>
              <a:rPr lang="da-DK" dirty="0"/>
              <a:t>Øvelse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7E3D52-4C4E-4246-8301-64EC656C2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19154" cy="4351338"/>
          </a:xfrm>
        </p:spPr>
        <p:txBody>
          <a:bodyPr/>
          <a:lstStyle/>
          <a:p>
            <a:r>
              <a:rPr lang="da-DK" dirty="0"/>
              <a:t>Vælg et spørgsmål i jeres spørgeskema, som I gerne vil lave en handlevejledning ud fra</a:t>
            </a:r>
          </a:p>
          <a:p>
            <a:r>
              <a:rPr lang="da-DK" dirty="0"/>
              <a:t>Opret en handlevejledning, </a:t>
            </a:r>
          </a:p>
          <a:p>
            <a:pPr lvl="1"/>
            <a:r>
              <a:rPr lang="da-DK" dirty="0"/>
              <a:t>Husk at tilføje tiltænkte organisationer </a:t>
            </a:r>
          </a:p>
          <a:p>
            <a:r>
              <a:rPr lang="da-DK" dirty="0"/>
              <a:t>Lav en tildeling til det ønskede spørgeskema og spørgsmål</a:t>
            </a:r>
          </a:p>
          <a:p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6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7C5F506-336D-4E1E-8968-4354560F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a-DK" sz="4000">
                <a:solidFill>
                  <a:srgbClr val="FFFFFF"/>
                </a:solidFill>
              </a:rPr>
              <a:t>Velkommen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EE40440-0B16-47E8-AF5E-0B13B410F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2000" dirty="0"/>
              <a:t>Dagsorden for dagens program</a:t>
            </a:r>
          </a:p>
          <a:p>
            <a:r>
              <a:rPr lang="da-DK" sz="2000" dirty="0"/>
              <a:t>Kort velkomst og opsamling siden sidst</a:t>
            </a:r>
          </a:p>
          <a:p>
            <a:r>
              <a:rPr lang="da-DK" sz="2000" dirty="0"/>
              <a:t>Planer</a:t>
            </a:r>
          </a:p>
          <a:p>
            <a:pPr lvl="1"/>
            <a:r>
              <a:rPr lang="da-DK" sz="1600" dirty="0"/>
              <a:t>Øvelser og pause</a:t>
            </a:r>
            <a:endParaRPr lang="da-DK" sz="2000" dirty="0"/>
          </a:p>
          <a:p>
            <a:r>
              <a:rPr lang="da-DK" sz="2000" dirty="0"/>
              <a:t>Fortolket visning</a:t>
            </a:r>
          </a:p>
          <a:p>
            <a:pPr lvl="1"/>
            <a:r>
              <a:rPr lang="da-DK" sz="1600" dirty="0"/>
              <a:t>Øvelser og pause</a:t>
            </a:r>
          </a:p>
          <a:p>
            <a:r>
              <a:rPr lang="da-DK" sz="2000" dirty="0"/>
              <a:t>Handlevejledninger</a:t>
            </a:r>
          </a:p>
          <a:p>
            <a:pPr lvl="1"/>
            <a:r>
              <a:rPr lang="da-DK" sz="1600" dirty="0"/>
              <a:t>Øvelser og pause</a:t>
            </a:r>
          </a:p>
          <a:p>
            <a:r>
              <a:rPr lang="da-DK" sz="2000" dirty="0"/>
              <a:t>MDR</a:t>
            </a:r>
          </a:p>
          <a:p>
            <a:r>
              <a:rPr lang="da-DK" sz="2000" dirty="0"/>
              <a:t>Afrunding og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91DB004-FFA9-0C2E-D4D3-B2D1D78D0C54}"/>
              </a:ext>
            </a:extLst>
          </p:cNvPr>
          <p:cNvSpPr txBox="1"/>
          <p:nvPr/>
        </p:nvSpPr>
        <p:spPr>
          <a:xfrm rot="-1980000">
            <a:off x="7608665" y="4375309"/>
            <a:ext cx="233737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dirty="0">
                <a:cs typeface="Calibri"/>
              </a:rPr>
              <a:t>Guide til login med testborger tilføjet (slide 6)</a:t>
            </a:r>
          </a:p>
        </p:txBody>
      </p:sp>
      <p:pic>
        <p:nvPicPr>
          <p:cNvPr id="3" name="Grafik 2" descr="Udråbstegn med massiv udfyldning">
            <a:extLst>
              <a:ext uri="{FF2B5EF4-FFF2-40B4-BE49-F238E27FC236}">
                <a16:creationId xmlns:a16="http://schemas.microsoft.com/office/drawing/2014/main" id="{01ED0ADF-A74C-E764-4331-B5396BC5E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740000">
            <a:off x="7145677" y="51550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923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MDR</a:t>
            </a:r>
          </a:p>
        </p:txBody>
      </p:sp>
    </p:spTree>
    <p:extLst>
      <p:ext uri="{BB962C8B-B14F-4D97-AF65-F5344CB8AC3E}">
        <p14:creationId xmlns:p14="http://schemas.microsoft.com/office/powerpoint/2010/main" val="3557757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6256E-9844-27F0-24FE-A3CF78CF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4" y="720725"/>
            <a:ext cx="10752002" cy="893928"/>
          </a:xfrm>
        </p:spPr>
        <p:txBody>
          <a:bodyPr/>
          <a:lstStyle/>
          <a:p>
            <a:r>
              <a:rPr lang="da-DK" dirty="0"/>
              <a:t>MDR og Kommunal PRO</a:t>
            </a:r>
            <a:br>
              <a:rPr lang="da-DK"/>
            </a:br>
            <a:r>
              <a:rPr lang="da-DK" dirty="0"/>
              <a:t>- en samlet pakke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E82086CC-429F-9BAD-5C6B-31C48CE75F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2192338"/>
          <a:ext cx="10750550" cy="394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B243B82-9DAD-2C19-3232-62C88813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dirty="0" smtClean="0"/>
              <a:t>21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32109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23FFF-7757-FE9D-538F-3BA4CB6D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MDR – hvem er ansvarlig for hvad?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A80BC5-5E72-B9CC-6E8B-F0694318C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8" y="1925053"/>
            <a:ext cx="10752002" cy="42129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1800" b="1" u="sng" dirty="0"/>
              <a:t>Programmet</a:t>
            </a:r>
            <a:r>
              <a:rPr lang="da-DK" sz="1800" dirty="0"/>
              <a:t> er ansvarlig for: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MDR-dokumentation af systemet</a:t>
            </a:r>
          </a:p>
          <a:p>
            <a:pPr marL="0" indent="0">
              <a:buNone/>
            </a:pPr>
            <a:endParaRPr lang="da-DK" sz="1800" b="1" u="sng"/>
          </a:p>
          <a:p>
            <a:pPr marL="0" indent="0">
              <a:buNone/>
            </a:pPr>
            <a:r>
              <a:rPr lang="da-DK" sz="1800" b="1" u="sng" dirty="0"/>
              <a:t>Systemforvaltningen</a:t>
            </a:r>
            <a:r>
              <a:rPr lang="da-DK" sz="1800" dirty="0"/>
              <a:t> er ansvarlig for: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Indhentning af MDR-dokumentation af Nationale skemaer (PRO-</a:t>
            </a:r>
            <a:r>
              <a:rPr lang="da-DK" dirty="0" err="1"/>
              <a:t>sektretariatet</a:t>
            </a:r>
            <a:r>
              <a:rPr lang="da-DK" dirty="0"/>
              <a:t> udarbejder)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Opbevaring af MDR-dokumentation for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 dirty="0"/>
              <a:t>System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 dirty="0"/>
              <a:t>Nationale skemaer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 dirty="0"/>
              <a:t>Kommunale skemaer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 b="1" u="sng" dirty="0"/>
              <a:t>Kommunen</a:t>
            </a:r>
            <a:r>
              <a:rPr lang="da-DK" sz="1800" dirty="0"/>
              <a:t> er ansvarlig for: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udarbejdelse af MDR dokumentation for egne PRO-skemaer, </a:t>
            </a:r>
            <a:r>
              <a:rPr lang="da-DK" u="sng" dirty="0"/>
              <a:t>der er underlagt MDR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 dirty="0"/>
              <a:t>Programmet leverer vejledning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da-DK" sz="1600"/>
          </a:p>
          <a:p>
            <a:pPr lvl="1">
              <a:buFont typeface="Wingdings" panose="05000000000000000000" pitchFamily="2" charset="2"/>
              <a:buChar char="ü"/>
            </a:pPr>
            <a:endParaRPr lang="da-DK" sz="1600"/>
          </a:p>
          <a:p>
            <a:pPr lvl="1">
              <a:buFont typeface="Wingdings" panose="05000000000000000000" pitchFamily="2" charset="2"/>
              <a:buChar char="ü"/>
            </a:pPr>
            <a:endParaRPr lang="da-DK" sz="1600"/>
          </a:p>
          <a:p>
            <a:pPr marL="201812" lvl="1" indent="0">
              <a:buNone/>
            </a:pPr>
            <a:endParaRPr lang="da-DK" sz="1600"/>
          </a:p>
          <a:p>
            <a:pPr lvl="1"/>
            <a:endParaRPr lang="da-DK" sz="1600" u="sng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AD3605C-E834-9E54-D43F-23D68C5B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dirty="0" smtClean="0"/>
              <a:t>22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16777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8F213-58C7-9681-CD55-3F73359B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MDR-skemadokumentation</a:t>
            </a:r>
            <a:br>
              <a:rPr lang="da-DK"/>
            </a:br>
            <a:r>
              <a:rPr lang="da-DK" dirty="0"/>
              <a:t>den kommunale opgave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DD5B190-CC74-17D4-4424-EBE1E3AA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dirty="0" smtClean="0"/>
              <a:t>23</a:t>
            </a:fld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6CBB682-F966-0247-9340-070B1970B3FD}"/>
              </a:ext>
            </a:extLst>
          </p:cNvPr>
          <p:cNvSpPr/>
          <p:nvPr/>
        </p:nvSpPr>
        <p:spPr>
          <a:xfrm>
            <a:off x="817893" y="2453495"/>
            <a:ext cx="2626931" cy="14076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a-DK" sz="2000" dirty="0"/>
              <a:t>Nationale skemaer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EB3B7A-BE4F-C0AE-729A-4612E943CA40}"/>
              </a:ext>
            </a:extLst>
          </p:cNvPr>
          <p:cNvSpPr/>
          <p:nvPr/>
        </p:nvSpPr>
        <p:spPr>
          <a:xfrm>
            <a:off x="817893" y="5224248"/>
            <a:ext cx="2626931" cy="14076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  <p:pic>
        <p:nvPicPr>
          <p:cNvPr id="18" name="Pladsholder til indhold 17" descr="Arkivboks med massiv udfyldning">
            <a:extLst>
              <a:ext uri="{FF2B5EF4-FFF2-40B4-BE49-F238E27FC236}">
                <a16:creationId xmlns:a16="http://schemas.microsoft.com/office/drawing/2014/main" id="{0E63AA55-3EDA-E048-DB32-DA17277F7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4158" y="5138246"/>
            <a:ext cx="914400" cy="914400"/>
          </a:xfr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09AB0858-CACB-9EB8-AA4E-F9A0F1337417}"/>
              </a:ext>
            </a:extLst>
          </p:cNvPr>
          <p:cNvSpPr txBox="1"/>
          <p:nvPr/>
        </p:nvSpPr>
        <p:spPr>
          <a:xfrm>
            <a:off x="948780" y="5928095"/>
            <a:ext cx="236515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Systemforvaltning Region Nord</a:t>
            </a:r>
          </a:p>
        </p:txBody>
      </p:sp>
      <p:sp>
        <p:nvSpPr>
          <p:cNvPr id="25" name="Pil: højre 24">
            <a:extLst>
              <a:ext uri="{FF2B5EF4-FFF2-40B4-BE49-F238E27FC236}">
                <a16:creationId xmlns:a16="http://schemas.microsoft.com/office/drawing/2014/main" id="{D2883FC4-1361-8D93-CE1B-AEE81E327CA4}"/>
              </a:ext>
            </a:extLst>
          </p:cNvPr>
          <p:cNvSpPr/>
          <p:nvPr/>
        </p:nvSpPr>
        <p:spPr>
          <a:xfrm rot="5400000">
            <a:off x="532024" y="4415584"/>
            <a:ext cx="1087781" cy="254269"/>
          </a:xfrm>
          <a:prstGeom prst="right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E12C3B3D-882F-8D77-748F-6799EE4448E4}"/>
              </a:ext>
            </a:extLst>
          </p:cNvPr>
          <p:cNvSpPr txBox="1"/>
          <p:nvPr/>
        </p:nvSpPr>
        <p:spPr>
          <a:xfrm>
            <a:off x="1380187" y="4110989"/>
            <a:ext cx="1828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/>
              <a:t>Dokumentation udarbejdet af PRO-sekretariat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4E7D12DF-D9C4-5FEC-7D96-597BA337F403}"/>
              </a:ext>
            </a:extLst>
          </p:cNvPr>
          <p:cNvSpPr txBox="1"/>
          <p:nvPr/>
        </p:nvSpPr>
        <p:spPr>
          <a:xfrm>
            <a:off x="4981075" y="2874438"/>
            <a:ext cx="236515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Kommune udarbejder dok.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5657913-A244-DD91-8539-BCAD737D3DC5}"/>
              </a:ext>
            </a:extLst>
          </p:cNvPr>
          <p:cNvSpPr/>
          <p:nvPr/>
        </p:nvSpPr>
        <p:spPr>
          <a:xfrm>
            <a:off x="5553526" y="2447590"/>
            <a:ext cx="2249905" cy="14076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a-DK" sz="2000" dirty="0"/>
              <a:t>Øvrige skemaer</a:t>
            </a:r>
            <a:endParaRPr lang="da-DK" sz="2000" dirty="0" err="1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00AFEF5-8503-3B49-70A7-641B0522580F}"/>
              </a:ext>
            </a:extLst>
          </p:cNvPr>
          <p:cNvSpPr/>
          <p:nvPr/>
        </p:nvSpPr>
        <p:spPr>
          <a:xfrm>
            <a:off x="8827175" y="2447590"/>
            <a:ext cx="2249905" cy="14076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1600"/>
          </a:p>
          <a:p>
            <a:pPr algn="ctr"/>
            <a:endParaRPr lang="da-DK" sz="1600"/>
          </a:p>
          <a:p>
            <a:pPr algn="ctr"/>
            <a:endParaRPr lang="da-DK" sz="1600"/>
          </a:p>
          <a:p>
            <a:pPr algn="ctr"/>
            <a:r>
              <a:rPr lang="da-DK" sz="1600" dirty="0"/>
              <a:t>Vurdere om skema er underlagt MDR</a:t>
            </a:r>
          </a:p>
        </p:txBody>
      </p:sp>
      <p:sp>
        <p:nvSpPr>
          <p:cNvPr id="7" name="Pil: højre 6">
            <a:extLst>
              <a:ext uri="{FF2B5EF4-FFF2-40B4-BE49-F238E27FC236}">
                <a16:creationId xmlns:a16="http://schemas.microsoft.com/office/drawing/2014/main" id="{9260287E-24AE-C3D0-D0BC-5AAEA9B8D495}"/>
              </a:ext>
            </a:extLst>
          </p:cNvPr>
          <p:cNvSpPr/>
          <p:nvPr/>
        </p:nvSpPr>
        <p:spPr>
          <a:xfrm>
            <a:off x="8027931" y="3026491"/>
            <a:ext cx="574744" cy="249891"/>
          </a:xfrm>
          <a:prstGeom prst="right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  <p:sp>
        <p:nvSpPr>
          <p:cNvPr id="9" name="Pil: højre 8">
            <a:extLst>
              <a:ext uri="{FF2B5EF4-FFF2-40B4-BE49-F238E27FC236}">
                <a16:creationId xmlns:a16="http://schemas.microsoft.com/office/drawing/2014/main" id="{C80F075B-1B09-9787-66CA-482723B30CEC}"/>
              </a:ext>
            </a:extLst>
          </p:cNvPr>
          <p:cNvSpPr/>
          <p:nvPr/>
        </p:nvSpPr>
        <p:spPr>
          <a:xfrm rot="5400000">
            <a:off x="9408236" y="4419035"/>
            <a:ext cx="1087781" cy="254269"/>
          </a:xfrm>
          <a:prstGeom prst="right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DCF4057-097A-3C03-BD9E-EE671E5F613F}"/>
              </a:ext>
            </a:extLst>
          </p:cNvPr>
          <p:cNvSpPr txBox="1"/>
          <p:nvPr/>
        </p:nvSpPr>
        <p:spPr>
          <a:xfrm>
            <a:off x="9662687" y="4404218"/>
            <a:ext cx="1828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/>
              <a:t>hvis ja</a:t>
            </a:r>
          </a:p>
        </p:txBody>
      </p:sp>
      <p:pic>
        <p:nvPicPr>
          <p:cNvPr id="11" name="Grafik 10" descr="Skriveplade afkrydset kontur">
            <a:extLst>
              <a:ext uri="{FF2B5EF4-FFF2-40B4-BE49-F238E27FC236}">
                <a16:creationId xmlns:a16="http://schemas.microsoft.com/office/drawing/2014/main" id="{3597496E-AD6E-B024-BD4F-BEB0D17AA4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94926" y="2417238"/>
            <a:ext cx="914400" cy="914400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0938B890-CD19-2542-0275-32C89B985E22}"/>
              </a:ext>
            </a:extLst>
          </p:cNvPr>
          <p:cNvSpPr/>
          <p:nvPr/>
        </p:nvSpPr>
        <p:spPr>
          <a:xfrm>
            <a:off x="8827175" y="5138246"/>
            <a:ext cx="2249905" cy="14076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err="1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B3A3295-8791-22C6-C526-810F9A34DD72}"/>
              </a:ext>
            </a:extLst>
          </p:cNvPr>
          <p:cNvSpPr txBox="1"/>
          <p:nvPr/>
        </p:nvSpPr>
        <p:spPr>
          <a:xfrm>
            <a:off x="8769548" y="5897944"/>
            <a:ext cx="236515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Kommune udarbejder dok.</a:t>
            </a:r>
          </a:p>
        </p:txBody>
      </p:sp>
      <p:pic>
        <p:nvPicPr>
          <p:cNvPr id="16" name="Grafik 15" descr="Oprullet eksamensbevis med massiv udfyldning">
            <a:extLst>
              <a:ext uri="{FF2B5EF4-FFF2-40B4-BE49-F238E27FC236}">
                <a16:creationId xmlns:a16="http://schemas.microsoft.com/office/drawing/2014/main" id="{9C588013-FF4A-B91C-C563-BE6DE9D2DA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4926" y="5148344"/>
            <a:ext cx="914400" cy="914400"/>
          </a:xfrm>
          <a:prstGeom prst="rect">
            <a:avLst/>
          </a:prstGeom>
        </p:spPr>
      </p:pic>
      <p:sp>
        <p:nvSpPr>
          <p:cNvPr id="17" name="Pil: højre 16">
            <a:extLst>
              <a:ext uri="{FF2B5EF4-FFF2-40B4-BE49-F238E27FC236}">
                <a16:creationId xmlns:a16="http://schemas.microsoft.com/office/drawing/2014/main" id="{3B183C9B-F984-746B-7E50-D9E8AABA7F89}"/>
              </a:ext>
            </a:extLst>
          </p:cNvPr>
          <p:cNvSpPr/>
          <p:nvPr/>
        </p:nvSpPr>
        <p:spPr>
          <a:xfrm rot="10800000">
            <a:off x="4427050" y="5709275"/>
            <a:ext cx="3849614" cy="265636"/>
          </a:xfrm>
          <a:prstGeom prst="right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FF8220E-7F76-446C-1C1E-D5EC9B9EC2AE}"/>
              </a:ext>
            </a:extLst>
          </p:cNvPr>
          <p:cNvSpPr/>
          <p:nvPr/>
        </p:nvSpPr>
        <p:spPr>
          <a:xfrm>
            <a:off x="7767127" y="1880316"/>
            <a:ext cx="4429164" cy="48553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</p:spTree>
    <p:extLst>
      <p:ext uri="{BB962C8B-B14F-4D97-AF65-F5344CB8AC3E}">
        <p14:creationId xmlns:p14="http://schemas.microsoft.com/office/powerpoint/2010/main" val="3739179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Afrunding og tak for i dag</a:t>
            </a:r>
          </a:p>
        </p:txBody>
      </p:sp>
    </p:spTree>
    <p:extLst>
      <p:ext uri="{BB962C8B-B14F-4D97-AF65-F5344CB8AC3E}">
        <p14:creationId xmlns:p14="http://schemas.microsoft.com/office/powerpoint/2010/main" val="21198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FC77D2E1-84A4-5B04-D8DC-711A1A38A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42296"/>
              </p:ext>
            </p:extLst>
          </p:nvPr>
        </p:nvGraphicFramePr>
        <p:xfrm>
          <a:off x="505855" y="986965"/>
          <a:ext cx="6208228" cy="475112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52295">
                  <a:extLst>
                    <a:ext uri="{9D8B030D-6E8A-4147-A177-3AD203B41FA5}">
                      <a16:colId xmlns:a16="http://schemas.microsoft.com/office/drawing/2014/main" val="844311006"/>
                    </a:ext>
                  </a:extLst>
                </a:gridCol>
                <a:gridCol w="1318562">
                  <a:extLst>
                    <a:ext uri="{9D8B030D-6E8A-4147-A177-3AD203B41FA5}">
                      <a16:colId xmlns:a16="http://schemas.microsoft.com/office/drawing/2014/main" val="2205581989"/>
                    </a:ext>
                  </a:extLst>
                </a:gridCol>
                <a:gridCol w="1117115">
                  <a:extLst>
                    <a:ext uri="{9D8B030D-6E8A-4147-A177-3AD203B41FA5}">
                      <a16:colId xmlns:a16="http://schemas.microsoft.com/office/drawing/2014/main" val="4189744249"/>
                    </a:ext>
                  </a:extLst>
                </a:gridCol>
                <a:gridCol w="1721455">
                  <a:extLst>
                    <a:ext uri="{9D8B030D-6E8A-4147-A177-3AD203B41FA5}">
                      <a16:colId xmlns:a16="http://schemas.microsoft.com/office/drawing/2014/main" val="2051493515"/>
                    </a:ext>
                  </a:extLst>
                </a:gridCol>
                <a:gridCol w="1098801">
                  <a:extLst>
                    <a:ext uri="{9D8B030D-6E8A-4147-A177-3AD203B41FA5}">
                      <a16:colId xmlns:a16="http://schemas.microsoft.com/office/drawing/2014/main" val="2799551825"/>
                    </a:ext>
                  </a:extLst>
                </a:gridCol>
              </a:tblGrid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Allerød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Gribskov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Kerteminde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Rebild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Struer 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5862559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Assens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Guldborgsund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Kolding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Ringkøbing-Skjern 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Syddjurs 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301079362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Bornholm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Haderslev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Køge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Rudersdal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Sønderborg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11041110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Brøndby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Halsnæs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Langeland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Rødovre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Thisted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817789935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Egedal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Helsingør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Lemvig 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Samsø 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Tønder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97372242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Fredericia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Herning 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Læsø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Silkeborg 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Tårnby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853481235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Furesø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Holbæk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Morsø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Skive 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Vallensbæk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3200528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Gentofte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Horsens 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Nyborg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Solrød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Ærø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21120594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Gladsaxe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Høje-Taastrup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Odder 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Sorø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30453027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Glostrup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Ishøj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Odsherred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Stevns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746458164"/>
                  </a:ext>
                </a:extLst>
              </a:tr>
              <a:tr h="38256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Greve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Kalundborg</a:t>
                      </a:r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Randers 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84205651"/>
                  </a:ext>
                </a:extLst>
              </a:tr>
              <a:tr h="3825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 1 = Markeret med fed</a:t>
                      </a:r>
                    </a:p>
                    <a:p>
                      <a:pPr algn="l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 2 = Uden markering</a:t>
                      </a: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961537840"/>
                  </a:ext>
                </a:extLst>
              </a:tr>
            </a:tbl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06C02594-A406-E9BE-B5F9-78B69D702FC9}"/>
              </a:ext>
            </a:extLst>
          </p:cNvPr>
          <p:cNvSpPr txBox="1"/>
          <p:nvPr/>
        </p:nvSpPr>
        <p:spPr>
          <a:xfrm>
            <a:off x="7229048" y="983384"/>
            <a:ext cx="4409325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a-DK" sz="2000" b="1">
                <a:solidFill>
                  <a:srgbClr val="C00000"/>
                </a:solidFill>
                <a:cs typeface="Calibri"/>
              </a:rPr>
              <a:t>Send kommunes navn i chat</a:t>
            </a:r>
            <a:endParaRPr lang="da-DK" sz="2000" b="1" dirty="0">
              <a:solidFill>
                <a:srgbClr val="C0000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da-DK" sz="2000" b="1" dirty="0">
              <a:solidFill>
                <a:srgbClr val="C0000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da-DK" sz="2000" b="1" dirty="0">
              <a:solidFill>
                <a:srgbClr val="C0000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da-DK" sz="2000">
              <a:cs typeface="Calibri" panose="020F0502020204030204"/>
            </a:endParaRPr>
          </a:p>
          <a:p>
            <a:pPr lvl="1"/>
            <a:endParaRPr lang="da-DK" sz="2000" dirty="0">
              <a:cs typeface="Calibri" panose="020F0502020204030204"/>
            </a:endParaRPr>
          </a:p>
        </p:txBody>
      </p:sp>
      <p:pic>
        <p:nvPicPr>
          <p:cNvPr id="3" name="Billede 2" descr="Et billede, der indeholder tekst, Font/skrifttype, skærmbillede, nummer/tal&#10;&#10;Beskrivelsen er genereret automatisk">
            <a:extLst>
              <a:ext uri="{FF2B5EF4-FFF2-40B4-BE49-F238E27FC236}">
                <a16:creationId xmlns:a16="http://schemas.microsoft.com/office/drawing/2014/main" id="{A65C3D49-2DA0-5B09-FA21-FF62E0FF9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501" y="4005550"/>
            <a:ext cx="2743200" cy="627754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4E4BF620-6F30-B45E-4F04-BDEF7C7A7822}"/>
              </a:ext>
            </a:extLst>
          </p:cNvPr>
          <p:cNvSpPr/>
          <p:nvPr/>
        </p:nvSpPr>
        <p:spPr>
          <a:xfrm>
            <a:off x="8664538" y="3912741"/>
            <a:ext cx="522270" cy="80480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27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C19C4-A0F4-48B4-AEC3-2CC9BFC6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Opsamling siden sidst</a:t>
            </a:r>
          </a:p>
        </p:txBody>
      </p:sp>
    </p:spTree>
    <p:extLst>
      <p:ext uri="{BB962C8B-B14F-4D97-AF65-F5344CB8AC3E}">
        <p14:creationId xmlns:p14="http://schemas.microsoft.com/office/powerpoint/2010/main" val="59808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39701D7-B06E-4E8E-8434-356EF8A0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Opsamling siden sidst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FD5319D-52EF-46D4-8076-FFD30FDBC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a-DK" dirty="0">
              <a:cs typeface="Calibri"/>
            </a:endParaRPr>
          </a:p>
          <a:p>
            <a:r>
              <a:rPr lang="da-DK"/>
              <a:t>Spørgsmål fra sidst (spørgeskema)? </a:t>
            </a:r>
          </a:p>
        </p:txBody>
      </p:sp>
    </p:spTree>
    <p:extLst>
      <p:ext uri="{BB962C8B-B14F-4D97-AF65-F5344CB8AC3E}">
        <p14:creationId xmlns:p14="http://schemas.microsoft.com/office/powerpoint/2010/main" val="394313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ladsholder til indhold 3" descr="Et billede, der indeholder tekst, skærmbillede, Webside, Website&#10;&#10;Beskrivelsen er genereret automatisk">
            <a:extLst>
              <a:ext uri="{FF2B5EF4-FFF2-40B4-BE49-F238E27FC236}">
                <a16:creationId xmlns:a16="http://schemas.microsoft.com/office/drawing/2014/main" id="{0081C142-8CA1-17E9-FE94-96658F4FD5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0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D2262-979E-4A6E-8DEB-B39ED1A8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Planer</a:t>
            </a:r>
          </a:p>
        </p:txBody>
      </p:sp>
    </p:spTree>
    <p:extLst>
      <p:ext uri="{BB962C8B-B14F-4D97-AF65-F5344CB8AC3E}">
        <p14:creationId xmlns:p14="http://schemas.microsoft.com/office/powerpoint/2010/main" val="284073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D7159069-B28C-4FCB-80F0-19F35F7F2314}"/>
              </a:ext>
            </a:extLst>
          </p:cNvPr>
          <p:cNvSpPr/>
          <p:nvPr/>
        </p:nvSpPr>
        <p:spPr>
          <a:xfrm>
            <a:off x="8266545" y="2136936"/>
            <a:ext cx="3533421" cy="1654460"/>
          </a:xfrm>
          <a:prstGeom prst="rect">
            <a:avLst/>
          </a:prstGeom>
          <a:solidFill>
            <a:srgbClr val="E8EBF0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a-DK" b="1" dirty="0">
                <a:solidFill>
                  <a:schemeClr val="tx1"/>
                </a:solidFill>
              </a:rPr>
              <a:t>Plan 1</a:t>
            </a:r>
          </a:p>
          <a:p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79C46D0-66D2-4693-A874-F4ACB544F50F}"/>
              </a:ext>
            </a:extLst>
          </p:cNvPr>
          <p:cNvSpPr/>
          <p:nvPr/>
        </p:nvSpPr>
        <p:spPr>
          <a:xfrm>
            <a:off x="8715042" y="2671480"/>
            <a:ext cx="2634518" cy="4316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>
                <a:solidFill>
                  <a:schemeClr val="tx1"/>
                </a:solidFill>
              </a:rPr>
              <a:t>Aktivitet</a:t>
            </a:r>
          </a:p>
          <a:p>
            <a:r>
              <a:rPr lang="da-DK" sz="1400" dirty="0">
                <a:solidFill>
                  <a:schemeClr val="tx1"/>
                </a:solidFill>
              </a:rPr>
              <a:t>Spørgeskema A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48756758-5BD6-458A-ACC9-9677E3A159B8}"/>
              </a:ext>
            </a:extLst>
          </p:cNvPr>
          <p:cNvSpPr txBox="1"/>
          <p:nvPr/>
        </p:nvSpPr>
        <p:spPr>
          <a:xfrm>
            <a:off x="700792" y="1443841"/>
            <a:ext cx="3941542" cy="424731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/>
              <a:t>Spørgeskema: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Et spørgeskema bygges først i spørgeskemaeditoren</a:t>
            </a:r>
          </a:p>
          <a:p>
            <a:endParaRPr lang="da-DK"/>
          </a:p>
          <a:p>
            <a:r>
              <a:rPr lang="da-DK" b="1" dirty="0"/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Herefter oprettes en plan og  spørgeskemaet indsættes i en aktivitet (i planen) af typen Spørgeskema.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Det samme spørgeskema kan indgå i en plan flere gange.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Det samme spørgeskema kan indgå i flere forskellige planer.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C917F44B-1D15-4A12-B18F-AA12B765FC18}"/>
              </a:ext>
            </a:extLst>
          </p:cNvPr>
          <p:cNvSpPr txBox="1"/>
          <p:nvPr/>
        </p:nvSpPr>
        <p:spPr>
          <a:xfrm>
            <a:off x="806437" y="18795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600" dirty="0"/>
              <a:t>Plan og Spørgeskema(er)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E57F609-F152-4B1B-A84F-BF85A8D28B5B}"/>
              </a:ext>
            </a:extLst>
          </p:cNvPr>
          <p:cNvSpPr/>
          <p:nvPr/>
        </p:nvSpPr>
        <p:spPr>
          <a:xfrm>
            <a:off x="4759310" y="1896223"/>
            <a:ext cx="2548048" cy="2390311"/>
          </a:xfrm>
          <a:prstGeom prst="rect">
            <a:avLst/>
          </a:prstGeom>
          <a:solidFill>
            <a:srgbClr val="8EBAE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600" b="1">
              <a:solidFill>
                <a:schemeClr val="tx1"/>
              </a:solidFill>
            </a:endParaRPr>
          </a:p>
          <a:p>
            <a:r>
              <a:rPr lang="da-DK" sz="1600" b="1" dirty="0">
                <a:solidFill>
                  <a:schemeClr val="tx1"/>
                </a:solidFill>
              </a:rPr>
              <a:t>Spørgeskemaeditor</a:t>
            </a:r>
          </a:p>
          <a:p>
            <a:endParaRPr lang="da-DK" sz="1600" b="1">
              <a:solidFill>
                <a:schemeClr val="tx1"/>
              </a:solidFill>
            </a:endParaRPr>
          </a:p>
          <a:p>
            <a:endParaRPr lang="da-DK" sz="1600" b="1">
              <a:solidFill>
                <a:schemeClr val="tx1"/>
              </a:solidFill>
            </a:endParaRPr>
          </a:p>
          <a:p>
            <a:endParaRPr lang="da-DK" sz="1200" b="1">
              <a:solidFill>
                <a:schemeClr val="tx1"/>
              </a:solidFill>
            </a:endParaRPr>
          </a:p>
          <a:p>
            <a:endParaRPr lang="da-DK" sz="1600" b="1">
              <a:solidFill>
                <a:schemeClr val="tx1"/>
              </a:solidFill>
            </a:endParaRPr>
          </a:p>
          <a:p>
            <a:endParaRPr lang="da-DK" sz="1600" b="1">
              <a:solidFill>
                <a:schemeClr val="bg1"/>
              </a:solidFill>
            </a:endParaRPr>
          </a:p>
          <a:p>
            <a:endParaRPr lang="da-DK" sz="1600" b="1">
              <a:solidFill>
                <a:schemeClr val="bg1"/>
              </a:solidFill>
            </a:endParaRPr>
          </a:p>
          <a:p>
            <a:endParaRPr lang="da-DK" sz="1600" b="1">
              <a:solidFill>
                <a:schemeClr val="bg1"/>
              </a:solidFill>
            </a:endParaRPr>
          </a:p>
          <a:p>
            <a:endParaRPr lang="da-DK" sz="1600" b="1">
              <a:solidFill>
                <a:schemeClr val="bg1"/>
              </a:solidFill>
            </a:endParaRPr>
          </a:p>
          <a:p>
            <a:endParaRPr lang="da-DK" b="1">
              <a:solidFill>
                <a:schemeClr val="bg1"/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CBB9BF3-0FE4-4FA8-A6CD-4CF7A57608F3}"/>
              </a:ext>
            </a:extLst>
          </p:cNvPr>
          <p:cNvSpPr/>
          <p:nvPr/>
        </p:nvSpPr>
        <p:spPr>
          <a:xfrm>
            <a:off x="4951866" y="2413119"/>
            <a:ext cx="1491277" cy="333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b="1" dirty="0">
                <a:solidFill>
                  <a:schemeClr val="tx1"/>
                </a:solidFill>
              </a:rPr>
              <a:t>Spørgeskema A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4707D50-3133-4260-8578-3F58562F232D}"/>
              </a:ext>
            </a:extLst>
          </p:cNvPr>
          <p:cNvSpPr/>
          <p:nvPr/>
        </p:nvSpPr>
        <p:spPr>
          <a:xfrm>
            <a:off x="4951865" y="2798070"/>
            <a:ext cx="1491277" cy="333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b="1" dirty="0">
                <a:solidFill>
                  <a:schemeClr val="tx1"/>
                </a:solidFill>
              </a:rPr>
              <a:t>Spørgeskema B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ED3C0262-FF5E-4BD0-8F74-824F934F3500}"/>
              </a:ext>
            </a:extLst>
          </p:cNvPr>
          <p:cNvSpPr/>
          <p:nvPr/>
        </p:nvSpPr>
        <p:spPr>
          <a:xfrm>
            <a:off x="5092740" y="3303976"/>
            <a:ext cx="1491277" cy="333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b="1" dirty="0">
                <a:solidFill>
                  <a:schemeClr val="tx1"/>
                </a:solidFill>
              </a:rPr>
              <a:t>Spørgeskema C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F921CFE-F1A1-4704-9B2D-D98570EFA268}"/>
              </a:ext>
            </a:extLst>
          </p:cNvPr>
          <p:cNvSpPr/>
          <p:nvPr/>
        </p:nvSpPr>
        <p:spPr>
          <a:xfrm>
            <a:off x="5032706" y="3225817"/>
            <a:ext cx="1491277" cy="333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b="1" dirty="0">
                <a:solidFill>
                  <a:schemeClr val="tx1"/>
                </a:solidFill>
              </a:rPr>
              <a:t>Spørgeskema 3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4773CF9-3354-4A85-A025-8880038FFCE6}"/>
              </a:ext>
            </a:extLst>
          </p:cNvPr>
          <p:cNvSpPr/>
          <p:nvPr/>
        </p:nvSpPr>
        <p:spPr>
          <a:xfrm>
            <a:off x="4951865" y="3168829"/>
            <a:ext cx="1491277" cy="333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b="1" dirty="0">
                <a:solidFill>
                  <a:schemeClr val="tx1"/>
                </a:solidFill>
              </a:rPr>
              <a:t>Spørgeskema C</a:t>
            </a:r>
          </a:p>
        </p:txBody>
      </p:sp>
      <p:sp>
        <p:nvSpPr>
          <p:cNvPr id="3" name="Pil: bøjet nedad 2">
            <a:extLst>
              <a:ext uri="{FF2B5EF4-FFF2-40B4-BE49-F238E27FC236}">
                <a16:creationId xmlns:a16="http://schemas.microsoft.com/office/drawing/2014/main" id="{4B090D6E-1035-47D8-B28C-1234AB696197}"/>
              </a:ext>
            </a:extLst>
          </p:cNvPr>
          <p:cNvSpPr/>
          <p:nvPr/>
        </p:nvSpPr>
        <p:spPr>
          <a:xfrm rot="827225">
            <a:off x="7051544" y="1580205"/>
            <a:ext cx="2357117" cy="717243"/>
          </a:xfrm>
          <a:prstGeom prst="curvedDownArrow">
            <a:avLst>
              <a:gd name="adj1" fmla="val 25000"/>
              <a:gd name="adj2" fmla="val 50000"/>
              <a:gd name="adj3" fmla="val 47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D1A19B5-27ED-4913-B09B-AAC0876BE071}"/>
              </a:ext>
            </a:extLst>
          </p:cNvPr>
          <p:cNvSpPr/>
          <p:nvPr/>
        </p:nvSpPr>
        <p:spPr>
          <a:xfrm>
            <a:off x="8266544" y="4536945"/>
            <a:ext cx="3533421" cy="1923626"/>
          </a:xfrm>
          <a:prstGeom prst="rect">
            <a:avLst/>
          </a:prstGeom>
          <a:solidFill>
            <a:srgbClr val="E8EBF0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a-DK" b="1" dirty="0">
                <a:solidFill>
                  <a:schemeClr val="tx1"/>
                </a:solidFill>
              </a:rPr>
              <a:t>Plan 2</a:t>
            </a:r>
            <a:endParaRPr lang="da-DK" dirty="0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AE4C10B3-77C1-4EFA-A10C-860FFD76B3E9}"/>
              </a:ext>
            </a:extLst>
          </p:cNvPr>
          <p:cNvSpPr/>
          <p:nvPr/>
        </p:nvSpPr>
        <p:spPr>
          <a:xfrm>
            <a:off x="8709894" y="5104021"/>
            <a:ext cx="2708713" cy="4316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>
                <a:solidFill>
                  <a:schemeClr val="tx1"/>
                </a:solidFill>
              </a:rPr>
              <a:t>Aktivitet</a:t>
            </a:r>
          </a:p>
          <a:p>
            <a:r>
              <a:rPr lang="da-DK" sz="1400" dirty="0">
                <a:solidFill>
                  <a:schemeClr val="tx1"/>
                </a:solidFill>
              </a:rPr>
              <a:t>Spørgeskema A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93CDCB0-4406-4A5D-A507-3817C614213B}"/>
              </a:ext>
            </a:extLst>
          </p:cNvPr>
          <p:cNvSpPr/>
          <p:nvPr/>
        </p:nvSpPr>
        <p:spPr>
          <a:xfrm>
            <a:off x="8709894" y="5773167"/>
            <a:ext cx="2708713" cy="4316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>
                <a:solidFill>
                  <a:schemeClr val="tx1"/>
                </a:solidFill>
              </a:rPr>
              <a:t>Aktivitet</a:t>
            </a:r>
          </a:p>
          <a:p>
            <a:r>
              <a:rPr lang="da-DK" sz="1400" dirty="0">
                <a:solidFill>
                  <a:schemeClr val="tx1"/>
                </a:solidFill>
              </a:rPr>
              <a:t>Spørgeskema C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220E0FC8-FED9-4063-B928-8A51C3D3D112}"/>
              </a:ext>
            </a:extLst>
          </p:cNvPr>
          <p:cNvSpPr/>
          <p:nvPr/>
        </p:nvSpPr>
        <p:spPr>
          <a:xfrm rot="21086764">
            <a:off x="2430040" y="5428751"/>
            <a:ext cx="3603539" cy="11088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a-DK" sz="1400" dirty="0"/>
              <a:t>Kun aktive </a:t>
            </a:r>
            <a:r>
              <a:rPr lang="da-DK" sz="1400" b="1" dirty="0"/>
              <a:t>Planer</a:t>
            </a:r>
            <a:r>
              <a:rPr lang="da-DK" sz="1400" dirty="0"/>
              <a:t> findes i medarbejderløsningen.</a:t>
            </a:r>
          </a:p>
          <a:p>
            <a:pPr algn="ctr"/>
            <a:r>
              <a:rPr lang="da-DK" sz="1400" i="1" dirty="0"/>
              <a:t>- Spørgeskemaer til en borger skal sættes ind i en plan.</a:t>
            </a:r>
          </a:p>
        </p:txBody>
      </p:sp>
      <p:sp>
        <p:nvSpPr>
          <p:cNvPr id="18" name="Pil: bøjet nedad 17">
            <a:extLst>
              <a:ext uri="{FF2B5EF4-FFF2-40B4-BE49-F238E27FC236}">
                <a16:creationId xmlns:a16="http://schemas.microsoft.com/office/drawing/2014/main" id="{51BD68C4-C8AB-491A-9322-776491342097}"/>
              </a:ext>
            </a:extLst>
          </p:cNvPr>
          <p:cNvSpPr/>
          <p:nvPr/>
        </p:nvSpPr>
        <p:spPr>
          <a:xfrm rot="827225">
            <a:off x="7051543" y="3771656"/>
            <a:ext cx="2357117" cy="717243"/>
          </a:xfrm>
          <a:prstGeom prst="curvedDownArrow">
            <a:avLst>
              <a:gd name="adj1" fmla="val 25000"/>
              <a:gd name="adj2" fmla="val 50000"/>
              <a:gd name="adj3" fmla="val 47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7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244A6-5A42-4926-863D-1A095713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da-DK" sz="3600" dirty="0">
                <a:latin typeface="+mn-lt"/>
                <a:ea typeface="+mn-ea"/>
                <a:cs typeface="+mn-cs"/>
              </a:rPr>
              <a:t>Organisationer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EB2AA3D4-030C-4E64-BDCA-28338C04D6CF}"/>
              </a:ext>
            </a:extLst>
          </p:cNvPr>
          <p:cNvSpPr txBox="1">
            <a:spLocks/>
          </p:cNvSpPr>
          <p:nvPr/>
        </p:nvSpPr>
        <p:spPr>
          <a:xfrm>
            <a:off x="963938" y="1325563"/>
            <a:ext cx="10708658" cy="48324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b="1" dirty="0"/>
              <a:t>Tiltænkte organisationer</a:t>
            </a:r>
          </a:p>
          <a:p>
            <a:pPr lvl="1"/>
            <a:r>
              <a:rPr lang="da-DK" sz="2200" dirty="0"/>
              <a:t>Det er vigtigt at få tilføjet den/de rigtige organisationer på en plan. Det er </a:t>
            </a:r>
            <a:r>
              <a:rPr lang="da-DK" sz="2200" b="1" dirty="0"/>
              <a:t>tiltænkte organisationer</a:t>
            </a:r>
            <a:r>
              <a:rPr lang="da-DK" sz="2200" dirty="0"/>
              <a:t>, der afgør, om en medarbejder kan fremsøge og tildele en plan i KRPO medarbejderløsningen.</a:t>
            </a:r>
            <a:endParaRPr lang="da-DK" sz="2600" b="1" dirty="0"/>
          </a:p>
          <a:p>
            <a:endParaRPr lang="da-DK" sz="2600" b="1"/>
          </a:p>
          <a:p>
            <a:endParaRPr lang="da-DK" sz="2600" b="1"/>
          </a:p>
          <a:p>
            <a:endParaRPr lang="da-DK" sz="2600" b="1"/>
          </a:p>
          <a:p>
            <a:r>
              <a:rPr lang="da-DK" sz="2600" b="1" dirty="0"/>
              <a:t>Forskel på organisationer i Test og Prod</a:t>
            </a:r>
          </a:p>
          <a:p>
            <a:pPr lvl="1"/>
            <a:r>
              <a:rPr lang="da-DK" sz="2200" dirty="0"/>
              <a:t>Ikke alle organisationer findes i </a:t>
            </a:r>
            <a:r>
              <a:rPr lang="da-DK" sz="2200" dirty="0" err="1"/>
              <a:t>ExtTest</a:t>
            </a:r>
            <a:r>
              <a:rPr lang="da-DK" sz="2200" dirty="0"/>
              <a:t>. Så vær opmærksom på, at organisationer i Produktion er anderledes end i </a:t>
            </a:r>
            <a:r>
              <a:rPr lang="da-DK" sz="2200" dirty="0" err="1"/>
              <a:t>ExtTest</a:t>
            </a:r>
            <a:r>
              <a:rPr lang="da-DK" sz="2200" dirty="0"/>
              <a:t>. </a:t>
            </a:r>
          </a:p>
          <a:p>
            <a:pPr marL="0" indent="0">
              <a:buNone/>
            </a:pPr>
            <a:endParaRPr lang="da-DK" sz="2600" b="1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C1B18E-6530-4A89-9273-2328C516D3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1" r="1615"/>
          <a:stretch/>
        </p:blipFill>
        <p:spPr>
          <a:xfrm>
            <a:off x="2071396" y="2927370"/>
            <a:ext cx="7856375" cy="814423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F344C1B4-688C-47E1-B805-2861105AD1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7" t="14067" r="11424" b="10456"/>
          <a:stretch/>
        </p:blipFill>
        <p:spPr>
          <a:xfrm>
            <a:off x="6712433" y="5131051"/>
            <a:ext cx="5215202" cy="149005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554584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FUT&amp;#x0D;&amp;#x0A;Fælles Udvikling af Telemedicin&amp;quot;&quot;/&gt;&lt;property id=&quot;20307&quot; value=&quot;261&quot;/&gt;&lt;/object&gt;&lt;object type=&quot;3&quot; unique_id=&quot;17277&quot;&gt;&lt;property id=&quot;20148&quot; value=&quot;5&quot;/&gt;&lt;property id=&quot;20300&quot; value=&quot;Slide 3 - &amp;quot;Status på FUT&amp;#x0D;&amp;#x0A;Telemedicinsk infrastruktur  &amp;quot;&quot;/&gt;&lt;property id=&quot;20307&quot; value=&quot;445&quot;/&gt;&lt;/object&gt;&lt;object type=&quot;3&quot; unique_id=&quot;17279&quot;&gt;&lt;property id=&quot;20148&quot; value=&quot;5&quot;/&gt;&lt;property id=&quot;20300&quot; value=&quot;Slide 7 - &amp;quot;Tidsplan og risici&amp;quot;&quot;/&gt;&lt;property id=&quot;20307&quot; value=&quot;480&quot;/&gt;&lt;/object&gt;&lt;object type=&quot;3&quot; unique_id=&quot;17280&quot;&gt;&lt;property id=&quot;20148&quot; value=&quot;5&quot;/&gt;&lt;property id=&quot;20300&quot; value=&quot;Slide 8 - &amp;quot;Projektets tidsplan&amp;quot;&quot;/&gt;&lt;property id=&quot;20307&quot; value=&quot;472&quot;/&gt;&lt;/object&gt;&lt;object type=&quot;3&quot; unique_id=&quot;17501&quot;&gt;&lt;property id=&quot;20148&quot; value=&quot;5&quot;/&gt;&lt;property id=&quot;20300&quot; value=&quot;Slide 4 - &amp;quot;Status på FUT &amp;#x0D;&amp;#x0A;Medarbejderrettede løsninger&amp;quot;&quot;/&gt;&lt;property id=&quot;20307&quot; value=&quot;494&quot;/&gt;&lt;/object&gt;&lt;object type=&quot;3&quot; unique_id=&quot;17502&quot;&gt;&lt;property id=&quot;20148&quot; value=&quot;5&quot;/&gt;&lt;property id=&quot;20300&quot; value=&quot;Slide 2 - &amp;quot;Status på FUT &amp;#x0D;&amp;#x0A;&amp;quot;&quot;/&gt;&lt;property id=&quot;20307&quot; value=&quot;495&quot;/&gt;&lt;/object&gt;&lt;object type=&quot;3&quot; unique_id=&quot;18067&quot;&gt;&lt;property id=&quot;20148&quot; value=&quot;5&quot;/&gt;&lt;property id=&quot;20300&quot; value=&quot;Slide 5 - &amp;quot;Status på FUT &amp;#x0D;&amp;#x0A;Borgerrettede løsninger&amp;quot;&quot;/&gt;&lt;property id=&quot;20307&quot; value=&quot;496&quot;/&gt;&lt;/object&gt;&lt;object type=&quot;3&quot; unique_id=&quot;18082&quot;&gt;&lt;property id=&quot;20148&quot; value=&quot;5&quot;/&gt;&lt;property id=&quot;20300&quot; value=&quot;Slide 9 - &amp;quot;Status på tidsplan&amp;quot;&quot;/&gt;&lt;property id=&quot;20307&quot; value=&quot;497&quot;/&gt;&lt;/object&gt;&lt;object type=&quot;3&quot; unique_id=&quot;18083&quot;&gt;&lt;property id=&quot;20148&quot; value=&quot;5&quot;/&gt;&lt;property id=&quot;20300&quot; value=&quot;Slide 10 - &amp;quot;Projektets  3 største risici&amp;quot;&quot;/&gt;&lt;property id=&quot;20307&quot; value=&quot;498&quot;/&gt;&lt;/object&gt;&lt;object type=&quot;3&quot; unique_id=&quot;18085&quot;&gt;&lt;property id=&quot;20148&quot; value=&quot;5&quot;/&gt;&lt;property id=&quot;20300&quot; value=&quot;Slide 6 - &amp;quot;FUT og Nationale komponenter&amp;quot;&quot;/&gt;&lt;property id=&quot;20307&quot; value=&quot;499&quot;/&gt;&lt;/object&gt;&lt;/object&gt;&lt;object type=&quot;8&quot; unique_id=&quot;10174&quot;&gt;&lt;/object&gt;&lt;/object&gt;&lt;/database&gt;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83dd8b-916d-45e4-8bf1-eb9a04d82eb7">
      <Terms xmlns="http://schemas.microsoft.com/office/infopath/2007/PartnerControls"/>
    </lcf76f155ced4ddcb4097134ff3c332f>
    <TaxCatchAll xmlns="dcb46269-851c-47f7-b840-0c957ae87b20" xsi:nil="true"/>
    <SharedWithUsers xmlns="dcb46269-851c-47f7-b840-0c957ae87b20">
      <UserInfo>
        <DisplayName>Vibeke Flytkjær</DisplayName>
        <AccountId>16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ABB4E04CE2046B9A08A2E8ABCF02A" ma:contentTypeVersion="17" ma:contentTypeDescription="Create a new document." ma:contentTypeScope="" ma:versionID="3bb40f6253159bdd4aee5cc71e16f0ed">
  <xsd:schema xmlns:xsd="http://www.w3.org/2001/XMLSchema" xmlns:xs="http://www.w3.org/2001/XMLSchema" xmlns:p="http://schemas.microsoft.com/office/2006/metadata/properties" xmlns:ns2="ce83dd8b-916d-45e4-8bf1-eb9a04d82eb7" xmlns:ns3="dcb46269-851c-47f7-b840-0c957ae87b20" targetNamespace="http://schemas.microsoft.com/office/2006/metadata/properties" ma:root="true" ma:fieldsID="a579acbb2121091db155bb0c3cc4107e" ns2:_="" ns3:_="">
    <xsd:import namespace="ce83dd8b-916d-45e4-8bf1-eb9a04d82eb7"/>
    <xsd:import namespace="dcb46269-851c-47f7-b840-0c957ae87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3dd8b-916d-45e4-8bf1-eb9a04d82e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f34db1e-492b-4873-a0a7-13a514a36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46269-851c-47f7-b840-0c957ae87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432044-0f78-4cb1-8ba0-112e73fa6578}" ma:internalName="TaxCatchAll" ma:showField="CatchAllData" ma:web="dcb46269-851c-47f7-b840-0c957ae87b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AE481F-A534-4ED9-8138-67E30FFAD0AB}">
  <ds:schemaRefs>
    <ds:schemaRef ds:uri="0dd46b0f-e2c7-4a31-a61e-54a1e81a6d74"/>
    <ds:schemaRef ds:uri="26820092-8187-4e12-87a7-10da4fb0856f"/>
    <ds:schemaRef ds:uri="a057ca14-5c17-4593-b4e3-ce45261baae5"/>
    <ds:schemaRef ds:uri="ce83dd8b-916d-45e4-8bf1-eb9a04d82eb7"/>
    <ds:schemaRef ds:uri="dcb46269-851c-47f7-b840-0c957ae87b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0E7F3D-15F6-486B-996F-C39A820E29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190BE0-1B4C-40EF-9634-E5179E154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3dd8b-916d-45e4-8bf1-eb9a04d82eb7"/>
    <ds:schemaRef ds:uri="dcb46269-851c-47f7-b840-0c957ae87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679</Words>
  <Application>Microsoft Office PowerPoint</Application>
  <PresentationFormat>Widescreen</PresentationFormat>
  <Paragraphs>217</Paragraphs>
  <Slides>24</Slides>
  <Notes>22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KBH Medium</vt:lpstr>
      <vt:lpstr>Open Sans Regular</vt:lpstr>
      <vt:lpstr>Quicksand Light Bold</vt:lpstr>
      <vt:lpstr>Wingdings</vt:lpstr>
      <vt:lpstr>Office-tema</vt:lpstr>
      <vt:lpstr>KAM-undervisning del 2</vt:lpstr>
      <vt:lpstr>Velkommen</vt:lpstr>
      <vt:lpstr>PowerPoint-præsentation</vt:lpstr>
      <vt:lpstr>Opsamling siden sidst</vt:lpstr>
      <vt:lpstr>Opsamling siden sidst</vt:lpstr>
      <vt:lpstr>PowerPoint-præsentation</vt:lpstr>
      <vt:lpstr>Planer</vt:lpstr>
      <vt:lpstr>PowerPoint-præsentation</vt:lpstr>
      <vt:lpstr>Organisationer</vt:lpstr>
      <vt:lpstr>Praktiske informationer</vt:lpstr>
      <vt:lpstr>Fortolket visning</vt:lpstr>
      <vt:lpstr>Fortolket visning</vt:lpstr>
      <vt:lpstr>Eksempel</vt:lpstr>
      <vt:lpstr>Præsentation</vt:lpstr>
      <vt:lpstr>Øvelse</vt:lpstr>
      <vt:lpstr>Handlevejledninger</vt:lpstr>
      <vt:lpstr>Handlevejledninger</vt:lpstr>
      <vt:lpstr>Præsentation</vt:lpstr>
      <vt:lpstr>Øvelse</vt:lpstr>
      <vt:lpstr>MDR</vt:lpstr>
      <vt:lpstr>MDR og Kommunal PRO - en samlet pakke</vt:lpstr>
      <vt:lpstr>MDR – hvem er ansvarlig for hvad?</vt:lpstr>
      <vt:lpstr>MDR-skemadokumentation den kommunale opgave </vt:lpstr>
      <vt:lpstr>Afrunding og tak for i dag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 Plan B</dc:title>
  <dc:creator>Lone Hallgreen</dc:creator>
  <cp:lastModifiedBy>Vibeke Flytkjær</cp:lastModifiedBy>
  <cp:revision>31</cp:revision>
  <cp:lastPrinted>2021-10-28T10:23:59Z</cp:lastPrinted>
  <dcterms:created xsi:type="dcterms:W3CDTF">2021-03-11T12:58:19Z</dcterms:created>
  <dcterms:modified xsi:type="dcterms:W3CDTF">2023-09-25T12:31:45Z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0x0101007CFABB4E04CE2046B9A08A2E8ABCF02A</vt:lpwstr>
  </property>
  <property fmtid="{D5CDD505-2E9C-101B-9397-08002B2CF9AE}" pid="3" name="DocumentInfoFinished">
    <vt:lpwstr>True</vt:lpwstr>
  </property>
  <property fmtid="{D5CDD505-2E9C-101B-9397-08002B2CF9AE}" pid="4" name="CloudStatistics_StoryID">
    <vt:lpwstr>303bd116-15f6-4ff7-8f1f-a76983869af4</vt:lpwstr>
  </property>
  <property fmtid="{D5CDD505-2E9C-101B-9397-08002B2CF9AE}" pid="5" name="MediaServiceImageTags">
    <vt:lpwstr/>
  </property>
</Properties>
</file>