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thumbnail" Target="docProps/thumbnail.jpeg"/></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Lst>
  <p:sldSz cx="16052800" cy="90297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8" Type="http://schemas.openxmlformats.org/officeDocument/2006/relationships/slide" Target="slides/slide7.xml"/><Relationship Id="rId18"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presProps" Target="presProps.xml"/><Relationship Id="rId7" Type="http://schemas.openxmlformats.org/officeDocument/2006/relationships/slide" Target="slides/slide6.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11" Type="http://schemas.openxmlformats.org/officeDocument/2006/relationships/tags" Target="tags/tag1.xml"/><Relationship Id="rId6" Type="http://schemas.openxmlformats.org/officeDocument/2006/relationships/slide" Target="slides/slide5.xml"/><Relationship Id="rId15"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C82AA5E4-9E9A-44D7-94A1-3CDDFB3ACFA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659452F6-EE2A-4335-BDC8-CDE7187D9C48}"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966497DB-9FED-4F25-832C-B06E4E40F884}"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F053003E-7EB6-4880-BA53-9F95F0448476}"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B88F561A-0A16-4408-ACF9-42E932DE2CB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0039E39F-E99C-43FD-987C-E04EF35017CC}"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FF480707-51ED-435D-BA89-1153F8142555}"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D8BD97AB-CEB2-4274-9AFD-B0776C4C47E3}"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853D1289-3A91-4083-B48B-01CF22CA531D}"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8DD0BD9C-80CA-4C18-97FC-099023587BC8}"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BD0E6E6D-CDBA-4563-A060-D5D973235A6E}"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749131" y="45149"/>
            <a:ext cx="9995175" cy="2784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8020">
                <a:solidFill>
                  <a:prstClr val="black"/>
                </a:solidFill>
              </a:rPr>
              <a:t>Resultatoverblik - </a:t>
            </a:r>
            <a:br>
              <a:rPr sz="8020">
                <a:solidFill>
                  <a:prstClr val="black"/>
                </a:solidFill>
              </a:rPr>
            </a:br>
            <a:r>
              <a:rPr sz="8020">
                <a:solidFill>
                  <a:prstClr val="black"/>
                </a:solidFill>
              </a:rPr>
              <a:t>Brønderslev Kommune</a:t>
            </a:r>
            <a:br>
              <a:rPr sz="8020">
                <a:solidFill>
                  <a:prstClr val="black"/>
                </a:solidFill>
              </a:rPr>
            </a:br>
          </a:p>
        </p:txBody>
      </p:sp>
      <p:sp>
        <p:nvSpPr>
          <p:cNvPr id="3" name="New shape"/>
          <p:cNvSpPr/>
          <p:nvPr/>
        </p:nvSpPr>
        <p:spPr>
          <a:xfrm>
            <a:off x="829395" y="3054840"/>
            <a:ext cx="5377688" cy="474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66">
                <a:solidFill>
                  <a:prstClr val="black"/>
                </a:solidFill>
              </a:rPr>
              <a:t>Felter uden tal eller manglende søjler i figurerne skyldes, at antallet af observationer er under 5. Af hensyn til anonymiteten vises disse data ikke.</a:t>
            </a:r>
            <a:br>
              <a:rPr sz="2666">
                <a:solidFill>
                  <a:prstClr val="black"/>
                </a:solidFill>
              </a:rPr>
            </a:br>
            <a:br>
              <a:rPr sz="2666">
                <a:solidFill>
                  <a:prstClr val="black"/>
                </a:solidFill>
              </a:rPr>
            </a:br>
            <a:r>
              <a:rPr sz="2666">
                <a:solidFill>
                  <a:prstClr val="black"/>
                </a:solidFill>
              </a:rPr>
              <a:t>For kommunale opgørelser fordelt på køn og alder </a:t>
            </a:r>
            <a:r>
              <a:rPr sz="2666" b="1" u="sng">
                <a:solidFill>
                  <a:prstClr val="black"/>
                </a:solidFill>
              </a:rPr>
              <a:t>skal </a:t>
            </a:r>
            <a:r>
              <a:rPr sz="2666">
                <a:solidFill>
                  <a:prstClr val="black"/>
                </a:solidFill>
              </a:rPr>
              <a:t>resultaterne tages med et vist forbehold, da antallet i hver aldersgruppe kan være lavt.</a:t>
            </a:r>
          </a:p>
        </p:txBody>
      </p:sp>
      <p:sp>
        <p:nvSpPr>
          <p:cNvPr id="4" name="New shape"/>
          <p:cNvSpPr/>
          <p:nvPr/>
        </p:nvSpPr>
        <p:spPr>
          <a:xfrm>
            <a:off x="3839086" y="8405981"/>
            <a:ext cx="7307586" cy="753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777">
                <a:solidFill>
                  <a:prstClr val="black"/>
                </a:solidFill>
              </a:rPr>
              <a:t>Klik på de tre prikker eller brug piletasterne til at skifte emne.</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5061649"/>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422">
                <a:solidFill>
                  <a:prstClr val="black"/>
                </a:solidFill>
              </a:rPr>
            </a:br>
            <a:r>
              <a:rPr sz="1422">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422">
                <a:solidFill>
                  <a:prstClr val="black"/>
                </a:solidFill>
              </a:rPr>
            </a:br>
            <a:r>
              <a:rPr sz="1422">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422">
                <a:solidFill>
                  <a:prstClr val="black"/>
                </a:solidFill>
              </a:rPr>
            </a:br>
            <a:r>
              <a:rPr sz="1422">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347633"/>
            <a:ext cx="16093689" cy="709571"/>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Rygning - Brønderslev kommune </a:t>
            </a:r>
          </a:p>
        </p:txBody>
      </p:sp>
      <p:pic>
        <p:nvPicPr>
          <p:cNvPr id="7" name="New picture"/>
          <p:cNvPicPr/>
          <p:nvPr/>
        </p:nvPicPr>
        <p:blipFill>
          <a:blip r:embed="rId4"/>
          <a:stretch>
            <a:fillRect/>
          </a:stretch>
        </p:blipFill>
        <p:spPr>
          <a:xfrm>
            <a:off x="334433" y="668867"/>
            <a:ext cx="7046388" cy="4036487"/>
          </a:xfrm>
          <a:prstGeom prst="rect">
            <a:avLst/>
          </a:prstGeom>
        </p:spPr>
      </p:pic>
      <p:pic>
        <p:nvPicPr>
          <p:cNvPr id="8" name="New picture"/>
          <p:cNvPicPr/>
          <p:nvPr/>
        </p:nvPicPr>
        <p:blipFill>
          <a:blip r:embed="rId5"/>
          <a:stretch>
            <a:fillRect/>
          </a:stretch>
        </p:blipFill>
        <p:spPr>
          <a:xfrm>
            <a:off x="8695268" y="668867"/>
            <a:ext cx="7063988" cy="3702054"/>
          </a:xfrm>
          <a:prstGeom prst="rect">
            <a:avLst/>
          </a:prstGeom>
        </p:spPr>
      </p:pic>
      <p:pic>
        <p:nvPicPr>
          <p:cNvPr id="9" name="New picture"/>
          <p:cNvPicPr/>
          <p:nvPr/>
        </p:nvPicPr>
        <p:blipFill>
          <a:blip r:embed="rId6"/>
          <a:stretch>
            <a:fillRect/>
          </a:stretch>
        </p:blipFill>
        <p:spPr>
          <a:xfrm>
            <a:off x="334433" y="5350934"/>
            <a:ext cx="7046388" cy="2698753"/>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697"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Indtagelse af alkohol kan udgøre en risiko for helbred og trivsel. Denne risiko er både påvirket af, hvor ofte man drikker og af mængden, der drikkes. </a:t>
            </a:r>
            <a:br>
              <a:rPr sz="1422">
                <a:solidFill>
                  <a:prstClr val="black"/>
                </a:solidFill>
              </a:rPr>
            </a:br>
            <a:r>
              <a:rPr sz="1422">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422">
                <a:solidFill>
                  <a:prstClr val="black"/>
                </a:solidFill>
              </a:rPr>
            </a:br>
            <a:r>
              <a:rPr sz="1422">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422">
                <a:solidFill>
                  <a:prstClr val="black"/>
                </a:solidFill>
              </a:rPr>
            </a:br>
            <a:r>
              <a:rPr sz="1422">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Alkohol - Brønderslev kommune </a:t>
            </a:r>
          </a:p>
        </p:txBody>
      </p:sp>
      <p:pic>
        <p:nvPicPr>
          <p:cNvPr id="7" name="New picture"/>
          <p:cNvPicPr/>
          <p:nvPr/>
        </p:nvPicPr>
        <p:blipFill>
          <a:blip r:embed="rId4"/>
          <a:stretch>
            <a:fillRect/>
          </a:stretch>
        </p:blipFill>
        <p:spPr>
          <a:xfrm>
            <a:off x="334433" y="1003300"/>
            <a:ext cx="7380782" cy="2698716"/>
          </a:xfrm>
          <a:prstGeom prst="rect">
            <a:avLst/>
          </a:prstGeom>
        </p:spPr>
      </p:pic>
      <p:pic>
        <p:nvPicPr>
          <p:cNvPr id="8" name="New picture"/>
          <p:cNvPicPr/>
          <p:nvPr/>
        </p:nvPicPr>
        <p:blipFill>
          <a:blip r:embed="rId5"/>
          <a:stretch>
            <a:fillRect/>
          </a:stretch>
        </p:blipFill>
        <p:spPr>
          <a:xfrm>
            <a:off x="8695268" y="334433"/>
            <a:ext cx="6711954" cy="3702054"/>
          </a:xfrm>
          <a:prstGeom prst="rect">
            <a:avLst/>
          </a:prstGeom>
        </p:spPr>
      </p:pic>
      <p:pic>
        <p:nvPicPr>
          <p:cNvPr id="9" name="New picture"/>
          <p:cNvPicPr/>
          <p:nvPr/>
        </p:nvPicPr>
        <p:blipFill>
          <a:blip r:embed="rId6"/>
          <a:stretch>
            <a:fillRect/>
          </a:stretch>
        </p:blipFill>
        <p:spPr>
          <a:xfrm>
            <a:off x="334433" y="5016501"/>
            <a:ext cx="7380821" cy="303318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37368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422">
                <a:solidFill>
                  <a:prstClr val="black"/>
                </a:solidFill>
              </a:rPr>
            </a:br>
            <a:r>
              <a:rPr sz="1422">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422">
                <a:solidFill>
                  <a:prstClr val="black"/>
                </a:solidFill>
              </a:rPr>
            </a:br>
            <a:r>
              <a:rPr sz="1422">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Kost - Brønderslev kommune </a:t>
            </a:r>
          </a:p>
        </p:txBody>
      </p:sp>
      <p:pic>
        <p:nvPicPr>
          <p:cNvPr id="7" name="New picture"/>
          <p:cNvPicPr/>
          <p:nvPr/>
        </p:nvPicPr>
        <p:blipFill>
          <a:blip r:embed="rId4"/>
          <a:stretch>
            <a:fillRect/>
          </a:stretch>
        </p:blipFill>
        <p:spPr>
          <a:xfrm>
            <a:off x="8337365" y="334250"/>
            <a:ext cx="7081766" cy="4036663"/>
          </a:xfrm>
          <a:prstGeom prst="rect">
            <a:avLst/>
          </a:prstGeom>
        </p:spPr>
      </p:pic>
      <p:pic>
        <p:nvPicPr>
          <p:cNvPr id="8" name="New picture"/>
          <p:cNvPicPr/>
          <p:nvPr/>
        </p:nvPicPr>
        <p:blipFill>
          <a:blip r:embed="rId5"/>
          <a:stretch>
            <a:fillRect/>
          </a:stretch>
        </p:blipFill>
        <p:spPr>
          <a:xfrm>
            <a:off x="0" y="5350933"/>
            <a:ext cx="8049863" cy="3033363"/>
          </a:xfrm>
          <a:prstGeom prst="rect">
            <a:avLst/>
          </a:prstGeom>
        </p:spPr>
      </p:pic>
      <p:sp>
        <p:nvSpPr>
          <p:cNvPr id="9" name="New shape"/>
          <p:cNvSpPr/>
          <p:nvPr/>
        </p:nvSpPr>
        <p:spPr>
          <a:xfrm>
            <a:off x="160528" y="5061649"/>
            <a:ext cx="47051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Fordeling af selvvurderede madvaner</a:t>
            </a:r>
            <a:br>
              <a:rPr sz="1777">
                <a:solidFill>
                  <a:srgbClr val="129061"/>
                </a:solidFill>
              </a:rPr>
            </a:br>
          </a:p>
        </p:txBody>
      </p:sp>
      <p:pic>
        <p:nvPicPr>
          <p:cNvPr id="10" name="New picture"/>
          <p:cNvPicPr/>
          <p:nvPr/>
        </p:nvPicPr>
        <p:blipFill>
          <a:blip r:embed="rId6"/>
          <a:stretch>
            <a:fillRect/>
          </a:stretch>
        </p:blipFill>
        <p:spPr>
          <a:xfrm>
            <a:off x="334253" y="1003120"/>
            <a:ext cx="7380598" cy="30329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035"/>
            <a:ext cx="7715159" cy="407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422">
                <a:solidFill>
                  <a:prstClr val="black"/>
                </a:solidFill>
              </a:rPr>
            </a:br>
            <a:r>
              <a:rPr sz="1422">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422">
                <a:solidFill>
                  <a:prstClr val="black"/>
                </a:solidFill>
              </a:rPr>
            </a:br>
            <a:r>
              <a:rPr sz="1422">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1177206"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111291" cy="692152"/>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Fysisk aktivitet - Brønderslev kommune </a:t>
            </a:r>
          </a:p>
        </p:txBody>
      </p:sp>
      <p:sp>
        <p:nvSpPr>
          <p:cNvPr id="7" name="New shape"/>
          <p:cNvSpPr/>
          <p:nvPr/>
        </p:nvSpPr>
        <p:spPr>
          <a:xfrm>
            <a:off x="160528" y="5061649"/>
            <a:ext cx="8049634"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Ønsker at være mere fysisk aktiv blandt borger med forskellige motionsvaner</a:t>
            </a:r>
          </a:p>
        </p:txBody>
      </p:sp>
      <p:pic>
        <p:nvPicPr>
          <p:cNvPr id="8" name="New picture"/>
          <p:cNvPicPr/>
          <p:nvPr/>
        </p:nvPicPr>
        <p:blipFill>
          <a:blip r:embed="rId4"/>
          <a:stretch>
            <a:fillRect/>
          </a:stretch>
        </p:blipFill>
        <p:spPr>
          <a:xfrm>
            <a:off x="0" y="5350934"/>
            <a:ext cx="8049863" cy="3367796"/>
          </a:xfrm>
          <a:prstGeom prst="rect">
            <a:avLst/>
          </a:prstGeom>
        </p:spPr>
      </p:pic>
      <p:pic>
        <p:nvPicPr>
          <p:cNvPr id="9" name="New picture"/>
          <p:cNvPicPr/>
          <p:nvPr/>
        </p:nvPicPr>
        <p:blipFill>
          <a:blip r:embed="rId5"/>
          <a:stretch>
            <a:fillRect/>
          </a:stretch>
        </p:blipFill>
        <p:spPr>
          <a:xfrm>
            <a:off x="334253" y="1003120"/>
            <a:ext cx="7380598" cy="3032964"/>
          </a:xfrm>
          <a:prstGeom prst="rect">
            <a:avLst/>
          </a:prstGeom>
        </p:spPr>
      </p:pic>
      <p:pic>
        <p:nvPicPr>
          <p:cNvPr id="10" name="New picture"/>
          <p:cNvPicPr/>
          <p:nvPr/>
        </p:nvPicPr>
        <p:blipFill>
          <a:blip r:embed="rId6"/>
          <a:stretch>
            <a:fillRect/>
          </a:stretch>
        </p:blipFill>
        <p:spPr>
          <a:xfrm>
            <a:off x="8337770" y="334433"/>
            <a:ext cx="7403662" cy="403626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727215"/>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422">
                <a:solidFill>
                  <a:prstClr val="black"/>
                </a:solidFill>
              </a:rPr>
            </a:br>
            <a:r>
              <a:rPr sz="1422">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422">
                <a:solidFill>
                  <a:prstClr val="black"/>
                </a:solidFill>
              </a:rPr>
            </a:br>
            <a:r>
              <a:rPr sz="1422">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73905" y="8405983"/>
            <a:ext cx="5902044" cy="850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4013200"/>
            <a:ext cx="16093689" cy="709571"/>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Vægt - Brønderslev kommune </a:t>
            </a:r>
          </a:p>
        </p:txBody>
      </p:sp>
      <p:pic>
        <p:nvPicPr>
          <p:cNvPr id="7" name="New picture"/>
          <p:cNvPicPr/>
          <p:nvPr/>
        </p:nvPicPr>
        <p:blipFill>
          <a:blip r:embed="rId4"/>
          <a:stretch>
            <a:fillRect/>
          </a:stretch>
        </p:blipFill>
        <p:spPr>
          <a:xfrm>
            <a:off x="0" y="5350933"/>
            <a:ext cx="8049863" cy="3033363"/>
          </a:xfrm>
          <a:prstGeom prst="rect">
            <a:avLst/>
          </a:prstGeom>
        </p:spPr>
      </p:pic>
      <p:sp>
        <p:nvSpPr>
          <p:cNvPr id="8" name="New shape"/>
          <p:cNvSpPr/>
          <p:nvPr/>
        </p:nvSpPr>
        <p:spPr>
          <a:xfrm>
            <a:off x="160528" y="5061649"/>
            <a:ext cx="3701826" cy="72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på vægtklasser</a:t>
            </a:r>
          </a:p>
        </p:txBody>
      </p:sp>
      <p:pic>
        <p:nvPicPr>
          <p:cNvPr id="9" name="New picture"/>
          <p:cNvPicPr/>
          <p:nvPr/>
        </p:nvPicPr>
        <p:blipFill>
          <a:blip r:embed="rId5"/>
          <a:stretch>
            <a:fillRect/>
          </a:stretch>
        </p:blipFill>
        <p:spPr>
          <a:xfrm>
            <a:off x="333894" y="1003120"/>
            <a:ext cx="7380598" cy="3032964"/>
          </a:xfrm>
          <a:prstGeom prst="rect">
            <a:avLst/>
          </a:prstGeom>
        </p:spPr>
      </p:pic>
      <p:pic>
        <p:nvPicPr>
          <p:cNvPr id="10" name="New picture"/>
          <p:cNvPicPr/>
          <p:nvPr/>
        </p:nvPicPr>
        <p:blipFill>
          <a:blip r:embed="rId6"/>
          <a:stretch>
            <a:fillRect/>
          </a:stretch>
        </p:blipFill>
        <p:spPr>
          <a:xfrm>
            <a:off x="8360294" y="334433"/>
            <a:ext cx="7380598" cy="403626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373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422">
                <a:solidFill>
                  <a:prstClr val="black"/>
                </a:solidFill>
              </a:rPr>
            </a:br>
            <a:r>
              <a:rPr sz="1422">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422">
                <a:solidFill>
                  <a:prstClr val="black"/>
                </a:solidFill>
              </a:rPr>
            </a:br>
            <a:r>
              <a:rPr sz="1422">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8026400" y="-21577"/>
            <a:ext cx="690444" cy="9072852"/>
          </a:xfrm>
          <a:prstGeom prst="rect">
            <a:avLst/>
          </a:prstGeom>
        </p:spPr>
      </p:pic>
      <p:pic>
        <p:nvPicPr>
          <p:cNvPr id="4" name="New picture"/>
          <p:cNvPicPr/>
          <p:nvPr/>
        </p:nvPicPr>
        <p:blipFill>
          <a:blip r:embed="rId3"/>
          <a:stretch>
            <a:fillRect/>
          </a:stretch>
        </p:blipFill>
        <p:spPr>
          <a:xfrm>
            <a:off x="0" y="3678767"/>
            <a:ext cx="16093689" cy="709753"/>
          </a:xfrm>
          <a:prstGeom prst="rect">
            <a:avLst/>
          </a:prstGeom>
        </p:spPr>
      </p:pic>
      <p:sp>
        <p:nvSpPr>
          <p:cNvPr id="5"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Søvn - Brønderslev kommune </a:t>
            </a:r>
          </a:p>
        </p:txBody>
      </p:sp>
      <p:pic>
        <p:nvPicPr>
          <p:cNvPr id="6" name="New picture"/>
          <p:cNvPicPr/>
          <p:nvPr/>
        </p:nvPicPr>
        <p:blipFill>
          <a:blip r:embed="rId4"/>
          <a:stretch>
            <a:fillRect/>
          </a:stretch>
        </p:blipFill>
        <p:spPr>
          <a:xfrm>
            <a:off x="8360834" y="334433"/>
            <a:ext cx="7046523" cy="3702189"/>
          </a:xfrm>
          <a:prstGeom prst="rect">
            <a:avLst/>
          </a:prstGeom>
        </p:spPr>
      </p:pic>
      <p:pic>
        <p:nvPicPr>
          <p:cNvPr id="7" name="New picture"/>
          <p:cNvPicPr/>
          <p:nvPr/>
        </p:nvPicPr>
        <p:blipFill>
          <a:blip r:embed="rId5"/>
          <a:stretch>
            <a:fillRect/>
          </a:stretch>
        </p:blipFill>
        <p:spPr>
          <a:xfrm>
            <a:off x="334250" y="4681883"/>
            <a:ext cx="7380998" cy="4036663"/>
          </a:xfrm>
          <a:prstGeom prst="rect">
            <a:avLst/>
          </a:prstGeom>
        </p:spPr>
      </p:pic>
      <p:sp>
        <p:nvSpPr>
          <p:cNvPr id="8"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9" name="New picture"/>
          <p:cNvPicPr/>
          <p:nvPr/>
        </p:nvPicPr>
        <p:blipFill>
          <a:blip r:embed="rId6"/>
          <a:stretch>
            <a:fillRect/>
          </a:stretch>
        </p:blipFill>
        <p:spPr>
          <a:xfrm>
            <a:off x="334224" y="1003091"/>
            <a:ext cx="7718720" cy="3036655"/>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422">
                <a:solidFill>
                  <a:prstClr val="black"/>
                </a:solidFill>
              </a:rPr>
            </a:br>
            <a:r>
              <a:rPr sz="1422">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422">
                <a:solidFill>
                  <a:prstClr val="black"/>
                </a:solidFill>
              </a:rPr>
            </a:br>
            <a:r>
              <a:rPr sz="1422">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8521360"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3678767"/>
            <a:ext cx="16093689" cy="709571"/>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Mental sundhed - Brønderslev kommune </a:t>
            </a:r>
          </a:p>
        </p:txBody>
      </p:sp>
      <p:pic>
        <p:nvPicPr>
          <p:cNvPr id="7" name="New picture"/>
          <p:cNvPicPr/>
          <p:nvPr/>
        </p:nvPicPr>
        <p:blipFill>
          <a:blip r:embed="rId4"/>
          <a:stretch>
            <a:fillRect/>
          </a:stretch>
        </p:blipFill>
        <p:spPr>
          <a:xfrm>
            <a:off x="0" y="1003300"/>
            <a:ext cx="7715254" cy="3033187"/>
          </a:xfrm>
          <a:prstGeom prst="rect">
            <a:avLst/>
          </a:prstGeom>
        </p:spPr>
      </p:pic>
      <p:pic>
        <p:nvPicPr>
          <p:cNvPr id="8" name="New picture"/>
          <p:cNvPicPr/>
          <p:nvPr/>
        </p:nvPicPr>
        <p:blipFill>
          <a:blip r:embed="rId5"/>
          <a:stretch>
            <a:fillRect/>
          </a:stretch>
        </p:blipFill>
        <p:spPr>
          <a:xfrm>
            <a:off x="0" y="5016501"/>
            <a:ext cx="7715254" cy="4036487"/>
          </a:xfrm>
          <a:prstGeom prst="rect">
            <a:avLst/>
          </a:prstGeom>
        </p:spPr>
      </p:pic>
      <p:sp>
        <p:nvSpPr>
          <p:cNvPr id="9" name="New shape"/>
          <p:cNvSpPr/>
          <p:nvPr/>
        </p:nvSpPr>
        <p:spPr>
          <a:xfrm>
            <a:off x="160528" y="714015"/>
            <a:ext cx="5039735" cy="832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777">
                <a:solidFill>
                  <a:srgbClr val="129061"/>
                </a:solidFill>
              </a:rPr>
              <a:t>Borgernes fordeling mental velforbindende</a:t>
            </a:r>
          </a:p>
        </p:txBody>
      </p:sp>
      <p:pic>
        <p:nvPicPr>
          <p:cNvPr id="10" name="New picture"/>
          <p:cNvPicPr/>
          <p:nvPr/>
        </p:nvPicPr>
        <p:blipFill>
          <a:blip r:embed="rId6"/>
          <a:stretch>
            <a:fillRect/>
          </a:stretch>
        </p:blipFill>
        <p:spPr>
          <a:xfrm>
            <a:off x="8695268" y="334433"/>
            <a:ext cx="6711954" cy="3702054"/>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8186928" y="4392782"/>
            <a:ext cx="7644795" cy="4177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422">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422">
                <a:solidFill>
                  <a:prstClr val="black"/>
                </a:solidFill>
              </a:rPr>
            </a:br>
            <a:r>
              <a:rPr sz="1422">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511639" y="8405983"/>
            <a:ext cx="7307615" cy="753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422">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8026400" y="-21577"/>
            <a:ext cx="690444" cy="9072852"/>
          </a:xfrm>
          <a:prstGeom prst="rect">
            <a:avLst/>
          </a:prstGeom>
        </p:spPr>
      </p:pic>
      <p:pic>
        <p:nvPicPr>
          <p:cNvPr id="5" name="New picture"/>
          <p:cNvPicPr/>
          <p:nvPr/>
        </p:nvPicPr>
        <p:blipFill>
          <a:blip r:embed="rId3"/>
          <a:stretch>
            <a:fillRect/>
          </a:stretch>
        </p:blipFill>
        <p:spPr>
          <a:xfrm>
            <a:off x="0" y="3678767"/>
            <a:ext cx="16093689" cy="709753"/>
          </a:xfrm>
          <a:prstGeom prst="rect">
            <a:avLst/>
          </a:prstGeom>
        </p:spPr>
      </p:pic>
      <p:sp>
        <p:nvSpPr>
          <p:cNvPr id="6" name="New shape"/>
          <p:cNvSpPr/>
          <p:nvPr/>
        </p:nvSpPr>
        <p:spPr>
          <a:xfrm>
            <a:off x="160528" y="45149"/>
            <a:ext cx="8384067" cy="106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3555">
                <a:solidFill>
                  <a:prstClr val="black"/>
                </a:solidFill>
              </a:rPr>
              <a:t>Sociale relationer- Brønderslev kommune </a:t>
            </a:r>
          </a:p>
        </p:txBody>
      </p:sp>
      <p:pic>
        <p:nvPicPr>
          <p:cNvPr id="7" name="New picture"/>
          <p:cNvPicPr/>
          <p:nvPr/>
        </p:nvPicPr>
        <p:blipFill>
          <a:blip r:embed="rId4"/>
          <a:stretch>
            <a:fillRect/>
          </a:stretch>
        </p:blipFill>
        <p:spPr>
          <a:xfrm>
            <a:off x="334433" y="1003300"/>
            <a:ext cx="7046388" cy="2698753"/>
          </a:xfrm>
          <a:prstGeom prst="rect">
            <a:avLst/>
          </a:prstGeom>
        </p:spPr>
      </p:pic>
      <p:pic>
        <p:nvPicPr>
          <p:cNvPr id="8" name="New picture"/>
          <p:cNvPicPr/>
          <p:nvPr/>
        </p:nvPicPr>
        <p:blipFill>
          <a:blip r:embed="rId5"/>
          <a:stretch>
            <a:fillRect/>
          </a:stretch>
        </p:blipFill>
        <p:spPr>
          <a:xfrm>
            <a:off x="8360651" y="334250"/>
            <a:ext cx="7046563" cy="3702229"/>
          </a:xfrm>
          <a:prstGeom prst="rect">
            <a:avLst/>
          </a:prstGeom>
        </p:spPr>
      </p:pic>
      <p:pic>
        <p:nvPicPr>
          <p:cNvPr id="9" name="New picture"/>
          <p:cNvPicPr/>
          <p:nvPr/>
        </p:nvPicPr>
        <p:blipFill>
          <a:blip r:embed="rId6"/>
          <a:stretch>
            <a:fillRect/>
          </a:stretch>
        </p:blipFill>
        <p:spPr>
          <a:xfrm>
            <a:off x="334433" y="4347633"/>
            <a:ext cx="7715254" cy="4054089"/>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85B3B7E7251943B347C8044C9125F0" ma:contentTypeVersion="21" ma:contentTypeDescription="Opret et nyt dokument." ma:contentTypeScope="" ma:versionID="8198aad809a78a5377c9621881ff3fd4">
  <xsd:schema xmlns:xsd="http://www.w3.org/2001/XMLSchema" xmlns:xs="http://www.w3.org/2001/XMLSchema" xmlns:p="http://schemas.microsoft.com/office/2006/metadata/properties" xmlns:ns2="d17cf38c-3d04-434c-bafc-62a0dc335dcf" xmlns:ns3="e21a90d9-74a5-4bab-b1da-7d4a1d244262" targetNamespace="http://schemas.microsoft.com/office/2006/metadata/properties" ma:root="true" ma:fieldsID="d336843f4362d8cdccc26e82051706f6" ns2:_="" ns3:_="">
    <xsd:import namespace="d17cf38c-3d04-434c-bafc-62a0dc335dcf"/>
    <xsd:import namespace="e21a90d9-74a5-4bab-b1da-7d4a1d2442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lcf76f155ced4ddcb4097134ff3c332f" minOccurs="0"/>
                <xsd:element ref="ns3:TaxCatchAll" minOccurs="0"/>
                <xsd:element ref="ns2:Tidligere_Journaliseret_SBSYSJournalisering" minOccurs="0"/>
                <xsd:element ref="ns2:Seneste_Journalisering_SBSYSJournalisering" minOccurs="0"/>
                <xsd:element ref="ns2:KLIK_IKKE_JournaliseredeSager_SBSYSJournalisering" minOccurs="0"/>
                <xsd:element ref="ns2:KLIK_IKKE_JournaliseringsTidspunkter_SBSYSJournalisering"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cf38c-3d04-434c-bafc-62a0dc335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Tidligere_Journaliseret_SBSYSJournalisering" ma:index="24" nillable="true" ma:displayName="Tidligere_Journaliseret_SBSYSJournalisering" ma:description="" ma:hidden="true" ma:internalName="Tidligere_Journaliseret_SBSYSJournalisering" ma:readOnly="false">
      <xsd:simpleType>
        <xsd:restriction base="dms:Boolean"/>
      </xsd:simpleType>
    </xsd:element>
    <xsd:element name="Seneste_Journalisering_SBSYSJournalisering" ma:index="25" nillable="true" ma:displayName="Seneste_Journalisering_SBSYSJournalisering" ma:description="" ma:format="DateTime" ma:hidden="true" ma:internalName="Seneste_Journalisering_SBSYSJournalisering" ma:readOnly="false">
      <xsd:simpleType>
        <xsd:restriction base="dms:DateTime"/>
      </xsd:simpleType>
    </xsd:element>
    <xsd:element name="KLIK_IKKE_JournaliseredeSager_SBSYSJournalisering" ma:index="26" nillable="true" ma:displayName="KLIK_IKKE_JournaliseredeSager_SBSYSJournalisering" ma:description="" ma:hidden="true" ma:internalName="KLIK_IKKE_JournaliseredeSager_SBSYSJournalisering" ma:readOnly="false">
      <xsd:simpleType>
        <xsd:restriction base="dms:Note"/>
      </xsd:simpleType>
    </xsd:element>
    <xsd:element name="KLIK_IKKE_JournaliseringsTidspunkter_SBSYSJournalisering" ma:index="27" nillable="true" ma:displayName="KLIK_IKKE_JournaliseringsTidspunkter_SBSYSJournalisering" ma:description="" ma:hidden="true" ma:internalName="KLIK_IKKE_JournaliseringsTidspunkter_SBSYSJournalisering" ma:readOnly="false">
      <xsd:simpleType>
        <xsd:restriction base="dms:Note"/>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1a90d9-74a5-4bab-b1da-7d4a1d244262"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c4ca676-4dbe-4740-b4f2-f639744d8a07}" ma:internalName="TaxCatchAll" ma:showField="CatchAllData" ma:web="e21a90d9-74a5-4bab-b1da-7d4a1d2442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a90d9-74a5-4bab-b1da-7d4a1d244262" xsi:nil="true"/>
    <Seneste_Journalisering_SBSYSJournalisering xmlns="d17cf38c-3d04-434c-bafc-62a0dc335dcf" xsi:nil="true"/>
    <KLIK_IKKE_JournaliseringsTidspunkter_SBSYSJournalisering xmlns="d17cf38c-3d04-434c-bafc-62a0dc335dcf" xsi:nil="true"/>
    <Tidligere_Journaliseret_SBSYSJournalisering xmlns="d17cf38c-3d04-434c-bafc-62a0dc335dcf" xsi:nil="true"/>
    <KLIK_IKKE_JournaliseredeSager_SBSYSJournalisering xmlns="d17cf38c-3d04-434c-bafc-62a0dc335dcf" xsi:nil="true"/>
    <lcf76f155ced4ddcb4097134ff3c332f xmlns="d17cf38c-3d04-434c-bafc-62a0dc335dc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61E581-2B34-423F-A726-B6FE6F752D1F}"/>
</file>

<file path=customXml/itemProps2.xml><?xml version="1.0" encoding="utf-8"?>
<ds:datastoreItem xmlns:ds="http://schemas.openxmlformats.org/officeDocument/2006/customXml" ds:itemID="{86EF58A3-D75C-43F3-8512-93EDA8451FF4}"/>
</file>

<file path=customXml/itemProps3.xml><?xml version="1.0" encoding="utf-8"?>
<ds:datastoreItem xmlns:ds="http://schemas.openxmlformats.org/officeDocument/2006/customXml" ds:itemID="{D65629FB-58B7-4930-A4E2-AD18ECBD8310}"/>
</file>

<file path=docProps/app.xml><?xml version="1.0" encoding="utf-8"?>
<Properties xmlns:vt="http://schemas.openxmlformats.org/officeDocument/2006/docPropsVTypes" xmlns="http://schemas.openxmlformats.org/officeDocument/2006/extended-properties">
  <Company/>
  <PresentationFormat>On-screen Show (4:3)</PresentationFormat>
  <Paragraphs>31</Paragraphs>
  <Slides>9</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9</vt:i4>
      </vt:variant>
    </vt:vector>
  </HeadingPairs>
  <TitlesOfParts>
    <vt:vector baseType="lpstr" size="13">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2026-03-27T12:27:18Z</cp:lastPrinted>
  <dcterms:created xsi:type="dcterms:W3CDTF">2026-03-27T11:27:18Z</dcterms:created>
  <dcterms:modified xsi:type="dcterms:W3CDTF">2026-03-27T11:27:18Z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0x010100F285B3B7E7251943B347C8044C9125F0</vt:lpwstr>
  </property>
</Properties>
</file>