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4"/>
  </p:sldMasterIdLst>
  <p:notesMasterIdLst>
    <p:notesMasterId r:id="rId25"/>
  </p:notesMasterIdLst>
  <p:handoutMasterIdLst>
    <p:handoutMasterId r:id="rId26"/>
  </p:handoutMasterIdLst>
  <p:sldIdLst>
    <p:sldId id="261" r:id="rId5"/>
    <p:sldId id="763" r:id="rId6"/>
    <p:sldId id="766" r:id="rId7"/>
    <p:sldId id="768" r:id="rId8"/>
    <p:sldId id="764" r:id="rId9"/>
    <p:sldId id="737" r:id="rId10"/>
    <p:sldId id="738" r:id="rId11"/>
    <p:sldId id="739" r:id="rId12"/>
    <p:sldId id="712" r:id="rId13"/>
    <p:sldId id="747" r:id="rId14"/>
    <p:sldId id="756" r:id="rId15"/>
    <p:sldId id="757" r:id="rId16"/>
    <p:sldId id="734" r:id="rId17"/>
    <p:sldId id="759" r:id="rId18"/>
    <p:sldId id="761" r:id="rId19"/>
    <p:sldId id="760" r:id="rId20"/>
    <p:sldId id="753" r:id="rId21"/>
    <p:sldId id="751" r:id="rId22"/>
    <p:sldId id="752" r:id="rId23"/>
    <p:sldId id="767" r:id="rId24"/>
  </p:sldIdLst>
  <p:sldSz cx="12192000" cy="6858000"/>
  <p:notesSz cx="6797675" cy="9926638"/>
  <p:custDataLst>
    <p:tags r:id="rId27"/>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e Blicher Tryde" initials="ST" lastIdx="2" clrIdx="0"/>
  <p:cmAuthor id="2" name="Lone Hallgreen" initials="LH" lastIdx="6" clrIdx="1">
    <p:extLst>
      <p:ext uri="{19B8F6BF-5375-455C-9EA6-DF929625EA0E}">
        <p15:presenceInfo xmlns:p15="http://schemas.microsoft.com/office/powerpoint/2012/main" userId="S::GV0D@kk.dk::f320e1cd-da6b-4799-9c17-6fda7e342f21" providerId="AD"/>
      </p:ext>
    </p:extLst>
  </p:cmAuthor>
  <p:cmAuthor id="3" name="Susanne Blicher Tryde" initials="SBT" lastIdx="5" clrIdx="2">
    <p:extLst>
      <p:ext uri="{19B8F6BF-5375-455C-9EA6-DF929625EA0E}">
        <p15:presenceInfo xmlns:p15="http://schemas.microsoft.com/office/powerpoint/2012/main" userId="S::EQ9S@kk.dk::4d6d1ff6-3a38-45bc-8228-8b5b2c092545" providerId="AD"/>
      </p:ext>
    </p:extLst>
  </p:cmAuthor>
  <p:cmAuthor id="4" name="Yvonne Damgaard Mørch" initials="YDM" lastIdx="1" clrIdx="3">
    <p:extLst>
      <p:ext uri="{19B8F6BF-5375-455C-9EA6-DF929625EA0E}">
        <p15:presenceInfo xmlns:p15="http://schemas.microsoft.com/office/powerpoint/2012/main" userId="S::y.moerch@rn.dk::6942969a-f903-4c8e-839c-4bb81072ca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EBAE2"/>
    <a:srgbClr val="E5E9EF"/>
    <a:srgbClr val="73B149"/>
    <a:srgbClr val="9CABC0"/>
    <a:srgbClr val="8C9EB6"/>
    <a:srgbClr val="B5C1CF"/>
    <a:srgbClr val="A1B0C3"/>
    <a:srgbClr val="647C9C"/>
    <a:srgbClr val="51647F"/>
    <a:srgbClr val="FA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B58861-8A44-4D30-B6FB-3D0146D6DE19}" v="1" dt="2023-09-12T06:48:28.931"/>
    <p1510:client id="{40408A21-F362-4862-814E-DED4094802F7}" v="431" dt="2023-09-14T06:37:28.121"/>
    <p1510:client id="{7B287FEA-C245-4F55-BE81-8E0AFE8D8BC7}" v="1" dt="2023-09-12T06:40:42.423"/>
    <p1510:client id="{AB1C76E5-DF76-41AD-9DF5-7EBAE915D46A}" v="24" dt="2023-09-14T06:46:37.76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Lyst layout 1 - Markering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yst layout 1 - Markerin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sz="quarter" idx="1"/>
          </p:nvPr>
        </p:nvSpPr>
        <p:spPr>
          <a:xfrm>
            <a:off x="3850444" y="1"/>
            <a:ext cx="2945659" cy="498056"/>
          </a:xfrm>
          <a:prstGeom prst="rect">
            <a:avLst/>
          </a:prstGeom>
        </p:spPr>
        <p:txBody>
          <a:bodyPr vert="horz" lIns="91440" tIns="45720" rIns="91440" bIns="45720" rtlCol="0"/>
          <a:lstStyle>
            <a:lvl1pPr algn="r">
              <a:defRPr sz="1200"/>
            </a:lvl1pPr>
          </a:lstStyle>
          <a:p>
            <a:fld id="{3746A09C-6B95-6941-91F6-31FD79A2A24D}" type="datetimeFigureOut">
              <a:rPr lang="da-DK" smtClean="0"/>
              <a:t>25-09-2023</a:t>
            </a:fld>
            <a:endParaRPr lang="da-DK"/>
          </a:p>
        </p:txBody>
      </p:sp>
      <p:sp>
        <p:nvSpPr>
          <p:cNvPr id="4" name="Footer Placeholder 3"/>
          <p:cNvSpPr>
            <a:spLocks noGrp="1"/>
          </p:cNvSpPr>
          <p:nvPr>
            <p:ph type="ftr" sz="quarter" idx="2"/>
          </p:nvPr>
        </p:nvSpPr>
        <p:spPr>
          <a:xfrm>
            <a:off x="1" y="9428585"/>
            <a:ext cx="2945659" cy="498055"/>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1440" tIns="45720" rIns="91440" bIns="45720" rtlCol="0" anchor="b"/>
          <a:lstStyle>
            <a:lvl1pPr algn="r">
              <a:defRPr sz="1200"/>
            </a:lvl1pPr>
          </a:lstStyle>
          <a:p>
            <a:fld id="{E07117BB-E54D-7C4A-A692-3CFF11614D69}" type="slidenum">
              <a:rPr lang="da-DK" smtClean="0"/>
              <a:t>‹nr.›</a:t>
            </a:fld>
            <a:endParaRPr lang="da-DK"/>
          </a:p>
        </p:txBody>
      </p:sp>
    </p:spTree>
    <p:extLst>
      <p:ext uri="{BB962C8B-B14F-4D97-AF65-F5344CB8AC3E}">
        <p14:creationId xmlns:p14="http://schemas.microsoft.com/office/powerpoint/2010/main" val="1135361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A2F354F0-232F-3540-8BA1-66769D8A4C76}" type="datetimeFigureOut">
              <a:rPr lang="da-DK" smtClean="0"/>
              <a:t>25-09-2023</a:t>
            </a:fld>
            <a:endParaRPr lang="da-DK"/>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B158DBA1-28EB-7540-9AA6-725BBAB06473}" type="slidenum">
              <a:rPr lang="da-DK" smtClean="0"/>
              <a:t>‹nr.›</a:t>
            </a:fld>
            <a:endParaRPr lang="da-DK"/>
          </a:p>
        </p:txBody>
      </p:sp>
    </p:spTree>
    <p:extLst>
      <p:ext uri="{BB962C8B-B14F-4D97-AF65-F5344CB8AC3E}">
        <p14:creationId xmlns:p14="http://schemas.microsoft.com/office/powerpoint/2010/main" val="164518274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49625"/>
          </a:xfrm>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B158DBA1-28EB-7540-9AA6-725BBAB06473}" type="slidenum">
              <a:rPr lang="da-DK" smtClean="0"/>
              <a:t>1</a:t>
            </a:fld>
            <a:endParaRPr lang="da-DK"/>
          </a:p>
        </p:txBody>
      </p:sp>
    </p:spTree>
    <p:extLst>
      <p:ext uri="{BB962C8B-B14F-4D97-AF65-F5344CB8AC3E}">
        <p14:creationId xmlns:p14="http://schemas.microsoft.com/office/powerpoint/2010/main" val="4065615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11</a:t>
            </a:fld>
            <a:endParaRPr lang="da-DK"/>
          </a:p>
        </p:txBody>
      </p:sp>
    </p:spTree>
    <p:extLst>
      <p:ext uri="{BB962C8B-B14F-4D97-AF65-F5344CB8AC3E}">
        <p14:creationId xmlns:p14="http://schemas.microsoft.com/office/powerpoint/2010/main" val="2767977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12</a:t>
            </a:fld>
            <a:endParaRPr lang="da-DK"/>
          </a:p>
        </p:txBody>
      </p:sp>
    </p:spTree>
    <p:extLst>
      <p:ext uri="{BB962C8B-B14F-4D97-AF65-F5344CB8AC3E}">
        <p14:creationId xmlns:p14="http://schemas.microsoft.com/office/powerpoint/2010/main" val="2622967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a:endParaRPr lang="da-DK" b="0" i="0">
              <a:solidFill>
                <a:srgbClr val="172B4D"/>
              </a:solidFill>
              <a:effectLst/>
              <a:latin typeface="-apple-system"/>
            </a:endParaRPr>
          </a:p>
        </p:txBody>
      </p:sp>
      <p:sp>
        <p:nvSpPr>
          <p:cNvPr id="4" name="Pladsholder til slidenummer 3"/>
          <p:cNvSpPr>
            <a:spLocks noGrp="1"/>
          </p:cNvSpPr>
          <p:nvPr>
            <p:ph type="sldNum" sz="quarter" idx="5"/>
          </p:nvPr>
        </p:nvSpPr>
        <p:spPr/>
        <p:txBody>
          <a:bodyPr/>
          <a:lstStyle/>
          <a:p>
            <a:fld id="{B158DBA1-28EB-7540-9AA6-725BBAB06473}" type="slidenum">
              <a:rPr lang="da-DK" smtClean="0"/>
              <a:t>13</a:t>
            </a:fld>
            <a:endParaRPr lang="da-DK"/>
          </a:p>
        </p:txBody>
      </p:sp>
    </p:spTree>
    <p:extLst>
      <p:ext uri="{BB962C8B-B14F-4D97-AF65-F5344CB8AC3E}">
        <p14:creationId xmlns:p14="http://schemas.microsoft.com/office/powerpoint/2010/main" val="7758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14</a:t>
            </a:fld>
            <a:endParaRPr lang="da-DK"/>
          </a:p>
        </p:txBody>
      </p:sp>
    </p:spTree>
    <p:extLst>
      <p:ext uri="{BB962C8B-B14F-4D97-AF65-F5344CB8AC3E}">
        <p14:creationId xmlns:p14="http://schemas.microsoft.com/office/powerpoint/2010/main" val="1909645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15</a:t>
            </a:fld>
            <a:endParaRPr lang="da-DK"/>
          </a:p>
        </p:txBody>
      </p:sp>
    </p:spTree>
    <p:extLst>
      <p:ext uri="{BB962C8B-B14F-4D97-AF65-F5344CB8AC3E}">
        <p14:creationId xmlns:p14="http://schemas.microsoft.com/office/powerpoint/2010/main" val="1386596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16</a:t>
            </a:fld>
            <a:endParaRPr lang="da-DK"/>
          </a:p>
        </p:txBody>
      </p:sp>
    </p:spTree>
    <p:extLst>
      <p:ext uri="{BB962C8B-B14F-4D97-AF65-F5344CB8AC3E}">
        <p14:creationId xmlns:p14="http://schemas.microsoft.com/office/powerpoint/2010/main" val="1490137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17</a:t>
            </a:fld>
            <a:endParaRPr lang="da-DK"/>
          </a:p>
        </p:txBody>
      </p:sp>
    </p:spTree>
    <p:extLst>
      <p:ext uri="{BB962C8B-B14F-4D97-AF65-F5344CB8AC3E}">
        <p14:creationId xmlns:p14="http://schemas.microsoft.com/office/powerpoint/2010/main" val="523086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18</a:t>
            </a:fld>
            <a:endParaRPr lang="da-DK"/>
          </a:p>
        </p:txBody>
      </p:sp>
    </p:spTree>
    <p:extLst>
      <p:ext uri="{BB962C8B-B14F-4D97-AF65-F5344CB8AC3E}">
        <p14:creationId xmlns:p14="http://schemas.microsoft.com/office/powerpoint/2010/main" val="2564926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19</a:t>
            </a:fld>
            <a:endParaRPr lang="da-DK"/>
          </a:p>
        </p:txBody>
      </p:sp>
    </p:spTree>
    <p:extLst>
      <p:ext uri="{BB962C8B-B14F-4D97-AF65-F5344CB8AC3E}">
        <p14:creationId xmlns:p14="http://schemas.microsoft.com/office/powerpoint/2010/main" val="3169276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20</a:t>
            </a:fld>
            <a:endParaRPr lang="da-DK"/>
          </a:p>
        </p:txBody>
      </p:sp>
    </p:spTree>
    <p:extLst>
      <p:ext uri="{BB962C8B-B14F-4D97-AF65-F5344CB8AC3E}">
        <p14:creationId xmlns:p14="http://schemas.microsoft.com/office/powerpoint/2010/main" val="837516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2</a:t>
            </a:fld>
            <a:endParaRPr lang="da-DK"/>
          </a:p>
        </p:txBody>
      </p:sp>
    </p:spTree>
    <p:extLst>
      <p:ext uri="{BB962C8B-B14F-4D97-AF65-F5344CB8AC3E}">
        <p14:creationId xmlns:p14="http://schemas.microsoft.com/office/powerpoint/2010/main" val="166989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3</a:t>
            </a:fld>
            <a:endParaRPr lang="da-DK"/>
          </a:p>
        </p:txBody>
      </p:sp>
    </p:spTree>
    <p:extLst>
      <p:ext uri="{BB962C8B-B14F-4D97-AF65-F5344CB8AC3E}">
        <p14:creationId xmlns:p14="http://schemas.microsoft.com/office/powerpoint/2010/main" val="4084923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5</a:t>
            </a:fld>
            <a:endParaRPr lang="da-DK"/>
          </a:p>
        </p:txBody>
      </p:sp>
    </p:spTree>
    <p:extLst>
      <p:ext uri="{BB962C8B-B14F-4D97-AF65-F5344CB8AC3E}">
        <p14:creationId xmlns:p14="http://schemas.microsoft.com/office/powerpoint/2010/main" val="3139037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6</a:t>
            </a:fld>
            <a:endParaRPr lang="da-DK"/>
          </a:p>
        </p:txBody>
      </p:sp>
    </p:spTree>
    <p:extLst>
      <p:ext uri="{BB962C8B-B14F-4D97-AF65-F5344CB8AC3E}">
        <p14:creationId xmlns:p14="http://schemas.microsoft.com/office/powerpoint/2010/main" val="284048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7</a:t>
            </a:fld>
            <a:endParaRPr lang="da-DK"/>
          </a:p>
        </p:txBody>
      </p:sp>
    </p:spTree>
    <p:extLst>
      <p:ext uri="{BB962C8B-B14F-4D97-AF65-F5344CB8AC3E}">
        <p14:creationId xmlns:p14="http://schemas.microsoft.com/office/powerpoint/2010/main" val="4215549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8</a:t>
            </a:fld>
            <a:endParaRPr lang="da-DK"/>
          </a:p>
        </p:txBody>
      </p:sp>
    </p:spTree>
    <p:extLst>
      <p:ext uri="{BB962C8B-B14F-4D97-AF65-F5344CB8AC3E}">
        <p14:creationId xmlns:p14="http://schemas.microsoft.com/office/powerpoint/2010/main" val="3552596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9</a:t>
            </a:fld>
            <a:endParaRPr lang="da-DK"/>
          </a:p>
        </p:txBody>
      </p:sp>
    </p:spTree>
    <p:extLst>
      <p:ext uri="{BB962C8B-B14F-4D97-AF65-F5344CB8AC3E}">
        <p14:creationId xmlns:p14="http://schemas.microsoft.com/office/powerpoint/2010/main" val="2309094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158DBA1-28EB-7540-9AA6-725BBAB06473}" type="slidenum">
              <a:rPr lang="da-DK" smtClean="0"/>
              <a:t>10</a:t>
            </a:fld>
            <a:endParaRPr lang="da-DK"/>
          </a:p>
        </p:txBody>
      </p:sp>
    </p:spTree>
    <p:extLst>
      <p:ext uri="{BB962C8B-B14F-4D97-AF65-F5344CB8AC3E}">
        <p14:creationId xmlns:p14="http://schemas.microsoft.com/office/powerpoint/2010/main" val="115367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www.digst.dk/Digital-velfaerd/Udbredelse-af-telemedicin-til-borgere-med-KOL/Forudsaetningsprojekter/Faelles-rammeudbud"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A181B-6157-4546-9577-B7FF303370F8}"/>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FF065B2-F7EB-4F51-87F5-05812D9EF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9547EB51-3330-455F-BF53-8830A361A1DA}"/>
              </a:ext>
            </a:extLst>
          </p:cNvPr>
          <p:cNvSpPr>
            <a:spLocks noGrp="1"/>
          </p:cNvSpPr>
          <p:nvPr>
            <p:ph type="dt" sz="half" idx="10"/>
          </p:nvPr>
        </p:nvSpPr>
        <p:spPr/>
        <p:txBody>
          <a:bodyPr/>
          <a:lstStyle/>
          <a:p>
            <a:r>
              <a:rPr lang="da-DK"/>
              <a:t>08/05/2018</a:t>
            </a:r>
          </a:p>
        </p:txBody>
      </p:sp>
      <p:sp>
        <p:nvSpPr>
          <p:cNvPr id="5" name="Pladsholder til sidefod 4">
            <a:extLst>
              <a:ext uri="{FF2B5EF4-FFF2-40B4-BE49-F238E27FC236}">
                <a16:creationId xmlns:a16="http://schemas.microsoft.com/office/drawing/2014/main" id="{AE92E389-C361-4E6D-8CF5-517316D0196A}"/>
              </a:ext>
            </a:extLst>
          </p:cNvPr>
          <p:cNvSpPr>
            <a:spLocks noGrp="1"/>
          </p:cNvSpPr>
          <p:nvPr>
            <p:ph type="ftr" sz="quarter" idx="11"/>
          </p:nvPr>
        </p:nvSpPr>
        <p:spPr/>
        <p:txBody>
          <a:bodyPr/>
          <a:lstStyle/>
          <a:p>
            <a:r>
              <a:rPr lang="da-DK"/>
              <a:t>FUT – Fælles Udvikling af Telemedicin</a:t>
            </a:r>
          </a:p>
        </p:txBody>
      </p:sp>
      <p:sp>
        <p:nvSpPr>
          <p:cNvPr id="6" name="Pladsholder til slidenummer 5">
            <a:extLst>
              <a:ext uri="{FF2B5EF4-FFF2-40B4-BE49-F238E27FC236}">
                <a16:creationId xmlns:a16="http://schemas.microsoft.com/office/drawing/2014/main" id="{DEDA29B6-493C-4BF0-9694-1C0C5935C7F9}"/>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82918185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07F00-6019-46E6-9AC7-51C444D18B20}"/>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D193C83-C676-48EC-89E6-FF4F13CAE4A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F5A9A4-4616-489B-833F-EAA826047691}"/>
              </a:ext>
            </a:extLst>
          </p:cNvPr>
          <p:cNvSpPr>
            <a:spLocks noGrp="1"/>
          </p:cNvSpPr>
          <p:nvPr>
            <p:ph type="dt" sz="half" idx="10"/>
          </p:nvPr>
        </p:nvSpPr>
        <p:spPr/>
        <p:txBody>
          <a:bodyPr/>
          <a:lstStyle/>
          <a:p>
            <a:r>
              <a:rPr lang="da-DK"/>
              <a:t>08/05/2018</a:t>
            </a:r>
          </a:p>
        </p:txBody>
      </p:sp>
      <p:sp>
        <p:nvSpPr>
          <p:cNvPr id="5" name="Pladsholder til sidefod 4">
            <a:extLst>
              <a:ext uri="{FF2B5EF4-FFF2-40B4-BE49-F238E27FC236}">
                <a16:creationId xmlns:a16="http://schemas.microsoft.com/office/drawing/2014/main" id="{00C95CAF-DCF8-4D47-B286-A17035C9D914}"/>
              </a:ext>
            </a:extLst>
          </p:cNvPr>
          <p:cNvSpPr>
            <a:spLocks noGrp="1"/>
          </p:cNvSpPr>
          <p:nvPr>
            <p:ph type="ftr" sz="quarter" idx="11"/>
          </p:nvPr>
        </p:nvSpPr>
        <p:spPr/>
        <p:txBody>
          <a:bodyPr/>
          <a:lstStyle/>
          <a:p>
            <a:r>
              <a:rPr lang="da-DK"/>
              <a:t>FUT – Fælles Udvikling af Telemedicin</a:t>
            </a:r>
          </a:p>
        </p:txBody>
      </p:sp>
      <p:sp>
        <p:nvSpPr>
          <p:cNvPr id="6" name="Pladsholder til slidenummer 5">
            <a:extLst>
              <a:ext uri="{FF2B5EF4-FFF2-40B4-BE49-F238E27FC236}">
                <a16:creationId xmlns:a16="http://schemas.microsoft.com/office/drawing/2014/main" id="{D9844653-D8C2-4146-81D5-E0B0BD4DEADA}"/>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1780030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15DC22E1-939A-4E67-8F5F-160E71A2F70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DEB4637-BC39-43EF-A248-91EAC57BF314}"/>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9816D91-F9B6-4CD1-A5CD-87C28E43E3FA}"/>
              </a:ext>
            </a:extLst>
          </p:cNvPr>
          <p:cNvSpPr>
            <a:spLocks noGrp="1"/>
          </p:cNvSpPr>
          <p:nvPr>
            <p:ph type="dt" sz="half" idx="10"/>
          </p:nvPr>
        </p:nvSpPr>
        <p:spPr/>
        <p:txBody>
          <a:bodyPr/>
          <a:lstStyle/>
          <a:p>
            <a:r>
              <a:rPr lang="da-DK"/>
              <a:t>08/05/2018</a:t>
            </a:r>
          </a:p>
        </p:txBody>
      </p:sp>
      <p:sp>
        <p:nvSpPr>
          <p:cNvPr id="5" name="Pladsholder til sidefod 4">
            <a:extLst>
              <a:ext uri="{FF2B5EF4-FFF2-40B4-BE49-F238E27FC236}">
                <a16:creationId xmlns:a16="http://schemas.microsoft.com/office/drawing/2014/main" id="{5C5B386F-E5BB-43D0-91F3-94856DC2F6BB}"/>
              </a:ext>
            </a:extLst>
          </p:cNvPr>
          <p:cNvSpPr>
            <a:spLocks noGrp="1"/>
          </p:cNvSpPr>
          <p:nvPr>
            <p:ph type="ftr" sz="quarter" idx="11"/>
          </p:nvPr>
        </p:nvSpPr>
        <p:spPr/>
        <p:txBody>
          <a:bodyPr/>
          <a:lstStyle/>
          <a:p>
            <a:r>
              <a:rPr lang="da-DK"/>
              <a:t>FUT – Fælles Udvikling af Telemedicin</a:t>
            </a:r>
          </a:p>
        </p:txBody>
      </p:sp>
      <p:sp>
        <p:nvSpPr>
          <p:cNvPr id="6" name="Pladsholder til slidenummer 5">
            <a:extLst>
              <a:ext uri="{FF2B5EF4-FFF2-40B4-BE49-F238E27FC236}">
                <a16:creationId xmlns:a16="http://schemas.microsoft.com/office/drawing/2014/main" id="{240D759E-58DA-4240-83B7-4799D7AD085B}"/>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33418878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orside">
    <p:bg>
      <p:bgPr>
        <a:solidFill>
          <a:srgbClr val="27629C"/>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ctr" anchorCtr="1"/>
          <a:lstStyle>
            <a:lvl1pPr algn="ctr">
              <a:defRPr sz="6000" baseline="0">
                <a:solidFill>
                  <a:schemeClr val="bg1"/>
                </a:solidFill>
              </a:defRPr>
            </a:lvl1pPr>
          </a:lstStyle>
          <a:p>
            <a:r>
              <a:rPr lang="da-DK" noProof="0"/>
              <a:t>Skriv overskrift</a:t>
            </a:r>
          </a:p>
        </p:txBody>
      </p:sp>
      <p:sp>
        <p:nvSpPr>
          <p:cNvPr id="9" name="Rectangle 8"/>
          <p:cNvSpPr/>
          <p:nvPr userDrawn="1"/>
        </p:nvSpPr>
        <p:spPr>
          <a:xfrm>
            <a:off x="0" y="5771214"/>
            <a:ext cx="12192000" cy="1086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3" name="Subtitle 2"/>
          <p:cNvSpPr>
            <a:spLocks noGrp="1"/>
          </p:cNvSpPr>
          <p:nvPr>
            <p:ph type="subTitle" idx="1" hasCustomPrompt="1"/>
          </p:nvPr>
        </p:nvSpPr>
        <p:spPr>
          <a:xfrm>
            <a:off x="1524000" y="3616926"/>
            <a:ext cx="9144000" cy="715129"/>
          </a:xfrm>
        </p:spPr>
        <p:txBody>
          <a:bodyPr anchor="ct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a:t>Underoverskrift</a:t>
            </a:r>
          </a:p>
        </p:txBody>
      </p:sp>
      <p:sp>
        <p:nvSpPr>
          <p:cNvPr id="8" name="Text Placeholder 7"/>
          <p:cNvSpPr>
            <a:spLocks noGrp="1"/>
          </p:cNvSpPr>
          <p:nvPr>
            <p:ph type="body" sz="quarter" idx="13" hasCustomPrompt="1"/>
          </p:nvPr>
        </p:nvSpPr>
        <p:spPr>
          <a:xfrm>
            <a:off x="2367492" y="4409243"/>
            <a:ext cx="7457016" cy="703263"/>
          </a:xfrm>
        </p:spPr>
        <p:txBody>
          <a:bodyPr anchor="ctr"/>
          <a:lstStyle>
            <a:lvl1pPr marL="0" indent="0" algn="ctr">
              <a:buNone/>
              <a:defRPr lang="da-DK" sz="2400" dirty="0">
                <a:solidFill>
                  <a:schemeClr val="bg1"/>
                </a:solidFill>
              </a:defRPr>
            </a:lvl1pPr>
          </a:lstStyle>
          <a:p>
            <a:pPr lvl="0"/>
            <a:r>
              <a:rPr lang="da-DK"/>
              <a:t>Navn</a:t>
            </a:r>
          </a:p>
        </p:txBody>
      </p:sp>
      <p:pic>
        <p:nvPicPr>
          <p:cNvPr id="10" name="Picture 9"/>
          <p:cNvPicPr>
            <a:picLocks noChangeAspect="1"/>
          </p:cNvPicPr>
          <p:nvPr userDrawn="1"/>
        </p:nvPicPr>
        <p:blipFill>
          <a:blip r:embed="rId2"/>
          <a:stretch>
            <a:fillRect/>
          </a:stretch>
        </p:blipFill>
        <p:spPr>
          <a:xfrm>
            <a:off x="955039" y="5962115"/>
            <a:ext cx="1137921" cy="631191"/>
          </a:xfrm>
          <a:prstGeom prst="rect">
            <a:avLst/>
          </a:prstGeom>
        </p:spPr>
      </p:pic>
      <p:sp>
        <p:nvSpPr>
          <p:cNvPr id="4" name="TextBox 3"/>
          <p:cNvSpPr txBox="1"/>
          <p:nvPr userDrawn="1"/>
        </p:nvSpPr>
        <p:spPr>
          <a:xfrm>
            <a:off x="7162800" y="6023793"/>
            <a:ext cx="4114800" cy="507831"/>
          </a:xfrm>
          <a:prstGeom prst="rect">
            <a:avLst/>
          </a:prstGeom>
          <a:noFill/>
        </p:spPr>
        <p:txBody>
          <a:bodyPr wrap="square" rtlCol="0">
            <a:spAutoFit/>
          </a:bodyPr>
          <a:lstStyle/>
          <a:p>
            <a:pPr algn="r"/>
            <a:r>
              <a:rPr lang="da-DK" sz="1350"/>
              <a:t>Fælles Udvikling af Telemedicin</a:t>
            </a:r>
          </a:p>
          <a:p>
            <a:pPr algn="r"/>
            <a:r>
              <a:rPr lang="da-DK" sz="1350"/>
              <a:t>Kommuner og Regioner i Danmark</a:t>
            </a:r>
          </a:p>
        </p:txBody>
      </p:sp>
    </p:spTree>
    <p:extLst>
      <p:ext uri="{BB962C8B-B14F-4D97-AF65-F5344CB8AC3E}">
        <p14:creationId xmlns:p14="http://schemas.microsoft.com/office/powerpoint/2010/main" val="402905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ktionsdeler">
    <p:bg>
      <p:bgPr>
        <a:solidFill>
          <a:srgbClr val="27629C"/>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ctr">
            <a:normAutofit/>
          </a:bodyPr>
          <a:lstStyle>
            <a:lvl1pPr algn="ctr">
              <a:defRPr sz="4800">
                <a:solidFill>
                  <a:schemeClr val="bg1"/>
                </a:solidFill>
              </a:defRPr>
            </a:lvl1pPr>
          </a:lstStyle>
          <a:p>
            <a:r>
              <a:rPr lang="da-DK" noProof="0"/>
              <a:t>Sektionsoverskrift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noProof="0"/>
              <a:t>Overskrift</a:t>
            </a:r>
          </a:p>
        </p:txBody>
      </p:sp>
      <p:sp>
        <p:nvSpPr>
          <p:cNvPr id="3" name="Date Placeholder 2"/>
          <p:cNvSpPr>
            <a:spLocks noGrp="1"/>
          </p:cNvSpPr>
          <p:nvPr>
            <p:ph type="dt" sz="half" idx="10"/>
          </p:nvPr>
        </p:nvSpPr>
        <p:spPr/>
        <p:txBody>
          <a:bodyPr/>
          <a:lstStyle/>
          <a:p>
            <a:r>
              <a:rPr lang="da-DK"/>
              <a:t>08/05/2018</a:t>
            </a:r>
          </a:p>
        </p:txBody>
      </p:sp>
      <p:sp>
        <p:nvSpPr>
          <p:cNvPr id="4" name="Footer Placeholder 3"/>
          <p:cNvSpPr>
            <a:spLocks noGrp="1"/>
          </p:cNvSpPr>
          <p:nvPr>
            <p:ph type="ftr" sz="quarter" idx="11"/>
          </p:nvPr>
        </p:nvSpPr>
        <p:spPr/>
        <p:txBody>
          <a:bodyPr/>
          <a:lstStyle/>
          <a:p>
            <a:r>
              <a:rPr lang="da-DK"/>
              <a:t>FUT – Fælles Udvikling af Telemedicin</a:t>
            </a:r>
          </a:p>
        </p:txBody>
      </p:sp>
      <p:sp>
        <p:nvSpPr>
          <p:cNvPr id="5" name="Slide Number Placeholder 4"/>
          <p:cNvSpPr>
            <a:spLocks noGrp="1"/>
          </p:cNvSpPr>
          <p:nvPr>
            <p:ph type="sldNum" sz="quarter" idx="12"/>
          </p:nvPr>
        </p:nvSpPr>
        <p:spPr/>
        <p:txBody>
          <a:bodyPr/>
          <a:lstStyle/>
          <a:p>
            <a:fld id="{4552D99C-48F4-3245-A6B4-1666F04C72F5}" type="slidenum">
              <a:rPr lang="da-DK" smtClean="0"/>
              <a:t>‹nr.›</a:t>
            </a:fld>
            <a:endParaRPr lang="da-DK"/>
          </a:p>
        </p:txBody>
      </p:sp>
      <p:sp>
        <p:nvSpPr>
          <p:cNvPr id="7" name="Content Placeholder 6"/>
          <p:cNvSpPr>
            <a:spLocks noGrp="1"/>
          </p:cNvSpPr>
          <p:nvPr>
            <p:ph sz="quarter" idx="13" hasCustomPrompt="1"/>
          </p:nvPr>
        </p:nvSpPr>
        <p:spPr>
          <a:xfrm>
            <a:off x="838200" y="7029998"/>
            <a:ext cx="10515600" cy="540036"/>
          </a:xfrm>
        </p:spPr>
        <p:txBody>
          <a:bodyPr>
            <a:normAutofit/>
          </a:bodyPr>
          <a:lstStyle>
            <a:lvl1pPr marL="0" indent="0" algn="ctr">
              <a:buNone/>
              <a:defRPr sz="2400" baseline="0">
                <a:solidFill>
                  <a:schemeClr val="bg1">
                    <a:lumMod val="75000"/>
                  </a:schemeClr>
                </a:solidFill>
              </a:defRPr>
            </a:lvl1pPr>
          </a:lstStyle>
          <a:p>
            <a:pPr lvl="0"/>
            <a:r>
              <a:rPr lang="da-DK" noProof="0"/>
              <a:t>Indhold bruges ikke i dette layout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fslutningsslide om projektet">
    <p:bg>
      <p:bgPr>
        <a:solidFill>
          <a:srgbClr val="27629C"/>
        </a:solidFill>
        <a:effectLst/>
      </p:bgPr>
    </p:bg>
    <p:spTree>
      <p:nvGrpSpPr>
        <p:cNvPr id="1" name=""/>
        <p:cNvGrpSpPr/>
        <p:nvPr/>
      </p:nvGrpSpPr>
      <p:grpSpPr>
        <a:xfrm>
          <a:off x="0" y="0"/>
          <a:ext cx="0" cy="0"/>
          <a:chOff x="0" y="0"/>
          <a:chExt cx="0" cy="0"/>
        </a:xfrm>
      </p:grpSpPr>
      <p:sp>
        <p:nvSpPr>
          <p:cNvPr id="7" name="Rectangle 6"/>
          <p:cNvSpPr/>
          <p:nvPr userDrawn="1"/>
        </p:nvSpPr>
        <p:spPr>
          <a:xfrm>
            <a:off x="0" y="539646"/>
            <a:ext cx="12192000" cy="18138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pic>
        <p:nvPicPr>
          <p:cNvPr id="6" name="Picture 5"/>
          <p:cNvPicPr>
            <a:picLocks noChangeAspect="1"/>
          </p:cNvPicPr>
          <p:nvPr userDrawn="1"/>
        </p:nvPicPr>
        <p:blipFill>
          <a:blip r:embed="rId2"/>
          <a:stretch>
            <a:fillRect/>
          </a:stretch>
        </p:blipFill>
        <p:spPr>
          <a:xfrm>
            <a:off x="930856" y="980710"/>
            <a:ext cx="1679652" cy="931682"/>
          </a:xfrm>
          <a:prstGeom prst="rect">
            <a:avLst/>
          </a:prstGeom>
        </p:spPr>
      </p:pic>
      <p:sp>
        <p:nvSpPr>
          <p:cNvPr id="10" name="TextBox 9"/>
          <p:cNvSpPr txBox="1"/>
          <p:nvPr userDrawn="1"/>
        </p:nvSpPr>
        <p:spPr>
          <a:xfrm>
            <a:off x="838200" y="2794520"/>
            <a:ext cx="10515600" cy="2585323"/>
          </a:xfrm>
          <a:prstGeom prst="rect">
            <a:avLst/>
          </a:prstGeom>
          <a:noFill/>
        </p:spPr>
        <p:txBody>
          <a:bodyPr wrap="square" rtlCol="0">
            <a:spAutoFit/>
          </a:bodyPr>
          <a:lstStyle/>
          <a:p>
            <a:r>
              <a:rPr lang="da-DK" sz="1800" noProof="0">
                <a:solidFill>
                  <a:schemeClr val="bg1"/>
                </a:solidFill>
              </a:rPr>
              <a:t>Fælles Udbud af Telemedicin gennemfører et udbud af borgerrettede- og medarbejderrettede telemedicinske løsninger og en telemedicinsk infrastruktur hertil.</a:t>
            </a:r>
            <a:br>
              <a:rPr lang="da-DK" sz="1800" noProof="0">
                <a:solidFill>
                  <a:schemeClr val="bg1"/>
                </a:solidFill>
              </a:rPr>
            </a:br>
            <a:br>
              <a:rPr lang="da-DK" sz="1800" noProof="0">
                <a:solidFill>
                  <a:schemeClr val="bg1"/>
                </a:solidFill>
              </a:rPr>
            </a:br>
            <a:r>
              <a:rPr lang="da-DK" sz="1800" noProof="0">
                <a:solidFill>
                  <a:schemeClr val="bg1"/>
                </a:solidFill>
              </a:rPr>
              <a:t>Projektet er et forudsætningsprojekt under den landsdækkende udbredelse af telemedicin til borgere med KOL senest med udgangen af 2019.</a:t>
            </a:r>
            <a:br>
              <a:rPr lang="da-DK" sz="1800" noProof="0">
                <a:solidFill>
                  <a:schemeClr val="bg1"/>
                </a:solidFill>
              </a:rPr>
            </a:br>
            <a:br>
              <a:rPr lang="da-DK" sz="1800" noProof="0">
                <a:solidFill>
                  <a:schemeClr val="bg1"/>
                </a:solidFill>
              </a:rPr>
            </a:br>
            <a:r>
              <a:rPr lang="da-DK" sz="1800" noProof="0">
                <a:solidFill>
                  <a:schemeClr val="bg1"/>
                </a:solidFill>
              </a:rPr>
              <a:t>Læs mere her:</a:t>
            </a:r>
            <a:br>
              <a:rPr lang="da-DK" sz="1800" noProof="0">
                <a:solidFill>
                  <a:schemeClr val="bg1"/>
                </a:solidFill>
              </a:rPr>
            </a:br>
            <a:r>
              <a:rPr lang="da-DK" sz="1800" noProof="0">
                <a:solidFill>
                  <a:schemeClr val="bg1"/>
                </a:solidFill>
                <a:hlinkClick r:id="rId3"/>
              </a:rPr>
              <a:t>https://www.digst.dk/Digital-velfaerd/Udbredelse-af-telemedicin-til-borgere-med-KOL/Forudsaetningsprojekter/Faelles-rammeudbud</a:t>
            </a:r>
            <a:endParaRPr lang="da-DK" sz="1800">
              <a:solidFill>
                <a:schemeClr val="bg1"/>
              </a:solidFill>
            </a:endParaRPr>
          </a:p>
        </p:txBody>
      </p:sp>
      <p:sp>
        <p:nvSpPr>
          <p:cNvPr id="11" name="TextBox 10"/>
          <p:cNvSpPr txBox="1"/>
          <p:nvPr userDrawn="1"/>
        </p:nvSpPr>
        <p:spPr>
          <a:xfrm>
            <a:off x="4038600" y="1031053"/>
            <a:ext cx="7315200" cy="830997"/>
          </a:xfrm>
          <a:prstGeom prst="rect">
            <a:avLst/>
          </a:prstGeom>
          <a:noFill/>
        </p:spPr>
        <p:txBody>
          <a:bodyPr wrap="square" rtlCol="0">
            <a:spAutoFit/>
          </a:bodyPr>
          <a:lstStyle/>
          <a:p>
            <a:pPr lvl="0" algn="r"/>
            <a:r>
              <a:rPr lang="da-DK" sz="2400" noProof="0"/>
              <a:t>Fælles Udvikling af Telemedicin Kommuner og Regioner i Danmark</a:t>
            </a:r>
          </a:p>
        </p:txBody>
      </p:sp>
    </p:spTree>
    <p:extLst>
      <p:ext uri="{BB962C8B-B14F-4D97-AF65-F5344CB8AC3E}">
        <p14:creationId xmlns:p14="http://schemas.microsoft.com/office/powerpoint/2010/main" val="317826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49" name="Slide Title"/>
          <p:cNvSpPr txBox="1">
            <a:spLocks noGrp="1"/>
          </p:cNvSpPr>
          <p:nvPr>
            <p:ph type="title" hasCustomPrompt="1"/>
          </p:nvPr>
        </p:nvSpPr>
        <p:spPr>
          <a:prstGeom prst="rect">
            <a:avLst/>
          </a:prstGeom>
        </p:spPr>
        <p:txBody>
          <a:bodyPr/>
          <a:lstStyle>
            <a:lvl1pPr>
              <a:defRPr sz="3750" b="0" spc="-75">
                <a:latin typeface="Quicksand Light Bold"/>
                <a:ea typeface="Quicksand Light Bold"/>
                <a:cs typeface="Quicksand Light Bold"/>
                <a:sym typeface="Quicksand Light Bold"/>
              </a:defRPr>
            </a:lvl1pPr>
          </a:lstStyle>
          <a:p>
            <a:r>
              <a:t>Slide Title</a:t>
            </a:r>
          </a:p>
        </p:txBody>
      </p:sp>
      <p:sp>
        <p:nvSpPr>
          <p:cNvPr id="15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04495">
              <a:lnSpc>
                <a:spcPct val="100000"/>
              </a:lnSpc>
              <a:spcBef>
                <a:spcPts val="0"/>
              </a:spcBef>
              <a:buSzTx/>
              <a:buNone/>
              <a:defRPr sz="2695">
                <a:latin typeface="Quicksand Light Bold"/>
                <a:ea typeface="Quicksand Light Bold"/>
                <a:cs typeface="Quicksand Light Bold"/>
                <a:sym typeface="Quicksand Light Bold"/>
              </a:defRPr>
            </a:lvl1pPr>
          </a:lstStyle>
          <a:p>
            <a:r>
              <a:t>Slide Subtitle</a:t>
            </a:r>
          </a:p>
        </p:txBody>
      </p:sp>
      <p:sp>
        <p:nvSpPr>
          <p:cNvPr id="151" name="Brødtekst, niveau et…"/>
          <p:cNvSpPr txBox="1">
            <a:spLocks noGrp="1"/>
          </p:cNvSpPr>
          <p:nvPr>
            <p:ph type="body" idx="1" hasCustomPrompt="1"/>
          </p:nvPr>
        </p:nvSpPr>
        <p:spPr>
          <a:prstGeom prst="rect">
            <a:avLst/>
          </a:prstGeom>
        </p:spPr>
        <p:txBody>
          <a:bodyPr/>
          <a:lstStyle>
            <a:lvl1pPr>
              <a:defRPr>
                <a:latin typeface="Open Sans Regular"/>
                <a:ea typeface="Open Sans Regular"/>
                <a:cs typeface="Open Sans Regular"/>
                <a:sym typeface="Open Sans Regular"/>
              </a:defRPr>
            </a:lvl1pPr>
            <a:lvl2pPr>
              <a:defRPr>
                <a:latin typeface="Open Sans Regular"/>
                <a:ea typeface="Open Sans Regular"/>
                <a:cs typeface="Open Sans Regular"/>
                <a:sym typeface="Open Sans Regular"/>
              </a:defRPr>
            </a:lvl2pPr>
            <a:lvl3pPr>
              <a:defRPr>
                <a:latin typeface="Open Sans Regular"/>
                <a:ea typeface="Open Sans Regular"/>
                <a:cs typeface="Open Sans Regular"/>
                <a:sym typeface="Open Sans Regular"/>
              </a:defRPr>
            </a:lvl3pPr>
            <a:lvl4pPr>
              <a:defRPr>
                <a:latin typeface="Open Sans Regular"/>
                <a:ea typeface="Open Sans Regular"/>
                <a:cs typeface="Open Sans Regular"/>
                <a:sym typeface="Open Sans Regular"/>
              </a:defRPr>
            </a:lvl4pPr>
            <a:lvl5pPr>
              <a:defRPr>
                <a:latin typeface="Open Sans Regular"/>
                <a:ea typeface="Open Sans Regular"/>
                <a:cs typeface="Open Sans Regular"/>
                <a:sym typeface="Open Sans Regular"/>
              </a:defRPr>
            </a:lvl5pPr>
          </a:lstStyle>
          <a:p>
            <a:r>
              <a:t>Slide bullet text</a:t>
            </a:r>
          </a:p>
          <a:p>
            <a:pPr lvl="1"/>
            <a:endParaRPr/>
          </a:p>
          <a:p>
            <a:pPr lvl="2"/>
            <a:endParaRPr/>
          </a:p>
          <a:p>
            <a:pPr lvl="3"/>
            <a:endParaRPr/>
          </a:p>
          <a:p>
            <a:pPr lvl="4"/>
            <a:endParaRPr/>
          </a:p>
        </p:txBody>
      </p:sp>
      <p:sp>
        <p:nvSpPr>
          <p:cNvPr id="152"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3093531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7BB1C9-44A1-4FCD-992B-2605FDC4ED0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B19C414-2E7A-42D2-A3A0-DF067C1A4ED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908EF7E-CA08-4D8E-B3B1-90332A4C0FA8}"/>
              </a:ext>
            </a:extLst>
          </p:cNvPr>
          <p:cNvSpPr>
            <a:spLocks noGrp="1"/>
          </p:cNvSpPr>
          <p:nvPr>
            <p:ph type="dt" sz="half" idx="10"/>
          </p:nvPr>
        </p:nvSpPr>
        <p:spPr/>
        <p:txBody>
          <a:bodyPr/>
          <a:lstStyle/>
          <a:p>
            <a:r>
              <a:rPr lang="da-DK"/>
              <a:t>08/05/2018</a:t>
            </a:r>
          </a:p>
        </p:txBody>
      </p:sp>
      <p:sp>
        <p:nvSpPr>
          <p:cNvPr id="5" name="Pladsholder til sidefod 4">
            <a:extLst>
              <a:ext uri="{FF2B5EF4-FFF2-40B4-BE49-F238E27FC236}">
                <a16:creationId xmlns:a16="http://schemas.microsoft.com/office/drawing/2014/main" id="{8008B289-FEA2-40E1-A01B-56F2D8BABDE2}"/>
              </a:ext>
            </a:extLst>
          </p:cNvPr>
          <p:cNvSpPr>
            <a:spLocks noGrp="1"/>
          </p:cNvSpPr>
          <p:nvPr>
            <p:ph type="ftr" sz="quarter" idx="11"/>
          </p:nvPr>
        </p:nvSpPr>
        <p:spPr/>
        <p:txBody>
          <a:bodyPr/>
          <a:lstStyle/>
          <a:p>
            <a:r>
              <a:rPr lang="da-DK"/>
              <a:t>FUT – Fælles Udvikling af Telemedicin</a:t>
            </a:r>
          </a:p>
        </p:txBody>
      </p:sp>
      <p:sp>
        <p:nvSpPr>
          <p:cNvPr id="6" name="Pladsholder til slidenummer 5">
            <a:extLst>
              <a:ext uri="{FF2B5EF4-FFF2-40B4-BE49-F238E27FC236}">
                <a16:creationId xmlns:a16="http://schemas.microsoft.com/office/drawing/2014/main" id="{8ADB78C1-D262-4CC3-8F34-FFA3262BAEF6}"/>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39677528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94318-455C-461B-9C0D-B660BC01325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A1C3A29-9E48-4346-9531-1D88F96F36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53BE2FD-1326-4DA9-80AF-7581C6F18ABC}"/>
              </a:ext>
            </a:extLst>
          </p:cNvPr>
          <p:cNvSpPr>
            <a:spLocks noGrp="1"/>
          </p:cNvSpPr>
          <p:nvPr>
            <p:ph type="dt" sz="half" idx="10"/>
          </p:nvPr>
        </p:nvSpPr>
        <p:spPr/>
        <p:txBody>
          <a:bodyPr/>
          <a:lstStyle/>
          <a:p>
            <a:r>
              <a:rPr lang="da-DK"/>
              <a:t>08/05/2018</a:t>
            </a:r>
          </a:p>
        </p:txBody>
      </p:sp>
      <p:sp>
        <p:nvSpPr>
          <p:cNvPr id="5" name="Pladsholder til sidefod 4">
            <a:extLst>
              <a:ext uri="{FF2B5EF4-FFF2-40B4-BE49-F238E27FC236}">
                <a16:creationId xmlns:a16="http://schemas.microsoft.com/office/drawing/2014/main" id="{A9D2E0F6-5EF0-4B30-A3E4-AA47C8DD702F}"/>
              </a:ext>
            </a:extLst>
          </p:cNvPr>
          <p:cNvSpPr>
            <a:spLocks noGrp="1"/>
          </p:cNvSpPr>
          <p:nvPr>
            <p:ph type="ftr" sz="quarter" idx="11"/>
          </p:nvPr>
        </p:nvSpPr>
        <p:spPr/>
        <p:txBody>
          <a:bodyPr/>
          <a:lstStyle/>
          <a:p>
            <a:r>
              <a:rPr lang="da-DK"/>
              <a:t>FUT – Fælles Udvikling af Telemedicin</a:t>
            </a:r>
          </a:p>
        </p:txBody>
      </p:sp>
      <p:sp>
        <p:nvSpPr>
          <p:cNvPr id="6" name="Pladsholder til slidenummer 5">
            <a:extLst>
              <a:ext uri="{FF2B5EF4-FFF2-40B4-BE49-F238E27FC236}">
                <a16:creationId xmlns:a16="http://schemas.microsoft.com/office/drawing/2014/main" id="{03B09AFE-26EF-42AD-99DA-DB74571D894C}"/>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13430161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0020F0-90CD-4C08-A9D4-0857E6AAA1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1DD9E15-9E7D-4458-97E1-D795E8992F5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D4C57923-5505-428D-AEDF-7813D898BCFC}"/>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930E580-D330-4F7C-B75B-AEEF57DD1C10}"/>
              </a:ext>
            </a:extLst>
          </p:cNvPr>
          <p:cNvSpPr>
            <a:spLocks noGrp="1"/>
          </p:cNvSpPr>
          <p:nvPr>
            <p:ph type="dt" sz="half" idx="10"/>
          </p:nvPr>
        </p:nvSpPr>
        <p:spPr/>
        <p:txBody>
          <a:bodyPr/>
          <a:lstStyle/>
          <a:p>
            <a:r>
              <a:rPr lang="da-DK"/>
              <a:t>08/05/2018</a:t>
            </a:r>
          </a:p>
        </p:txBody>
      </p:sp>
      <p:sp>
        <p:nvSpPr>
          <p:cNvPr id="6" name="Pladsholder til sidefod 5">
            <a:extLst>
              <a:ext uri="{FF2B5EF4-FFF2-40B4-BE49-F238E27FC236}">
                <a16:creationId xmlns:a16="http://schemas.microsoft.com/office/drawing/2014/main" id="{09BB5797-8E70-44CB-9A6C-9C88BE52C857}"/>
              </a:ext>
            </a:extLst>
          </p:cNvPr>
          <p:cNvSpPr>
            <a:spLocks noGrp="1"/>
          </p:cNvSpPr>
          <p:nvPr>
            <p:ph type="ftr" sz="quarter" idx="11"/>
          </p:nvPr>
        </p:nvSpPr>
        <p:spPr/>
        <p:txBody>
          <a:bodyPr/>
          <a:lstStyle/>
          <a:p>
            <a:r>
              <a:rPr lang="da-DK"/>
              <a:t>FUT – Fælles Udvikling af Telemedicin</a:t>
            </a:r>
          </a:p>
        </p:txBody>
      </p:sp>
      <p:sp>
        <p:nvSpPr>
          <p:cNvPr id="7" name="Pladsholder til slidenummer 6">
            <a:extLst>
              <a:ext uri="{FF2B5EF4-FFF2-40B4-BE49-F238E27FC236}">
                <a16:creationId xmlns:a16="http://schemas.microsoft.com/office/drawing/2014/main" id="{046A2775-8D10-424D-8685-0E670A9D603B}"/>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346109942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343FEA-A8CB-4DFD-8CF1-8C183DEA030A}"/>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913BE47-E8F2-421F-934C-6E800FA9D9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CDFCF711-5E16-41B3-B2CF-F4351CB6C54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D3033FC-8B60-40E4-BDDD-62755DCF89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C4D3765-BB36-4C8C-AF5F-D0932F5B0F38}"/>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737EE33A-6CEE-4261-B5D7-C4F6C2F440C3}"/>
              </a:ext>
            </a:extLst>
          </p:cNvPr>
          <p:cNvSpPr>
            <a:spLocks noGrp="1"/>
          </p:cNvSpPr>
          <p:nvPr>
            <p:ph type="dt" sz="half" idx="10"/>
          </p:nvPr>
        </p:nvSpPr>
        <p:spPr/>
        <p:txBody>
          <a:bodyPr/>
          <a:lstStyle/>
          <a:p>
            <a:r>
              <a:rPr lang="da-DK"/>
              <a:t>08/05/2018</a:t>
            </a:r>
          </a:p>
        </p:txBody>
      </p:sp>
      <p:sp>
        <p:nvSpPr>
          <p:cNvPr id="8" name="Pladsholder til sidefod 7">
            <a:extLst>
              <a:ext uri="{FF2B5EF4-FFF2-40B4-BE49-F238E27FC236}">
                <a16:creationId xmlns:a16="http://schemas.microsoft.com/office/drawing/2014/main" id="{E36988D7-E040-416E-A7DE-4AA020741783}"/>
              </a:ext>
            </a:extLst>
          </p:cNvPr>
          <p:cNvSpPr>
            <a:spLocks noGrp="1"/>
          </p:cNvSpPr>
          <p:nvPr>
            <p:ph type="ftr" sz="quarter" idx="11"/>
          </p:nvPr>
        </p:nvSpPr>
        <p:spPr/>
        <p:txBody>
          <a:bodyPr/>
          <a:lstStyle/>
          <a:p>
            <a:r>
              <a:rPr lang="da-DK"/>
              <a:t>FUT </a:t>
            </a:r>
            <a:r>
              <a:rPr lang="mr-IN"/>
              <a:t>–</a:t>
            </a:r>
            <a:r>
              <a:rPr lang="da-DK"/>
              <a:t> Fælles Udvikling af Telemedicin</a:t>
            </a:r>
          </a:p>
        </p:txBody>
      </p:sp>
      <p:sp>
        <p:nvSpPr>
          <p:cNvPr id="9" name="Pladsholder til slidenummer 8">
            <a:extLst>
              <a:ext uri="{FF2B5EF4-FFF2-40B4-BE49-F238E27FC236}">
                <a16:creationId xmlns:a16="http://schemas.microsoft.com/office/drawing/2014/main" id="{35FE7803-3F52-4A32-BD63-9E8BC5A8CFB4}"/>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19000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B998D6-66EB-4785-A50C-52E26A18891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123852E-FF97-4F3F-9F64-4A0FBA54D87B}"/>
              </a:ext>
            </a:extLst>
          </p:cNvPr>
          <p:cNvSpPr>
            <a:spLocks noGrp="1"/>
          </p:cNvSpPr>
          <p:nvPr>
            <p:ph type="dt" sz="half" idx="10"/>
          </p:nvPr>
        </p:nvSpPr>
        <p:spPr/>
        <p:txBody>
          <a:bodyPr/>
          <a:lstStyle/>
          <a:p>
            <a:r>
              <a:rPr lang="da-DK"/>
              <a:t>08/05/2018</a:t>
            </a:r>
          </a:p>
        </p:txBody>
      </p:sp>
      <p:sp>
        <p:nvSpPr>
          <p:cNvPr id="4" name="Pladsholder til sidefod 3">
            <a:extLst>
              <a:ext uri="{FF2B5EF4-FFF2-40B4-BE49-F238E27FC236}">
                <a16:creationId xmlns:a16="http://schemas.microsoft.com/office/drawing/2014/main" id="{E1431418-F7B7-44E7-8982-8ECE32AF4F5E}"/>
              </a:ext>
            </a:extLst>
          </p:cNvPr>
          <p:cNvSpPr>
            <a:spLocks noGrp="1"/>
          </p:cNvSpPr>
          <p:nvPr>
            <p:ph type="ftr" sz="quarter" idx="11"/>
          </p:nvPr>
        </p:nvSpPr>
        <p:spPr/>
        <p:txBody>
          <a:bodyPr/>
          <a:lstStyle/>
          <a:p>
            <a:r>
              <a:rPr lang="da-DK"/>
              <a:t>FUT – Fælles Udvikling af Telemedicin</a:t>
            </a:r>
          </a:p>
        </p:txBody>
      </p:sp>
      <p:sp>
        <p:nvSpPr>
          <p:cNvPr id="5" name="Pladsholder til slidenummer 4">
            <a:extLst>
              <a:ext uri="{FF2B5EF4-FFF2-40B4-BE49-F238E27FC236}">
                <a16:creationId xmlns:a16="http://schemas.microsoft.com/office/drawing/2014/main" id="{D7DEBF7E-99F1-4E41-8929-4CAC14A1EB2E}"/>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260378738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1C8F813-1215-4330-96B3-50BFBE7CAD65}"/>
              </a:ext>
            </a:extLst>
          </p:cNvPr>
          <p:cNvSpPr>
            <a:spLocks noGrp="1"/>
          </p:cNvSpPr>
          <p:nvPr>
            <p:ph type="dt" sz="half" idx="10"/>
          </p:nvPr>
        </p:nvSpPr>
        <p:spPr/>
        <p:txBody>
          <a:bodyPr/>
          <a:lstStyle/>
          <a:p>
            <a:r>
              <a:rPr lang="da-DK"/>
              <a:t>08/05/2018</a:t>
            </a:r>
          </a:p>
        </p:txBody>
      </p:sp>
      <p:sp>
        <p:nvSpPr>
          <p:cNvPr id="3" name="Pladsholder til sidefod 2">
            <a:extLst>
              <a:ext uri="{FF2B5EF4-FFF2-40B4-BE49-F238E27FC236}">
                <a16:creationId xmlns:a16="http://schemas.microsoft.com/office/drawing/2014/main" id="{EF81E1E9-8F3D-4F60-AC8D-C2EAB5DB4C61}"/>
              </a:ext>
            </a:extLst>
          </p:cNvPr>
          <p:cNvSpPr>
            <a:spLocks noGrp="1"/>
          </p:cNvSpPr>
          <p:nvPr>
            <p:ph type="ftr" sz="quarter" idx="11"/>
          </p:nvPr>
        </p:nvSpPr>
        <p:spPr/>
        <p:txBody>
          <a:bodyPr/>
          <a:lstStyle/>
          <a:p>
            <a:r>
              <a:rPr lang="da-DK"/>
              <a:t>FUT – Fælles Udvikling af Telemedicin</a:t>
            </a:r>
          </a:p>
        </p:txBody>
      </p:sp>
      <p:sp>
        <p:nvSpPr>
          <p:cNvPr id="4" name="Pladsholder til slidenummer 3">
            <a:extLst>
              <a:ext uri="{FF2B5EF4-FFF2-40B4-BE49-F238E27FC236}">
                <a16:creationId xmlns:a16="http://schemas.microsoft.com/office/drawing/2014/main" id="{CB8F5634-356B-4EE0-BB74-44B6EC1A73B4}"/>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387723635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A39926-DBE8-447C-9305-20C5994222B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EA723DA-6B72-4FB3-A27C-E7DDF1639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AB794FB0-8343-434F-9218-535D22F08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4B4A1EC-DB27-439A-BF1B-A07E92134FA5}"/>
              </a:ext>
            </a:extLst>
          </p:cNvPr>
          <p:cNvSpPr>
            <a:spLocks noGrp="1"/>
          </p:cNvSpPr>
          <p:nvPr>
            <p:ph type="dt" sz="half" idx="10"/>
          </p:nvPr>
        </p:nvSpPr>
        <p:spPr/>
        <p:txBody>
          <a:bodyPr/>
          <a:lstStyle/>
          <a:p>
            <a:r>
              <a:rPr lang="da-DK"/>
              <a:t>08/05/2018</a:t>
            </a:r>
          </a:p>
        </p:txBody>
      </p:sp>
      <p:sp>
        <p:nvSpPr>
          <p:cNvPr id="6" name="Pladsholder til sidefod 5">
            <a:extLst>
              <a:ext uri="{FF2B5EF4-FFF2-40B4-BE49-F238E27FC236}">
                <a16:creationId xmlns:a16="http://schemas.microsoft.com/office/drawing/2014/main" id="{02FEAAE3-0349-4428-81A6-8DB165BB1863}"/>
              </a:ext>
            </a:extLst>
          </p:cNvPr>
          <p:cNvSpPr>
            <a:spLocks noGrp="1"/>
          </p:cNvSpPr>
          <p:nvPr>
            <p:ph type="ftr" sz="quarter" idx="11"/>
          </p:nvPr>
        </p:nvSpPr>
        <p:spPr/>
        <p:txBody>
          <a:bodyPr/>
          <a:lstStyle/>
          <a:p>
            <a:r>
              <a:rPr lang="da-DK"/>
              <a:t>FUT – Fælles Udvikling af Telemedicin</a:t>
            </a:r>
          </a:p>
        </p:txBody>
      </p:sp>
      <p:sp>
        <p:nvSpPr>
          <p:cNvPr id="7" name="Pladsholder til slidenummer 6">
            <a:extLst>
              <a:ext uri="{FF2B5EF4-FFF2-40B4-BE49-F238E27FC236}">
                <a16:creationId xmlns:a16="http://schemas.microsoft.com/office/drawing/2014/main" id="{34A4F5AD-4EFC-4F09-8BEE-DE4C5CEC13D1}"/>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29021536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4FF2C-A4A4-457A-93DD-0D796571BDE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2A5ACC3-58A0-4F14-8220-783683D3EE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4B27F36-E468-402C-BD58-41FD2F585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EFFD15D-BF08-4F7E-9FFF-23E22DD14D97}"/>
              </a:ext>
            </a:extLst>
          </p:cNvPr>
          <p:cNvSpPr>
            <a:spLocks noGrp="1"/>
          </p:cNvSpPr>
          <p:nvPr>
            <p:ph type="dt" sz="half" idx="10"/>
          </p:nvPr>
        </p:nvSpPr>
        <p:spPr/>
        <p:txBody>
          <a:bodyPr/>
          <a:lstStyle/>
          <a:p>
            <a:r>
              <a:rPr lang="da-DK"/>
              <a:t>08/05/2018</a:t>
            </a:r>
          </a:p>
        </p:txBody>
      </p:sp>
      <p:sp>
        <p:nvSpPr>
          <p:cNvPr id="6" name="Pladsholder til sidefod 5">
            <a:extLst>
              <a:ext uri="{FF2B5EF4-FFF2-40B4-BE49-F238E27FC236}">
                <a16:creationId xmlns:a16="http://schemas.microsoft.com/office/drawing/2014/main" id="{0D7D8574-78EC-451A-9BD7-DAA8DC2B00DE}"/>
              </a:ext>
            </a:extLst>
          </p:cNvPr>
          <p:cNvSpPr>
            <a:spLocks noGrp="1"/>
          </p:cNvSpPr>
          <p:nvPr>
            <p:ph type="ftr" sz="quarter" idx="11"/>
          </p:nvPr>
        </p:nvSpPr>
        <p:spPr/>
        <p:txBody>
          <a:bodyPr/>
          <a:lstStyle/>
          <a:p>
            <a:r>
              <a:rPr lang="da-DK"/>
              <a:t>FUT – Fælles Udvikling af Telemedicin</a:t>
            </a:r>
          </a:p>
        </p:txBody>
      </p:sp>
      <p:sp>
        <p:nvSpPr>
          <p:cNvPr id="7" name="Pladsholder til slidenummer 6">
            <a:extLst>
              <a:ext uri="{FF2B5EF4-FFF2-40B4-BE49-F238E27FC236}">
                <a16:creationId xmlns:a16="http://schemas.microsoft.com/office/drawing/2014/main" id="{F22CC791-F6A2-46AD-A593-6BB2A3B87B40}"/>
              </a:ext>
            </a:extLst>
          </p:cNvPr>
          <p:cNvSpPr>
            <a:spLocks noGrp="1"/>
          </p:cNvSpPr>
          <p:nvPr>
            <p:ph type="sldNum" sz="quarter" idx="12"/>
          </p:nvPr>
        </p:nvSpPr>
        <p:spPr/>
        <p:txBody>
          <a:bodyPr/>
          <a:lstStyle/>
          <a:p>
            <a:fld id="{4552D99C-48F4-3245-A6B4-1666F04C72F5}" type="slidenum">
              <a:rPr lang="da-DK" smtClean="0"/>
              <a:t>‹nr.›</a:t>
            </a:fld>
            <a:endParaRPr lang="da-DK"/>
          </a:p>
        </p:txBody>
      </p:sp>
    </p:spTree>
    <p:extLst>
      <p:ext uri="{BB962C8B-B14F-4D97-AF65-F5344CB8AC3E}">
        <p14:creationId xmlns:p14="http://schemas.microsoft.com/office/powerpoint/2010/main" val="384963231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780B502-F15D-4652-AC2A-EF9A6F199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1458EEC-EC87-4F89-B754-D7333175DD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BED5BA2-B357-4565-913E-23C75B78D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a-DK"/>
              <a:t>08/05/2018</a:t>
            </a:r>
          </a:p>
        </p:txBody>
      </p:sp>
      <p:sp>
        <p:nvSpPr>
          <p:cNvPr id="5" name="Pladsholder til sidefod 4">
            <a:extLst>
              <a:ext uri="{FF2B5EF4-FFF2-40B4-BE49-F238E27FC236}">
                <a16:creationId xmlns:a16="http://schemas.microsoft.com/office/drawing/2014/main" id="{5B4F3691-C796-4440-B0D1-E879ABE97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FUT – Fælles Udvikling af Telemedicin</a:t>
            </a:r>
          </a:p>
        </p:txBody>
      </p:sp>
      <p:sp>
        <p:nvSpPr>
          <p:cNvPr id="6" name="Pladsholder til slidenummer 5">
            <a:extLst>
              <a:ext uri="{FF2B5EF4-FFF2-40B4-BE49-F238E27FC236}">
                <a16:creationId xmlns:a16="http://schemas.microsoft.com/office/drawing/2014/main" id="{04E687A4-4DCB-48A9-89C6-01A4005631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2D99C-48F4-3245-A6B4-1666F04C72F5}" type="slidenum">
              <a:rPr lang="da-DK" smtClean="0"/>
              <a:t>‹nr.›</a:t>
            </a:fld>
            <a:endParaRPr lang="da-DK"/>
          </a:p>
        </p:txBody>
      </p:sp>
    </p:spTree>
    <p:extLst>
      <p:ext uri="{BB962C8B-B14F-4D97-AF65-F5344CB8AC3E}">
        <p14:creationId xmlns:p14="http://schemas.microsoft.com/office/powerpoint/2010/main" val="214313662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675" r:id="rId13"/>
    <p:sldLayoutId id="2147483678" r:id="rId14"/>
    <p:sldLayoutId id="2147483680" r:id="rId15"/>
    <p:sldLayoutId id="2147483709" r:id="rId1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hyperlink" Target="https://eur03.safelinks.protection.outlook.com/?url=https%3A%2F%2Fkommunalpro.kk.dk%2Fmateriale%2Fvejledninger-og-videoguides&amp;data=05%7C01%7C%7Cdcc6130f45ad471f224408db471f50dc%7C5968b90c51a64f088b4750ffffbe2e4f%7C0%7C0%7C638181972044808374%7CUnknown%7CTWFpbGZsb3d8eyJWIjoiMC4wLjAwMDAiLCJQIjoiV2luMzIiLCJBTiI6Ik1haWwiLCJXVCI6Mn0%3D%7C3000%7C%7C%7C&amp;sdata=IgRZ%2F9N8v3bCgUXvAiQgeoQwHE0H43Hv%2FxZUHHpaVYo%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rn.dk/da/Sundhed/Til-sundhedsfaglige-og-samarbejdspartnere/Kommunal-PRO/Vejledninger-for-medarbejdere" TargetMode="External"/><Relationship Id="rId4" Type="http://schemas.openxmlformats.org/officeDocument/2006/relationships/hyperlink" Target="https://fut-portal.rm.dk/pages/viewpage.action?pageId=1206303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kommunalpro.kk.dk/sites/default/files/2023-01/Opret%20ny%20version%20eller%20kopi%20af%20sp%C3%B8rgeskema.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kommunalpro.kk.dk/materiale/vejledninger-og-videoguid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kommunalpro.kk.dk/sites/default/files/2023-05/Guide_Nationale%20PRO%20skemaer_V3.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prosupport@frederikshavn.dk"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ommunalproforvaltning@rn.dk"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2"/>
            <a:ext cx="10363200" cy="2871299"/>
          </a:xfrm>
        </p:spPr>
        <p:txBody>
          <a:bodyPr>
            <a:normAutofit/>
          </a:bodyPr>
          <a:lstStyle/>
          <a:p>
            <a:r>
              <a:rPr lang="da-DK" b="1" dirty="0"/>
              <a:t>KAM undervisning del 1</a:t>
            </a:r>
            <a:endParaRPr lang="da-DK" sz="4900" dirty="0"/>
          </a:p>
        </p:txBody>
      </p:sp>
    </p:spTree>
    <p:extLst>
      <p:ext uri="{BB962C8B-B14F-4D97-AF65-F5344CB8AC3E}">
        <p14:creationId xmlns:p14="http://schemas.microsoft.com/office/powerpoint/2010/main" val="908093974"/>
      </p:ext>
    </p:extLst>
  </p:cSld>
  <p:clrMapOvr>
    <a:masterClrMapping/>
  </p:clrMapOvr>
  <mc:AlternateContent xmlns:mc="http://schemas.openxmlformats.org/markup-compatibility/2006" xmlns:p14="http://schemas.microsoft.com/office/powerpoint/2010/main">
    <mc:Choice Requires="p14">
      <p:transition spd="slow" p14:dur="2000" advTm="6948"/>
    </mc:Choice>
    <mc:Fallback xmlns="">
      <p:transition spd="slow" advTm="69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244A6-5A42-4926-863D-1A095713434F}"/>
              </a:ext>
            </a:extLst>
          </p:cNvPr>
          <p:cNvSpPr>
            <a:spLocks noGrp="1"/>
          </p:cNvSpPr>
          <p:nvPr>
            <p:ph type="title"/>
          </p:nvPr>
        </p:nvSpPr>
        <p:spPr>
          <a:xfrm>
            <a:off x="838200" y="0"/>
            <a:ext cx="10515600" cy="1325563"/>
          </a:xfrm>
        </p:spPr>
        <p:txBody>
          <a:bodyPr>
            <a:normAutofit/>
          </a:bodyPr>
          <a:lstStyle/>
          <a:p>
            <a:r>
              <a:rPr lang="da-DK" sz="3600"/>
              <a:t>KAM login i Test og Prod</a:t>
            </a:r>
          </a:p>
        </p:txBody>
      </p:sp>
      <p:sp>
        <p:nvSpPr>
          <p:cNvPr id="7" name="Pladsholder til indhold 2">
            <a:extLst>
              <a:ext uri="{FF2B5EF4-FFF2-40B4-BE49-F238E27FC236}">
                <a16:creationId xmlns:a16="http://schemas.microsoft.com/office/drawing/2014/main" id="{2F2B8E47-DB95-4CB6-8857-B6F56E0C4D26}"/>
              </a:ext>
            </a:extLst>
          </p:cNvPr>
          <p:cNvSpPr txBox="1">
            <a:spLocks/>
          </p:cNvSpPr>
          <p:nvPr/>
        </p:nvSpPr>
        <p:spPr>
          <a:xfrm>
            <a:off x="574614" y="1183871"/>
            <a:ext cx="7211641" cy="533014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endParaRPr lang="da-DK" sz="1700">
              <a:cs typeface="Calibri"/>
            </a:endParaRPr>
          </a:p>
          <a:p>
            <a:pPr marL="457200" lvl="1" indent="0">
              <a:buNone/>
            </a:pPr>
            <a:endParaRPr lang="da-DK" sz="1600"/>
          </a:p>
        </p:txBody>
      </p:sp>
      <p:sp>
        <p:nvSpPr>
          <p:cNvPr id="4" name="Titel 1">
            <a:extLst>
              <a:ext uri="{FF2B5EF4-FFF2-40B4-BE49-F238E27FC236}">
                <a16:creationId xmlns:a16="http://schemas.microsoft.com/office/drawing/2014/main" id="{82451567-042D-4E4B-A0C8-674C26E496B7}"/>
              </a:ext>
            </a:extLst>
          </p:cNvPr>
          <p:cNvSpPr txBox="1">
            <a:spLocks/>
          </p:cNvSpPr>
          <p:nvPr/>
        </p:nvSpPr>
        <p:spPr>
          <a:xfrm>
            <a:off x="1345802" y="1093743"/>
            <a:ext cx="3093868" cy="857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a:t>Login - test</a:t>
            </a:r>
          </a:p>
        </p:txBody>
      </p:sp>
      <p:pic>
        <p:nvPicPr>
          <p:cNvPr id="6" name="Pladsholder til indhold 4">
            <a:extLst>
              <a:ext uri="{FF2B5EF4-FFF2-40B4-BE49-F238E27FC236}">
                <a16:creationId xmlns:a16="http://schemas.microsoft.com/office/drawing/2014/main" id="{A07CE16C-23AA-468F-8F67-23272BD936F9}"/>
              </a:ext>
            </a:extLst>
          </p:cNvPr>
          <p:cNvPicPr>
            <a:picLocks noChangeAspect="1"/>
          </p:cNvPicPr>
          <p:nvPr/>
        </p:nvPicPr>
        <p:blipFill>
          <a:blip r:embed="rId3"/>
          <a:stretch>
            <a:fillRect/>
          </a:stretch>
        </p:blipFill>
        <p:spPr>
          <a:xfrm>
            <a:off x="1792308" y="1872901"/>
            <a:ext cx="2802203" cy="2546350"/>
          </a:xfrm>
          <a:prstGeom prst="rect">
            <a:avLst/>
          </a:prstGeom>
        </p:spPr>
      </p:pic>
      <p:pic>
        <p:nvPicPr>
          <p:cNvPr id="9" name="Pladsholder til indhold 4">
            <a:extLst>
              <a:ext uri="{FF2B5EF4-FFF2-40B4-BE49-F238E27FC236}">
                <a16:creationId xmlns:a16="http://schemas.microsoft.com/office/drawing/2014/main" id="{E7BB1B28-3D4B-4D9B-B55F-BEC823EB8658}"/>
              </a:ext>
            </a:extLst>
          </p:cNvPr>
          <p:cNvPicPr>
            <a:picLocks noChangeAspect="1"/>
          </p:cNvPicPr>
          <p:nvPr/>
        </p:nvPicPr>
        <p:blipFill>
          <a:blip r:embed="rId4"/>
          <a:stretch>
            <a:fillRect/>
          </a:stretch>
        </p:blipFill>
        <p:spPr>
          <a:xfrm>
            <a:off x="5880004" y="1926579"/>
            <a:ext cx="3508823" cy="2546350"/>
          </a:xfrm>
          <a:prstGeom prst="rect">
            <a:avLst/>
          </a:prstGeom>
        </p:spPr>
      </p:pic>
      <p:sp>
        <p:nvSpPr>
          <p:cNvPr id="11" name="Tekstfelt 10">
            <a:extLst>
              <a:ext uri="{FF2B5EF4-FFF2-40B4-BE49-F238E27FC236}">
                <a16:creationId xmlns:a16="http://schemas.microsoft.com/office/drawing/2014/main" id="{02F2FEFB-E7DC-4C96-AD2B-D24D85F98A9C}"/>
              </a:ext>
            </a:extLst>
          </p:cNvPr>
          <p:cNvSpPr txBox="1"/>
          <p:nvPr/>
        </p:nvSpPr>
        <p:spPr>
          <a:xfrm>
            <a:off x="9388827" y="1935457"/>
            <a:ext cx="2045612" cy="2031325"/>
          </a:xfrm>
          <a:prstGeom prst="rect">
            <a:avLst/>
          </a:prstGeom>
          <a:noFill/>
        </p:spPr>
        <p:txBody>
          <a:bodyPr wrap="square">
            <a:spAutoFit/>
          </a:bodyPr>
          <a:lstStyle/>
          <a:p>
            <a:r>
              <a:rPr lang="da-DK"/>
              <a:t>På Produktion ses denne – og alt efter hvordan det er implementeret (lokalt) skal der evt. ikke indtastes login oplysninger</a:t>
            </a:r>
          </a:p>
        </p:txBody>
      </p:sp>
      <p:sp>
        <p:nvSpPr>
          <p:cNvPr id="12" name="Titel 1">
            <a:extLst>
              <a:ext uri="{FF2B5EF4-FFF2-40B4-BE49-F238E27FC236}">
                <a16:creationId xmlns:a16="http://schemas.microsoft.com/office/drawing/2014/main" id="{ECD4C2D8-5DCC-4316-B808-32F7344EC521}"/>
              </a:ext>
            </a:extLst>
          </p:cNvPr>
          <p:cNvSpPr txBox="1">
            <a:spLocks/>
          </p:cNvSpPr>
          <p:nvPr/>
        </p:nvSpPr>
        <p:spPr>
          <a:xfrm>
            <a:off x="5581654" y="1014929"/>
            <a:ext cx="3093868" cy="857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a:t>Login - </a:t>
            </a:r>
            <a:r>
              <a:rPr lang="da-DK" dirty="0" err="1"/>
              <a:t>prod</a:t>
            </a:r>
            <a:endParaRPr lang="da-DK" dirty="0"/>
          </a:p>
        </p:txBody>
      </p:sp>
      <p:sp>
        <p:nvSpPr>
          <p:cNvPr id="10" name="Tekstfelt 9">
            <a:extLst>
              <a:ext uri="{FF2B5EF4-FFF2-40B4-BE49-F238E27FC236}">
                <a16:creationId xmlns:a16="http://schemas.microsoft.com/office/drawing/2014/main" id="{01325FC4-790D-4880-BEBF-9AD244D6781F}"/>
              </a:ext>
            </a:extLst>
          </p:cNvPr>
          <p:cNvSpPr txBox="1"/>
          <p:nvPr/>
        </p:nvSpPr>
        <p:spPr>
          <a:xfrm>
            <a:off x="1792308" y="4919741"/>
            <a:ext cx="9045081" cy="923330"/>
          </a:xfrm>
          <a:prstGeom prst="rect">
            <a:avLst/>
          </a:prstGeom>
          <a:noFill/>
        </p:spPr>
        <p:txBody>
          <a:bodyPr wrap="square">
            <a:spAutoFit/>
          </a:bodyPr>
          <a:lstStyle/>
          <a:p>
            <a:pPr marL="285750" indent="-285750">
              <a:buFont typeface="Wingdings" panose="05000000000000000000" pitchFamily="2" charset="2"/>
              <a:buChar char="Ø"/>
            </a:pPr>
            <a:r>
              <a:rPr lang="da-DK" dirty="0"/>
              <a:t> Test og ”øve sig” i </a:t>
            </a:r>
            <a:r>
              <a:rPr lang="da-DK" dirty="0" err="1"/>
              <a:t>EXTTest</a:t>
            </a:r>
            <a:r>
              <a:rPr lang="da-DK" dirty="0"/>
              <a:t> </a:t>
            </a:r>
          </a:p>
          <a:p>
            <a:pPr marL="285750" indent="-285750">
              <a:buFont typeface="Wingdings" panose="05000000000000000000" pitchFamily="2" charset="2"/>
              <a:buChar char="Ø"/>
            </a:pPr>
            <a:endParaRPr lang="da-DK" dirty="0"/>
          </a:p>
          <a:p>
            <a:pPr marL="285750" indent="-285750">
              <a:buFont typeface="Wingdings" panose="05000000000000000000" pitchFamily="2" charset="2"/>
              <a:buChar char="Ø"/>
            </a:pPr>
            <a:r>
              <a:rPr lang="da-DK" dirty="0"/>
              <a:t>Spørgeskemaer og Planer, der skal anvendes i drift bygges direkte i Produktionsmiljø (PROD)  </a:t>
            </a:r>
          </a:p>
        </p:txBody>
      </p:sp>
    </p:spTree>
    <p:extLst>
      <p:ext uri="{BB962C8B-B14F-4D97-AF65-F5344CB8AC3E}">
        <p14:creationId xmlns:p14="http://schemas.microsoft.com/office/powerpoint/2010/main" val="39744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244A6-5A42-4926-863D-1A095713434F}"/>
              </a:ext>
            </a:extLst>
          </p:cNvPr>
          <p:cNvSpPr>
            <a:spLocks noGrp="1"/>
          </p:cNvSpPr>
          <p:nvPr>
            <p:ph type="title"/>
          </p:nvPr>
        </p:nvSpPr>
        <p:spPr>
          <a:xfrm>
            <a:off x="838200" y="0"/>
            <a:ext cx="10515600" cy="1325563"/>
          </a:xfrm>
        </p:spPr>
        <p:txBody>
          <a:bodyPr>
            <a:normAutofit/>
          </a:bodyPr>
          <a:lstStyle/>
          <a:p>
            <a:r>
              <a:rPr lang="da-DK" sz="3600" dirty="0">
                <a:latin typeface="+mn-lt"/>
                <a:ea typeface="+mn-ea"/>
                <a:cs typeface="+mn-cs"/>
              </a:rPr>
              <a:t>Vejledninger til KAM</a:t>
            </a:r>
          </a:p>
        </p:txBody>
      </p:sp>
      <p:sp>
        <p:nvSpPr>
          <p:cNvPr id="7" name="Pladsholder til indhold 2">
            <a:extLst>
              <a:ext uri="{FF2B5EF4-FFF2-40B4-BE49-F238E27FC236}">
                <a16:creationId xmlns:a16="http://schemas.microsoft.com/office/drawing/2014/main" id="{2F2B8E47-DB95-4CB6-8857-B6F56E0C4D26}"/>
              </a:ext>
            </a:extLst>
          </p:cNvPr>
          <p:cNvSpPr txBox="1">
            <a:spLocks/>
          </p:cNvSpPr>
          <p:nvPr/>
        </p:nvSpPr>
        <p:spPr>
          <a:xfrm>
            <a:off x="574614" y="1183871"/>
            <a:ext cx="7211641" cy="533014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endParaRPr lang="da-DK" sz="1700">
              <a:cs typeface="Calibri"/>
            </a:endParaRPr>
          </a:p>
          <a:p>
            <a:pPr marL="457200" lvl="1" indent="0">
              <a:buNone/>
            </a:pPr>
            <a:endParaRPr lang="da-DK" sz="1600"/>
          </a:p>
        </p:txBody>
      </p:sp>
      <p:sp>
        <p:nvSpPr>
          <p:cNvPr id="4" name="Pladsholder til indhold 2">
            <a:extLst>
              <a:ext uri="{FF2B5EF4-FFF2-40B4-BE49-F238E27FC236}">
                <a16:creationId xmlns:a16="http://schemas.microsoft.com/office/drawing/2014/main" id="{28240B79-AD79-437E-9EE9-11145A1B391D}"/>
              </a:ext>
            </a:extLst>
          </p:cNvPr>
          <p:cNvSpPr>
            <a:spLocks noGrp="1"/>
          </p:cNvSpPr>
          <p:nvPr>
            <p:ph idx="1"/>
          </p:nvPr>
        </p:nvSpPr>
        <p:spPr>
          <a:xfrm>
            <a:off x="450272" y="1183871"/>
            <a:ext cx="11291456" cy="5330140"/>
          </a:xfrm>
        </p:spPr>
        <p:txBody>
          <a:bodyPr>
            <a:normAutofit/>
          </a:bodyPr>
          <a:lstStyle/>
          <a:p>
            <a:endParaRPr lang="da-DK" sz="2400" dirty="0"/>
          </a:p>
          <a:p>
            <a:r>
              <a:rPr lang="da-DK" dirty="0"/>
              <a:t>KPRO specifikke Vejledninger til KAM: </a:t>
            </a:r>
          </a:p>
          <a:p>
            <a:pPr marL="0" indent="0">
              <a:buNone/>
            </a:pPr>
            <a:r>
              <a:rPr lang="da-DK" sz="1800" u="sng" dirty="0">
                <a:solidFill>
                  <a:srgbClr val="0000FF"/>
                </a:solidFill>
                <a:effectLst/>
                <a:latin typeface="Calibri" panose="020F0502020204030204" pitchFamily="34" charset="0"/>
                <a:ea typeface="Calibri" panose="020F0502020204030204" pitchFamily="34" charset="0"/>
                <a:hlinkClick r:id="rId3"/>
              </a:rPr>
              <a:t>Vejledninger og videoguides | Kommunal PRO (kk.dk)</a:t>
            </a:r>
            <a:endParaRPr lang="da-DK" sz="1800" dirty="0">
              <a:effectLst/>
              <a:latin typeface="Calibri" panose="020F0502020204030204" pitchFamily="34" charset="0"/>
              <a:ea typeface="Calibri" panose="020F0502020204030204" pitchFamily="34" charset="0"/>
            </a:endParaRPr>
          </a:p>
          <a:p>
            <a:endParaRPr lang="da-DK" dirty="0"/>
          </a:p>
          <a:p>
            <a:r>
              <a:rPr lang="da-DK" dirty="0"/>
              <a:t>Generiske Vejledninger til KAM:</a:t>
            </a:r>
          </a:p>
          <a:p>
            <a:pPr marL="0" indent="0">
              <a:buNone/>
            </a:pPr>
            <a:r>
              <a:rPr lang="da-DK" sz="1800" dirty="0">
                <a:hlinkClick r:id="rId4"/>
              </a:rPr>
              <a:t>Klinisk Administrativt Modul (KAM) - FUT Service </a:t>
            </a:r>
            <a:r>
              <a:rPr lang="da-DK" sz="1800" dirty="0" err="1">
                <a:hlinkClick r:id="rId4"/>
              </a:rPr>
              <a:t>Desk</a:t>
            </a:r>
            <a:r>
              <a:rPr lang="da-DK" sz="1800" dirty="0">
                <a:hlinkClick r:id="rId4"/>
              </a:rPr>
              <a:t> - FUT Portal (rm.dk)</a:t>
            </a:r>
            <a:endParaRPr lang="da-DK" sz="1800" dirty="0"/>
          </a:p>
          <a:p>
            <a:pPr marL="0" indent="0">
              <a:buNone/>
            </a:pPr>
            <a:endParaRPr lang="da-DK" sz="1800" dirty="0">
              <a:solidFill>
                <a:srgbClr val="000000"/>
              </a:solidFill>
            </a:endParaRPr>
          </a:p>
          <a:p>
            <a:endParaRPr lang="da-DK" dirty="0"/>
          </a:p>
          <a:p>
            <a:r>
              <a:rPr lang="da-DK" dirty="0"/>
              <a:t>Tidligere undervisningsvideoer (optagelser)</a:t>
            </a:r>
          </a:p>
          <a:p>
            <a:pPr marL="0" indent="0">
              <a:buNone/>
            </a:pPr>
            <a:r>
              <a:rPr lang="da-DK" sz="1800" dirty="0">
                <a:hlinkClick r:id="rId5"/>
              </a:rPr>
              <a:t>Vejledninger for medarbejdere (rn.dk)</a:t>
            </a:r>
            <a:endParaRPr lang="da-DK" sz="1800" dirty="0">
              <a:solidFill>
                <a:srgbClr val="000000"/>
              </a:solidFill>
            </a:endParaRPr>
          </a:p>
          <a:p>
            <a:endParaRPr lang="da-DK" dirty="0"/>
          </a:p>
        </p:txBody>
      </p:sp>
    </p:spTree>
    <p:extLst>
      <p:ext uri="{BB962C8B-B14F-4D97-AF65-F5344CB8AC3E}">
        <p14:creationId xmlns:p14="http://schemas.microsoft.com/office/powerpoint/2010/main" val="386412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D2262-979E-4A6E-8DEB-B39ED1A8D2D3}"/>
              </a:ext>
            </a:extLst>
          </p:cNvPr>
          <p:cNvSpPr>
            <a:spLocks noGrp="1"/>
          </p:cNvSpPr>
          <p:nvPr>
            <p:ph type="title"/>
          </p:nvPr>
        </p:nvSpPr>
        <p:spPr/>
        <p:txBody>
          <a:bodyPr/>
          <a:lstStyle/>
          <a:p>
            <a:r>
              <a:rPr lang="da-DK" dirty="0"/>
              <a:t>Care Teams</a:t>
            </a:r>
          </a:p>
        </p:txBody>
      </p:sp>
    </p:spTree>
    <p:extLst>
      <p:ext uri="{BB962C8B-B14F-4D97-AF65-F5344CB8AC3E}">
        <p14:creationId xmlns:p14="http://schemas.microsoft.com/office/powerpoint/2010/main" val="357808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441B8-37CE-422F-BAFE-CFEFA1FFCCD8}"/>
              </a:ext>
            </a:extLst>
          </p:cNvPr>
          <p:cNvSpPr>
            <a:spLocks noGrp="1"/>
          </p:cNvSpPr>
          <p:nvPr>
            <p:ph type="title"/>
          </p:nvPr>
        </p:nvSpPr>
        <p:spPr>
          <a:xfrm>
            <a:off x="360196" y="761751"/>
            <a:ext cx="4335894" cy="568619"/>
          </a:xfrm>
        </p:spPr>
        <p:txBody>
          <a:bodyPr>
            <a:normAutofit/>
          </a:bodyPr>
          <a:lstStyle/>
          <a:p>
            <a:r>
              <a:rPr lang="da-DK" sz="2000"/>
              <a:t>I </a:t>
            </a:r>
            <a:r>
              <a:rPr lang="da-DK" sz="2000" b="1"/>
              <a:t>KAM..</a:t>
            </a:r>
            <a:endParaRPr lang="da-DK" sz="1100" b="1">
              <a:highlight>
                <a:srgbClr val="FFFF00"/>
              </a:highlight>
              <a:cs typeface="Calibri Light"/>
            </a:endParaRPr>
          </a:p>
        </p:txBody>
      </p:sp>
      <p:sp>
        <p:nvSpPr>
          <p:cNvPr id="4" name="Pladsholder til indhold 3">
            <a:extLst>
              <a:ext uri="{FF2B5EF4-FFF2-40B4-BE49-F238E27FC236}">
                <a16:creationId xmlns:a16="http://schemas.microsoft.com/office/drawing/2014/main" id="{41AFE118-689F-4424-9757-473C18723CE3}"/>
              </a:ext>
            </a:extLst>
          </p:cNvPr>
          <p:cNvSpPr>
            <a:spLocks noGrp="1"/>
          </p:cNvSpPr>
          <p:nvPr>
            <p:ph sz="half" idx="2"/>
          </p:nvPr>
        </p:nvSpPr>
        <p:spPr>
          <a:xfrm>
            <a:off x="430051" y="1228815"/>
            <a:ext cx="4381513" cy="5441228"/>
          </a:xfrm>
          <a:solidFill>
            <a:schemeClr val="accent1">
              <a:lumMod val="20000"/>
              <a:lumOff val="80000"/>
            </a:schemeClr>
          </a:solidFill>
        </p:spPr>
        <p:txBody>
          <a:bodyPr vert="horz" lIns="91440" tIns="45720" rIns="91440" bIns="45720" rtlCol="0" anchor="t">
            <a:normAutofit lnSpcReduction="10000"/>
          </a:bodyPr>
          <a:lstStyle/>
          <a:p>
            <a:pPr>
              <a:lnSpc>
                <a:spcPct val="110000"/>
              </a:lnSpc>
            </a:pPr>
            <a:r>
              <a:rPr lang="da-DK" sz="2000">
                <a:ea typeface="+mn-lt"/>
                <a:cs typeface="+mn-lt"/>
              </a:rPr>
              <a:t>Oprettelse af Care Teams</a:t>
            </a:r>
          </a:p>
          <a:p>
            <a:pPr lvl="1">
              <a:lnSpc>
                <a:spcPct val="110000"/>
              </a:lnSpc>
            </a:pPr>
            <a:r>
              <a:rPr lang="da-DK" sz="1600">
                <a:ea typeface="+mn-lt"/>
                <a:cs typeface="+mn-lt"/>
              </a:rPr>
              <a:t>Hvem er Administrerende og Deltagende Organisationer </a:t>
            </a:r>
          </a:p>
          <a:p>
            <a:pPr>
              <a:lnSpc>
                <a:spcPct val="110000"/>
              </a:lnSpc>
            </a:pPr>
            <a:r>
              <a:rPr lang="da-DK" sz="2000">
                <a:ea typeface="+mn-lt"/>
                <a:cs typeface="+mn-lt"/>
              </a:rPr>
              <a:t>Vedligeholdelse af Care Teams</a:t>
            </a:r>
          </a:p>
          <a:p>
            <a:pPr lvl="1">
              <a:lnSpc>
                <a:spcPct val="110000"/>
              </a:lnSpc>
            </a:pPr>
            <a:r>
              <a:rPr lang="da-DK" sz="1600">
                <a:ea typeface="+mn-lt"/>
                <a:cs typeface="+mn-lt"/>
              </a:rPr>
              <a:t>Livscyklus, status</a:t>
            </a:r>
          </a:p>
          <a:p>
            <a:pPr>
              <a:lnSpc>
                <a:spcPct val="110000"/>
              </a:lnSpc>
            </a:pPr>
            <a:endParaRPr lang="da-DK" sz="2000" b="1">
              <a:ea typeface="+mn-lt"/>
              <a:cs typeface="+mn-lt"/>
            </a:endParaRPr>
          </a:p>
          <a:p>
            <a:pPr>
              <a:lnSpc>
                <a:spcPct val="110000"/>
              </a:lnSpc>
            </a:pPr>
            <a:endParaRPr lang="da-DK" b="1">
              <a:ea typeface="+mn-lt"/>
              <a:cs typeface="+mn-lt"/>
            </a:endParaRPr>
          </a:p>
          <a:p>
            <a:pPr>
              <a:lnSpc>
                <a:spcPct val="110000"/>
              </a:lnSpc>
            </a:pPr>
            <a:endParaRPr lang="da-DK" b="1">
              <a:ea typeface="+mn-lt"/>
              <a:cs typeface="+mn-lt"/>
            </a:endParaRPr>
          </a:p>
          <a:p>
            <a:pPr>
              <a:lnSpc>
                <a:spcPct val="110000"/>
              </a:lnSpc>
            </a:pPr>
            <a:endParaRPr lang="da-DK" b="1">
              <a:ea typeface="+mn-lt"/>
              <a:cs typeface="+mn-lt"/>
            </a:endParaRPr>
          </a:p>
          <a:p>
            <a:pPr>
              <a:lnSpc>
                <a:spcPct val="110000"/>
              </a:lnSpc>
            </a:pPr>
            <a:endParaRPr lang="da-DK" b="1">
              <a:ea typeface="+mn-lt"/>
              <a:cs typeface="+mn-lt"/>
            </a:endParaRPr>
          </a:p>
          <a:p>
            <a:pPr>
              <a:lnSpc>
                <a:spcPct val="110000"/>
              </a:lnSpc>
            </a:pPr>
            <a:r>
              <a:rPr lang="da-DK" sz="2100">
                <a:ea typeface="+mn-lt"/>
                <a:cs typeface="+mn-lt"/>
              </a:rPr>
              <a:t>Udtræk af liste, Care Teams m. UUID (.</a:t>
            </a:r>
            <a:r>
              <a:rPr lang="da-DK" sz="2100" err="1">
                <a:ea typeface="+mn-lt"/>
                <a:cs typeface="+mn-lt"/>
              </a:rPr>
              <a:t>csv</a:t>
            </a:r>
            <a:r>
              <a:rPr lang="da-DK" sz="2100">
                <a:ea typeface="+mn-lt"/>
                <a:cs typeface="+mn-lt"/>
              </a:rPr>
              <a:t> fil)</a:t>
            </a:r>
          </a:p>
          <a:p>
            <a:pPr>
              <a:lnSpc>
                <a:spcPct val="110000"/>
              </a:lnSpc>
            </a:pPr>
            <a:endParaRPr lang="da-DK" b="1">
              <a:ea typeface="+mn-lt"/>
              <a:cs typeface="+mn-lt"/>
            </a:endParaRPr>
          </a:p>
        </p:txBody>
      </p:sp>
      <p:sp>
        <p:nvSpPr>
          <p:cNvPr id="9" name="Pladsholder til indhold 3">
            <a:extLst>
              <a:ext uri="{FF2B5EF4-FFF2-40B4-BE49-F238E27FC236}">
                <a16:creationId xmlns:a16="http://schemas.microsoft.com/office/drawing/2014/main" id="{55AD125D-7357-43C7-A890-E8B418D63387}"/>
              </a:ext>
            </a:extLst>
          </p:cNvPr>
          <p:cNvSpPr txBox="1">
            <a:spLocks/>
          </p:cNvSpPr>
          <p:nvPr/>
        </p:nvSpPr>
        <p:spPr>
          <a:xfrm>
            <a:off x="7870004" y="1228815"/>
            <a:ext cx="4095366" cy="5441228"/>
          </a:xfrm>
          <a:prstGeom prst="rect">
            <a:avLst/>
          </a:prstGeom>
          <a:solidFill>
            <a:schemeClr val="tx2">
              <a:lumMod val="60000"/>
              <a:lumOff val="4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da-DK" sz="2000">
                <a:ea typeface="+mn-lt"/>
                <a:cs typeface="+mn-lt"/>
              </a:rPr>
              <a:t>Tilknytte medarbejdere til Care Teams (lokal brugerstyring, UUID)</a:t>
            </a:r>
          </a:p>
          <a:p>
            <a:pPr>
              <a:lnSpc>
                <a:spcPct val="110000"/>
              </a:lnSpc>
            </a:pPr>
            <a:r>
              <a:rPr lang="da-DK" sz="2000">
                <a:ea typeface="+mn-lt"/>
                <a:cs typeface="+mn-lt"/>
              </a:rPr>
              <a:t>Roller og rettigheder (lokal brugerstyring)</a:t>
            </a:r>
          </a:p>
          <a:p>
            <a:pPr>
              <a:lnSpc>
                <a:spcPct val="110000"/>
              </a:lnSpc>
            </a:pPr>
            <a:r>
              <a:rPr lang="da-DK" sz="2000">
                <a:ea typeface="+mn-lt"/>
                <a:cs typeface="+mn-lt"/>
              </a:rPr>
              <a:t>Tilknytte Care Teams til forløb (KPRO løsning)</a:t>
            </a:r>
          </a:p>
          <a:p>
            <a:pPr>
              <a:lnSpc>
                <a:spcPct val="110000"/>
              </a:lnSpc>
            </a:pPr>
            <a:endParaRPr lang="da-DK" sz="2000">
              <a:ea typeface="+mn-lt"/>
              <a:cs typeface="+mn-lt"/>
            </a:endParaRPr>
          </a:p>
          <a:p>
            <a:pPr>
              <a:lnSpc>
                <a:spcPct val="110000"/>
              </a:lnSpc>
            </a:pPr>
            <a:endParaRPr lang="da-DK" sz="2000" b="1">
              <a:ea typeface="+mn-lt"/>
              <a:cs typeface="+mn-lt"/>
            </a:endParaRPr>
          </a:p>
          <a:p>
            <a:pPr>
              <a:lnSpc>
                <a:spcPct val="110000"/>
              </a:lnSpc>
            </a:pPr>
            <a:endParaRPr lang="da-DK" b="1">
              <a:ea typeface="+mn-lt"/>
              <a:cs typeface="+mn-lt"/>
            </a:endParaRPr>
          </a:p>
        </p:txBody>
      </p:sp>
      <p:sp>
        <p:nvSpPr>
          <p:cNvPr id="10" name="Titel 1">
            <a:extLst>
              <a:ext uri="{FF2B5EF4-FFF2-40B4-BE49-F238E27FC236}">
                <a16:creationId xmlns:a16="http://schemas.microsoft.com/office/drawing/2014/main" id="{A3D1C540-C4BA-43F9-B035-ED3D3E531B0B}"/>
              </a:ext>
            </a:extLst>
          </p:cNvPr>
          <p:cNvSpPr txBox="1">
            <a:spLocks/>
          </p:cNvSpPr>
          <p:nvPr/>
        </p:nvSpPr>
        <p:spPr>
          <a:xfrm>
            <a:off x="7799076" y="286711"/>
            <a:ext cx="42279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2000" u="sng"/>
              <a:t>Udenfor</a:t>
            </a:r>
            <a:r>
              <a:rPr lang="da-DK" sz="2000"/>
              <a:t> </a:t>
            </a:r>
            <a:r>
              <a:rPr lang="da-DK" sz="2000" b="1"/>
              <a:t>KAM…</a:t>
            </a:r>
            <a:endParaRPr lang="da-DK" sz="1100" b="1">
              <a:highlight>
                <a:srgbClr val="FFFF00"/>
              </a:highlight>
              <a:cs typeface="Calibri Light"/>
            </a:endParaRPr>
          </a:p>
        </p:txBody>
      </p:sp>
      <p:pic>
        <p:nvPicPr>
          <p:cNvPr id="18" name="Billede 17">
            <a:extLst>
              <a:ext uri="{FF2B5EF4-FFF2-40B4-BE49-F238E27FC236}">
                <a16:creationId xmlns:a16="http://schemas.microsoft.com/office/drawing/2014/main" id="{DD9F63FF-1D92-45B8-8163-237B9ED00F5B}"/>
              </a:ext>
            </a:extLst>
          </p:cNvPr>
          <p:cNvPicPr>
            <a:picLocks noChangeAspect="1"/>
          </p:cNvPicPr>
          <p:nvPr/>
        </p:nvPicPr>
        <p:blipFill>
          <a:blip r:embed="rId3"/>
          <a:stretch>
            <a:fillRect/>
          </a:stretch>
        </p:blipFill>
        <p:spPr>
          <a:xfrm>
            <a:off x="1090914" y="2991263"/>
            <a:ext cx="2723704" cy="2531594"/>
          </a:xfrm>
          <a:prstGeom prst="rect">
            <a:avLst/>
          </a:prstGeom>
          <a:effectLst>
            <a:softEdge rad="31750"/>
          </a:effectLst>
        </p:spPr>
      </p:pic>
      <p:sp>
        <p:nvSpPr>
          <p:cNvPr id="8" name="Tekstfelt 7">
            <a:extLst>
              <a:ext uri="{FF2B5EF4-FFF2-40B4-BE49-F238E27FC236}">
                <a16:creationId xmlns:a16="http://schemas.microsoft.com/office/drawing/2014/main" id="{C2C7E572-315E-4159-835C-305C4333FB7F}"/>
              </a:ext>
            </a:extLst>
          </p:cNvPr>
          <p:cNvSpPr txBox="1"/>
          <p:nvPr/>
        </p:nvSpPr>
        <p:spPr>
          <a:xfrm>
            <a:off x="806437" y="187957"/>
            <a:ext cx="6094520" cy="646331"/>
          </a:xfrm>
          <a:prstGeom prst="rect">
            <a:avLst/>
          </a:prstGeom>
          <a:noFill/>
        </p:spPr>
        <p:txBody>
          <a:bodyPr wrap="square">
            <a:spAutoFit/>
          </a:bodyPr>
          <a:lstStyle/>
          <a:p>
            <a:r>
              <a:rPr lang="da-DK" sz="3600"/>
              <a:t>Care Teams</a:t>
            </a:r>
          </a:p>
        </p:txBody>
      </p:sp>
      <p:sp>
        <p:nvSpPr>
          <p:cNvPr id="11" name="Tekstfelt 10">
            <a:extLst>
              <a:ext uri="{FF2B5EF4-FFF2-40B4-BE49-F238E27FC236}">
                <a16:creationId xmlns:a16="http://schemas.microsoft.com/office/drawing/2014/main" id="{7AF40067-B0D4-490E-AC10-B91999E2F466}"/>
              </a:ext>
            </a:extLst>
          </p:cNvPr>
          <p:cNvSpPr txBox="1"/>
          <p:nvPr/>
        </p:nvSpPr>
        <p:spPr>
          <a:xfrm>
            <a:off x="5129522" y="1838349"/>
            <a:ext cx="1847536" cy="923330"/>
          </a:xfrm>
          <a:prstGeom prst="rect">
            <a:avLst/>
          </a:prstGeom>
          <a:noFill/>
        </p:spPr>
        <p:txBody>
          <a:bodyPr wrap="square">
            <a:spAutoFit/>
          </a:bodyPr>
          <a:lstStyle/>
          <a:p>
            <a:pPr algn="l"/>
            <a:r>
              <a:rPr lang="da-DK" b="0" i="0">
                <a:solidFill>
                  <a:srgbClr val="172B4D"/>
                </a:solidFill>
                <a:effectLst/>
                <a:latin typeface="-apple-system"/>
              </a:rPr>
              <a:t>Hvert Care team har en unik </a:t>
            </a:r>
            <a:r>
              <a:rPr lang="da-DK" b="1" i="0">
                <a:solidFill>
                  <a:srgbClr val="172B4D"/>
                </a:solidFill>
                <a:effectLst/>
                <a:latin typeface="-apple-system"/>
              </a:rPr>
              <a:t>nøgle</a:t>
            </a:r>
            <a:r>
              <a:rPr lang="da-DK" b="0" i="0">
                <a:solidFill>
                  <a:srgbClr val="172B4D"/>
                </a:solidFill>
                <a:effectLst/>
                <a:latin typeface="-apple-system"/>
              </a:rPr>
              <a:t> (UUID)</a:t>
            </a:r>
            <a:endParaRPr lang="da-DK">
              <a:solidFill>
                <a:srgbClr val="172B4D"/>
              </a:solidFill>
              <a:latin typeface="-apple-system"/>
            </a:endParaRPr>
          </a:p>
        </p:txBody>
      </p:sp>
      <p:cxnSp>
        <p:nvCxnSpPr>
          <p:cNvPr id="6" name="Lige pilforbindelse 5">
            <a:extLst>
              <a:ext uri="{FF2B5EF4-FFF2-40B4-BE49-F238E27FC236}">
                <a16:creationId xmlns:a16="http://schemas.microsoft.com/office/drawing/2014/main" id="{2A904124-4340-4571-9924-D1AE094C745C}"/>
              </a:ext>
            </a:extLst>
          </p:cNvPr>
          <p:cNvCxnSpPr>
            <a:cxnSpLocks/>
          </p:cNvCxnSpPr>
          <p:nvPr/>
        </p:nvCxnSpPr>
        <p:spPr>
          <a:xfrm flipV="1">
            <a:off x="4660626" y="1510301"/>
            <a:ext cx="3209378" cy="4155896"/>
          </a:xfrm>
          <a:prstGeom prst="straightConnector1">
            <a:avLst/>
          </a:prstGeom>
          <a:ln w="57150">
            <a:solidFill>
              <a:schemeClr val="tx2">
                <a:lumMod val="50000"/>
                <a:alpha val="42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2" name="Tekstfelt 11">
            <a:extLst>
              <a:ext uri="{FF2B5EF4-FFF2-40B4-BE49-F238E27FC236}">
                <a16:creationId xmlns:a16="http://schemas.microsoft.com/office/drawing/2014/main" id="{AC790ED6-3858-493E-9CB9-38D1E89C858A}"/>
              </a:ext>
            </a:extLst>
          </p:cNvPr>
          <p:cNvSpPr txBox="1"/>
          <p:nvPr/>
        </p:nvSpPr>
        <p:spPr>
          <a:xfrm>
            <a:off x="5554319" y="4486967"/>
            <a:ext cx="2315685" cy="1754326"/>
          </a:xfrm>
          <a:prstGeom prst="rect">
            <a:avLst/>
          </a:prstGeom>
          <a:noFill/>
        </p:spPr>
        <p:txBody>
          <a:bodyPr wrap="square">
            <a:spAutoFit/>
          </a:bodyPr>
          <a:lstStyle/>
          <a:p>
            <a:pPr algn="l"/>
            <a:r>
              <a:rPr lang="da-DK" b="0" i="0">
                <a:solidFill>
                  <a:srgbClr val="172B4D"/>
                </a:solidFill>
                <a:effectLst/>
                <a:latin typeface="-apple-system"/>
              </a:rPr>
              <a:t>UUID anvendes af den lokale brugerstyrings-administrator til at give en medarbejder adgang til Care teamet.</a:t>
            </a:r>
          </a:p>
        </p:txBody>
      </p:sp>
    </p:spTree>
    <p:extLst>
      <p:ext uri="{BB962C8B-B14F-4D97-AF65-F5344CB8AC3E}">
        <p14:creationId xmlns:p14="http://schemas.microsoft.com/office/powerpoint/2010/main" val="326084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244A6-5A42-4926-863D-1A095713434F}"/>
              </a:ext>
            </a:extLst>
          </p:cNvPr>
          <p:cNvSpPr>
            <a:spLocks noGrp="1"/>
          </p:cNvSpPr>
          <p:nvPr>
            <p:ph type="title"/>
          </p:nvPr>
        </p:nvSpPr>
        <p:spPr>
          <a:xfrm>
            <a:off x="838200" y="0"/>
            <a:ext cx="10515600" cy="1325563"/>
          </a:xfrm>
        </p:spPr>
        <p:txBody>
          <a:bodyPr>
            <a:normAutofit/>
          </a:bodyPr>
          <a:lstStyle/>
          <a:p>
            <a:r>
              <a:rPr lang="da-DK" sz="3600">
                <a:latin typeface="+mn-lt"/>
                <a:ea typeface="+mn-ea"/>
                <a:cs typeface="+mn-cs"/>
              </a:rPr>
              <a:t>Kendt fejl i KAM</a:t>
            </a:r>
          </a:p>
        </p:txBody>
      </p:sp>
      <p:sp>
        <p:nvSpPr>
          <p:cNvPr id="6" name="Pladsholder til indhold 2">
            <a:extLst>
              <a:ext uri="{FF2B5EF4-FFF2-40B4-BE49-F238E27FC236}">
                <a16:creationId xmlns:a16="http://schemas.microsoft.com/office/drawing/2014/main" id="{EB2AA3D4-030C-4E64-BDCA-28338C04D6CF}"/>
              </a:ext>
            </a:extLst>
          </p:cNvPr>
          <p:cNvSpPr txBox="1">
            <a:spLocks/>
          </p:cNvSpPr>
          <p:nvPr/>
        </p:nvSpPr>
        <p:spPr>
          <a:xfrm>
            <a:off x="963938" y="1325563"/>
            <a:ext cx="10358514" cy="4832460"/>
          </a:xfrm>
          <a:prstGeom prst="rect">
            <a:avLst/>
          </a:prstGeom>
          <a:ln>
            <a:solidFill>
              <a:schemeClr val="bg1"/>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sz="2600" b="1"/>
              <a:t>Care team</a:t>
            </a:r>
            <a:r>
              <a:rPr lang="da-DK" sz="2600"/>
              <a:t>: Man kan oprette et Care team uden at sætte egen organisation på som administrerende eller deltagende organisation. Care teamet oprettes, men kan ikke ses eller tilgås med egen bruger. Man får ingen advarsel før oprettelse. </a:t>
            </a:r>
          </a:p>
          <a:p>
            <a:pPr marL="0" indent="0">
              <a:buNone/>
            </a:pPr>
            <a:endParaRPr lang="da-DK" sz="2600" b="1"/>
          </a:p>
        </p:txBody>
      </p:sp>
    </p:spTree>
    <p:extLst>
      <p:ext uri="{BB962C8B-B14F-4D97-AF65-F5344CB8AC3E}">
        <p14:creationId xmlns:p14="http://schemas.microsoft.com/office/powerpoint/2010/main" val="1776786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D2262-979E-4A6E-8DEB-B39ED1A8D2D3}"/>
              </a:ext>
            </a:extLst>
          </p:cNvPr>
          <p:cNvSpPr>
            <a:spLocks noGrp="1"/>
          </p:cNvSpPr>
          <p:nvPr>
            <p:ph type="title"/>
          </p:nvPr>
        </p:nvSpPr>
        <p:spPr/>
        <p:txBody>
          <a:bodyPr/>
          <a:lstStyle/>
          <a:p>
            <a:r>
              <a:rPr lang="da-DK"/>
              <a:t>Organisationer</a:t>
            </a:r>
          </a:p>
        </p:txBody>
      </p:sp>
    </p:spTree>
    <p:extLst>
      <p:ext uri="{BB962C8B-B14F-4D97-AF65-F5344CB8AC3E}">
        <p14:creationId xmlns:p14="http://schemas.microsoft.com/office/powerpoint/2010/main" val="2855772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244A6-5A42-4926-863D-1A095713434F}"/>
              </a:ext>
            </a:extLst>
          </p:cNvPr>
          <p:cNvSpPr>
            <a:spLocks noGrp="1"/>
          </p:cNvSpPr>
          <p:nvPr>
            <p:ph type="title"/>
          </p:nvPr>
        </p:nvSpPr>
        <p:spPr>
          <a:xfrm>
            <a:off x="838200" y="0"/>
            <a:ext cx="10515600" cy="1325563"/>
          </a:xfrm>
        </p:spPr>
        <p:txBody>
          <a:bodyPr>
            <a:normAutofit/>
          </a:bodyPr>
          <a:lstStyle/>
          <a:p>
            <a:r>
              <a:rPr lang="da-DK" sz="3600">
                <a:latin typeface="+mn-lt"/>
                <a:ea typeface="+mn-ea"/>
                <a:cs typeface="+mn-cs"/>
              </a:rPr>
              <a:t>Organisationer</a:t>
            </a:r>
          </a:p>
        </p:txBody>
      </p:sp>
      <p:sp>
        <p:nvSpPr>
          <p:cNvPr id="6" name="Pladsholder til indhold 2">
            <a:extLst>
              <a:ext uri="{FF2B5EF4-FFF2-40B4-BE49-F238E27FC236}">
                <a16:creationId xmlns:a16="http://schemas.microsoft.com/office/drawing/2014/main" id="{EB2AA3D4-030C-4E64-BDCA-28338C04D6CF}"/>
              </a:ext>
            </a:extLst>
          </p:cNvPr>
          <p:cNvSpPr txBox="1">
            <a:spLocks/>
          </p:cNvSpPr>
          <p:nvPr/>
        </p:nvSpPr>
        <p:spPr>
          <a:xfrm>
            <a:off x="963938" y="1325563"/>
            <a:ext cx="10708658" cy="4832460"/>
          </a:xfrm>
          <a:prstGeom prst="rect">
            <a:avLst/>
          </a:prstGeom>
          <a:ln>
            <a:solidFill>
              <a:schemeClr val="bg1"/>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sz="2600" b="1"/>
              <a:t>Tiltænkte organisationer</a:t>
            </a:r>
          </a:p>
          <a:p>
            <a:pPr lvl="1"/>
            <a:r>
              <a:rPr lang="da-DK" sz="2200"/>
              <a:t>Det er vigtigt at få tilføjet den/de rigtige organisationer på en plan. Det er </a:t>
            </a:r>
            <a:r>
              <a:rPr lang="da-DK" sz="2200" b="1"/>
              <a:t>tiltænkte organisationer</a:t>
            </a:r>
            <a:r>
              <a:rPr lang="da-DK" sz="2200"/>
              <a:t>, der afgør, om en medarbejder kan fremsøge og tildele en plan i KRPO medarbejderløsningen.</a:t>
            </a:r>
            <a:endParaRPr lang="da-DK" sz="2600" b="1"/>
          </a:p>
          <a:p>
            <a:endParaRPr lang="da-DK" sz="2600" b="1"/>
          </a:p>
          <a:p>
            <a:endParaRPr lang="da-DK" sz="2600" b="1"/>
          </a:p>
          <a:p>
            <a:endParaRPr lang="da-DK" sz="2600" b="1"/>
          </a:p>
          <a:p>
            <a:r>
              <a:rPr lang="da-DK" sz="2600" b="1"/>
              <a:t>Forskel på organisationer i Test og Prod</a:t>
            </a:r>
          </a:p>
          <a:p>
            <a:pPr lvl="1"/>
            <a:r>
              <a:rPr lang="da-DK" sz="2200"/>
              <a:t>Ikke alle organisationer findes i </a:t>
            </a:r>
            <a:r>
              <a:rPr lang="da-DK" sz="2200" err="1"/>
              <a:t>ExtTest</a:t>
            </a:r>
            <a:r>
              <a:rPr lang="da-DK" sz="2200"/>
              <a:t>. Så vær opmærksom på, at organisationer i Produktion er anderledes end i </a:t>
            </a:r>
            <a:r>
              <a:rPr lang="da-DK" sz="2200" err="1"/>
              <a:t>ExtTest</a:t>
            </a:r>
            <a:r>
              <a:rPr lang="da-DK" sz="2200"/>
              <a:t>. </a:t>
            </a:r>
          </a:p>
          <a:p>
            <a:pPr marL="0" indent="0">
              <a:buNone/>
            </a:pPr>
            <a:endParaRPr lang="da-DK" sz="2600" b="1"/>
          </a:p>
        </p:txBody>
      </p:sp>
      <p:pic>
        <p:nvPicPr>
          <p:cNvPr id="4" name="Billede 3">
            <a:extLst>
              <a:ext uri="{FF2B5EF4-FFF2-40B4-BE49-F238E27FC236}">
                <a16:creationId xmlns:a16="http://schemas.microsoft.com/office/drawing/2014/main" id="{F2C1B18E-6530-4A89-9273-2328C516D367}"/>
              </a:ext>
            </a:extLst>
          </p:cNvPr>
          <p:cNvPicPr>
            <a:picLocks noChangeAspect="1"/>
          </p:cNvPicPr>
          <p:nvPr/>
        </p:nvPicPr>
        <p:blipFill rotWithShape="1">
          <a:blip r:embed="rId3"/>
          <a:srcRect l="1271" r="1615"/>
          <a:stretch/>
        </p:blipFill>
        <p:spPr>
          <a:xfrm>
            <a:off x="2071396" y="2927370"/>
            <a:ext cx="7856375" cy="814423"/>
          </a:xfrm>
          <a:prstGeom prst="rect">
            <a:avLst/>
          </a:prstGeom>
        </p:spPr>
      </p:pic>
      <p:pic>
        <p:nvPicPr>
          <p:cNvPr id="7" name="Billede 6">
            <a:extLst>
              <a:ext uri="{FF2B5EF4-FFF2-40B4-BE49-F238E27FC236}">
                <a16:creationId xmlns:a16="http://schemas.microsoft.com/office/drawing/2014/main" id="{F344C1B4-688C-47E1-B805-2861105AD160}"/>
              </a:ext>
            </a:extLst>
          </p:cNvPr>
          <p:cNvPicPr>
            <a:picLocks noChangeAspect="1"/>
          </p:cNvPicPr>
          <p:nvPr/>
        </p:nvPicPr>
        <p:blipFill rotWithShape="1">
          <a:blip r:embed="rId4"/>
          <a:srcRect l="297" t="14067" r="11424" b="10456"/>
          <a:stretch/>
        </p:blipFill>
        <p:spPr>
          <a:xfrm>
            <a:off x="6712433" y="5131051"/>
            <a:ext cx="5215202" cy="1490058"/>
          </a:xfrm>
          <a:prstGeom prst="rect">
            <a:avLst/>
          </a:prstGeom>
          <a:ln>
            <a:solidFill>
              <a:schemeClr val="tx2">
                <a:lumMod val="75000"/>
              </a:schemeClr>
            </a:solidFill>
          </a:ln>
        </p:spPr>
      </p:pic>
    </p:spTree>
    <p:extLst>
      <p:ext uri="{BB962C8B-B14F-4D97-AF65-F5344CB8AC3E}">
        <p14:creationId xmlns:p14="http://schemas.microsoft.com/office/powerpoint/2010/main" val="83151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D2262-979E-4A6E-8DEB-B39ED1A8D2D3}"/>
              </a:ext>
            </a:extLst>
          </p:cNvPr>
          <p:cNvSpPr>
            <a:spLocks noGrp="1"/>
          </p:cNvSpPr>
          <p:nvPr>
            <p:ph type="title"/>
          </p:nvPr>
        </p:nvSpPr>
        <p:spPr/>
        <p:txBody>
          <a:bodyPr/>
          <a:lstStyle/>
          <a:p>
            <a:r>
              <a:rPr lang="da-DK"/>
              <a:t>Versionering og Kopiering</a:t>
            </a:r>
            <a:br>
              <a:rPr lang="da-DK"/>
            </a:br>
            <a:r>
              <a:rPr lang="da-DK"/>
              <a:t>(planer og spørgeskemaer)</a:t>
            </a:r>
          </a:p>
        </p:txBody>
      </p:sp>
    </p:spTree>
    <p:extLst>
      <p:ext uri="{BB962C8B-B14F-4D97-AF65-F5344CB8AC3E}">
        <p14:creationId xmlns:p14="http://schemas.microsoft.com/office/powerpoint/2010/main" val="870240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felt 18">
            <a:extLst>
              <a:ext uri="{FF2B5EF4-FFF2-40B4-BE49-F238E27FC236}">
                <a16:creationId xmlns:a16="http://schemas.microsoft.com/office/drawing/2014/main" id="{D3424183-40EE-4AAE-867E-04668F4D7914}"/>
              </a:ext>
            </a:extLst>
          </p:cNvPr>
          <p:cNvSpPr txBox="1"/>
          <p:nvPr/>
        </p:nvSpPr>
        <p:spPr>
          <a:xfrm>
            <a:off x="806436" y="187957"/>
            <a:ext cx="9209433" cy="646331"/>
          </a:xfrm>
          <a:prstGeom prst="rect">
            <a:avLst/>
          </a:prstGeom>
          <a:noFill/>
        </p:spPr>
        <p:txBody>
          <a:bodyPr wrap="square">
            <a:spAutoFit/>
          </a:bodyPr>
          <a:lstStyle/>
          <a:p>
            <a:r>
              <a:rPr lang="da-DK" sz="3600"/>
              <a:t>Versionering, Planer og Spørgeskemaer</a:t>
            </a:r>
            <a:endParaRPr lang="da-DK"/>
          </a:p>
        </p:txBody>
      </p:sp>
      <p:sp>
        <p:nvSpPr>
          <p:cNvPr id="6" name="Tekstfelt 5">
            <a:extLst>
              <a:ext uri="{FF2B5EF4-FFF2-40B4-BE49-F238E27FC236}">
                <a16:creationId xmlns:a16="http://schemas.microsoft.com/office/drawing/2014/main" id="{40F2BDB3-DAA7-4693-9994-7CDB68B83A6A}"/>
              </a:ext>
            </a:extLst>
          </p:cNvPr>
          <p:cNvSpPr txBox="1"/>
          <p:nvPr/>
        </p:nvSpPr>
        <p:spPr>
          <a:xfrm>
            <a:off x="906382" y="1054319"/>
            <a:ext cx="9662381" cy="6005490"/>
          </a:xfrm>
          <a:prstGeom prst="rect">
            <a:avLst/>
          </a:prstGeom>
          <a:noFill/>
        </p:spPr>
        <p:txBody>
          <a:bodyPr wrap="square">
            <a:spAutoFit/>
          </a:bodyPr>
          <a:lstStyle/>
          <a:p>
            <a:pPr lvl="0">
              <a:lnSpc>
                <a:spcPct val="107000"/>
              </a:lnSpc>
              <a:tabLst>
                <a:tab pos="228600" algn="l"/>
              </a:tabLs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Kladde</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En ny plan/spørgeskema oprettes altid i kladde (version 1.0). </a:t>
            </a:r>
          </a:p>
          <a:p>
            <a:pPr marL="342900" lvl="0" indent="-342900">
              <a:lnSpc>
                <a:spcPct val="107000"/>
              </a:lnSpc>
              <a:buFont typeface="Symbol" panose="05050102010706020507" pitchFamily="18" charset="2"/>
              <a:buChar char=""/>
              <a:tabLst>
                <a:tab pos="228600" algn="l"/>
              </a:tabLst>
            </a:pPr>
            <a:r>
              <a:rPr lang="da-DK" sz="2000" dirty="0">
                <a:latin typeface="Calibri" panose="020F0502020204030204" pitchFamily="34" charset="0"/>
                <a:ea typeface="Calibri" panose="020F0502020204030204" pitchFamily="34" charset="0"/>
                <a:cs typeface="Times New Roman" panose="02020603050405020304" pitchFamily="18" charset="0"/>
              </a:rPr>
              <a:t>Kladder kan redigeres i KAM. Kladder kan </a:t>
            </a:r>
            <a:r>
              <a:rPr lang="da-DK" sz="2000" u="sng" dirty="0">
                <a:latin typeface="Calibri" panose="020F0502020204030204" pitchFamily="34" charset="0"/>
                <a:ea typeface="Calibri" panose="020F0502020204030204" pitchFamily="34" charset="0"/>
                <a:cs typeface="Times New Roman" panose="02020603050405020304" pitchFamily="18" charset="0"/>
              </a:rPr>
              <a:t>ikke</a:t>
            </a:r>
            <a:r>
              <a:rPr lang="da-DK" sz="2000" dirty="0">
                <a:latin typeface="Calibri" panose="020F0502020204030204" pitchFamily="34" charset="0"/>
                <a:ea typeface="Calibri" panose="020F0502020204030204" pitchFamily="34" charset="0"/>
                <a:cs typeface="Times New Roman" panose="02020603050405020304" pitchFamily="18" charset="0"/>
              </a:rPr>
              <a:t> ses i Medarbejderløsningen.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Når plan/spørgeskema er klar til anvendelse, publiceres den (version 1.0).</a:t>
            </a:r>
          </a:p>
          <a:p>
            <a:pPr>
              <a:lnSpc>
                <a:spcPct val="107000"/>
              </a:lnSpc>
              <a:tabLst>
                <a:tab pos="228600" algn="l"/>
              </a:tabLst>
            </a:pPr>
            <a:endParaRPr lang="da-DK"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228600" algn="l"/>
              </a:tabLst>
            </a:pPr>
            <a:endParaRPr lang="da-DK"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228600" algn="l"/>
              </a:tabLs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Aktiv</a:t>
            </a:r>
            <a:endParaRPr lang="da-DK"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tabLst>
                <a:tab pos="228600" algn="l"/>
              </a:tabLst>
            </a:pPr>
            <a:r>
              <a:rPr lang="da-DK" sz="2000" dirty="0">
                <a:latin typeface="Calibri" panose="020F0502020204030204" pitchFamily="34" charset="0"/>
                <a:ea typeface="Calibri" panose="020F0502020204030204" pitchFamily="34" charset="0"/>
                <a:cs typeface="Times New Roman" panose="02020603050405020304" pitchFamily="18" charset="0"/>
              </a:rPr>
              <a:t>En publiceret plan/spørgeskema har status aktiv og kan ikke redigeres. </a:t>
            </a:r>
          </a:p>
          <a:p>
            <a:pPr marL="34290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Alle aktive Planer ligger ”på hylden” i Medarbejderløsningen. </a:t>
            </a: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Hvis der skal laves rettelser til plan/spørgeskema, oprettes en ny version. En ny version oprettes automatisk i kladde.</a:t>
            </a:r>
          </a:p>
          <a:p>
            <a:pPr marL="342900" lvl="0" indent="-342900">
              <a:lnSpc>
                <a:spcPct val="107000"/>
              </a:lnSpc>
              <a:buFont typeface="Symbol" panose="05050102010706020507" pitchFamily="18" charset="2"/>
              <a:buChar char=""/>
              <a:tabLst>
                <a:tab pos="228600" algn="l"/>
              </a:tabLst>
            </a:pPr>
            <a:r>
              <a:rPr lang="da-DK" sz="2000" dirty="0">
                <a:latin typeface="Calibri" panose="020F0502020204030204" pitchFamily="34" charset="0"/>
                <a:ea typeface="Calibri" panose="020F0502020204030204" pitchFamily="34" charset="0"/>
                <a:cs typeface="Times New Roman" panose="02020603050405020304" pitchFamily="18" charset="0"/>
              </a:rPr>
              <a:t>Ved oprettelse af ny version vælger brugeren, om det skal være en </a:t>
            </a:r>
            <a:r>
              <a:rPr lang="da-DK" sz="2000" dirty="0" err="1">
                <a:latin typeface="Calibri" panose="020F0502020204030204" pitchFamily="34" charset="0"/>
                <a:ea typeface="Calibri" panose="020F0502020204030204" pitchFamily="34" charset="0"/>
                <a:cs typeface="Times New Roman" panose="02020603050405020304" pitchFamily="18" charset="0"/>
              </a:rPr>
              <a:t>minor</a:t>
            </a:r>
            <a:r>
              <a:rPr lang="da-DK" sz="2000" dirty="0">
                <a:latin typeface="Calibri" panose="020F0502020204030204" pitchFamily="34" charset="0"/>
                <a:ea typeface="Calibri" panose="020F0502020204030204" pitchFamily="34" charset="0"/>
                <a:cs typeface="Times New Roman" panose="02020603050405020304" pitchFamily="18" charset="0"/>
              </a:rPr>
              <a:t> (fx 1.</a:t>
            </a:r>
            <a:r>
              <a:rPr lang="da-DK" sz="2000" b="1" dirty="0">
                <a:latin typeface="Calibri" panose="020F0502020204030204" pitchFamily="34" charset="0"/>
                <a:ea typeface="Calibri" panose="020F0502020204030204" pitchFamily="34" charset="0"/>
                <a:cs typeface="Times New Roman" panose="02020603050405020304" pitchFamily="18" charset="0"/>
              </a:rPr>
              <a:t>1</a:t>
            </a:r>
            <a:r>
              <a:rPr lang="da-DK" sz="2000" dirty="0">
                <a:latin typeface="Calibri" panose="020F0502020204030204" pitchFamily="34" charset="0"/>
                <a:ea typeface="Calibri" panose="020F0502020204030204" pitchFamily="34" charset="0"/>
                <a:cs typeface="Times New Roman" panose="02020603050405020304" pitchFamily="18" charset="0"/>
              </a:rPr>
              <a:t>) eller major version (</a:t>
            </a:r>
            <a:r>
              <a:rPr lang="da-DK" sz="2000" b="1" dirty="0">
                <a:latin typeface="Calibri" panose="020F0502020204030204" pitchFamily="34" charset="0"/>
                <a:ea typeface="Calibri" panose="020F0502020204030204" pitchFamily="34" charset="0"/>
                <a:cs typeface="Times New Roman" panose="02020603050405020304" pitchFamily="18" charset="0"/>
              </a:rPr>
              <a:t>2</a:t>
            </a:r>
            <a:r>
              <a:rPr lang="da-DK" sz="2000" dirty="0">
                <a:latin typeface="Calibri" panose="020F0502020204030204" pitchFamily="34" charset="0"/>
                <a:ea typeface="Calibri" panose="020F0502020204030204" pitchFamily="34" charset="0"/>
                <a:cs typeface="Times New Roman" panose="02020603050405020304" pitchFamily="18" charset="0"/>
              </a:rPr>
              <a:t>.0). </a:t>
            </a:r>
          </a:p>
          <a:p>
            <a:pPr marL="342900" indent="-342900">
              <a:lnSpc>
                <a:spcPct val="107000"/>
              </a:lnSpc>
              <a:buFont typeface="Symbol" panose="05050102010706020507" pitchFamily="18" charset="2"/>
              <a:buChar char=""/>
              <a:tabLst>
                <a:tab pos="228600" algn="l"/>
              </a:tabLst>
            </a:pPr>
            <a:r>
              <a:rPr lang="da-DK" sz="2000" dirty="0"/>
              <a:t>Nye versioner kan kun oprettes fra aktive eller inaktive skabeloner (ikke fra kladde)</a:t>
            </a:r>
          </a:p>
          <a:p>
            <a:pPr marL="342900" indent="-342900">
              <a:lnSpc>
                <a:spcPct val="107000"/>
              </a:lnSpc>
              <a:buFont typeface="Symbol" panose="05050102010706020507" pitchFamily="18" charset="2"/>
              <a:buChar char=""/>
              <a:tabLst>
                <a:tab pos="228600" algn="l"/>
              </a:tabLst>
            </a:pPr>
            <a:endParaRPr lang="da-DK" sz="2000" dirty="0"/>
          </a:p>
          <a:p>
            <a:pPr marL="342900" indent="-342900">
              <a:lnSpc>
                <a:spcPct val="107000"/>
              </a:lnSpc>
              <a:buFont typeface="Symbol" panose="05050102010706020507" pitchFamily="18" charset="2"/>
              <a:buChar char=""/>
              <a:tabLst>
                <a:tab pos="228600" algn="l"/>
              </a:tabLst>
            </a:pPr>
            <a:r>
              <a:rPr lang="da-DK" sz="2000" dirty="0">
                <a:solidFill>
                  <a:schemeClr val="accent6">
                    <a:lumMod val="50000"/>
                  </a:schemeClr>
                </a:solidFill>
              </a:rPr>
              <a:t>KPRO: Anbefaling til hvornår man vælger mellem </a:t>
            </a:r>
            <a:r>
              <a:rPr lang="da-DK" sz="2000" dirty="0" err="1">
                <a:solidFill>
                  <a:schemeClr val="accent6">
                    <a:lumMod val="50000"/>
                  </a:schemeClr>
                </a:solidFill>
              </a:rPr>
              <a:t>minor</a:t>
            </a:r>
            <a:r>
              <a:rPr lang="da-DK" sz="2000" dirty="0">
                <a:solidFill>
                  <a:schemeClr val="accent6">
                    <a:lumMod val="50000"/>
                  </a:schemeClr>
                </a:solidFill>
              </a:rPr>
              <a:t> og major version</a:t>
            </a:r>
            <a:r>
              <a:rPr lang="da-DK" sz="2000" dirty="0"/>
              <a:t> -  </a:t>
            </a:r>
            <a:r>
              <a:rPr lang="da-DK" sz="2000" dirty="0">
                <a:effectLst/>
                <a:hlinkClick r:id="rId3" tooltip="https://kommunalpro.kk.dk/sites/default/files/2023-01/opret%20ny%20version%20eller%20kopi%20af%20sp%c3%b8rgeskema.pdf"/>
              </a:rPr>
              <a:t>Opret ny version eller kopi af spørgeskema.pdf (kk.dk)</a:t>
            </a:r>
            <a:endParaRPr lang="da-DK" sz="2000" dirty="0"/>
          </a:p>
          <a:p>
            <a:pPr lvl="0">
              <a:lnSpc>
                <a:spcPct val="107000"/>
              </a:lnSpc>
              <a:spcAft>
                <a:spcPts val="800"/>
              </a:spcAft>
              <a:tabLst>
                <a:tab pos="228600" algn="l"/>
              </a:tabLst>
            </a:pPr>
            <a:endParaRPr lang="da-DK"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Ellipse 7">
            <a:extLst>
              <a:ext uri="{FF2B5EF4-FFF2-40B4-BE49-F238E27FC236}">
                <a16:creationId xmlns:a16="http://schemas.microsoft.com/office/drawing/2014/main" id="{EB0D53EC-2141-4135-B17A-0B7DF1C48000}"/>
              </a:ext>
            </a:extLst>
          </p:cNvPr>
          <p:cNvSpPr/>
          <p:nvPr/>
        </p:nvSpPr>
        <p:spPr>
          <a:xfrm rot="524757">
            <a:off x="8418610" y="2450592"/>
            <a:ext cx="3488005" cy="1340035"/>
          </a:xfrm>
          <a:prstGeom prst="ellipse">
            <a:avLst/>
          </a:prstGeom>
          <a:solidFill>
            <a:schemeClr val="accent1">
              <a:lumMod val="50000"/>
            </a:schemeClr>
          </a:solidFill>
          <a:ln>
            <a:solidFill>
              <a:schemeClr val="accent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sz="1400" dirty="0"/>
              <a:t>Hvis en plan indeholder et spørgeskema, skal spørgeskemaet publiceres (gøres aktivt) før planen kan publiceres. </a:t>
            </a:r>
            <a:endParaRPr lang="da-DK" sz="1400" i="1" dirty="0"/>
          </a:p>
        </p:txBody>
      </p:sp>
    </p:spTree>
    <p:extLst>
      <p:ext uri="{BB962C8B-B14F-4D97-AF65-F5344CB8AC3E}">
        <p14:creationId xmlns:p14="http://schemas.microsoft.com/office/powerpoint/2010/main" val="4228628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felt 18">
            <a:extLst>
              <a:ext uri="{FF2B5EF4-FFF2-40B4-BE49-F238E27FC236}">
                <a16:creationId xmlns:a16="http://schemas.microsoft.com/office/drawing/2014/main" id="{D3424183-40EE-4AAE-867E-04668F4D7914}"/>
              </a:ext>
            </a:extLst>
          </p:cNvPr>
          <p:cNvSpPr txBox="1"/>
          <p:nvPr/>
        </p:nvSpPr>
        <p:spPr>
          <a:xfrm>
            <a:off x="806436" y="187957"/>
            <a:ext cx="9209433" cy="646331"/>
          </a:xfrm>
          <a:prstGeom prst="rect">
            <a:avLst/>
          </a:prstGeom>
          <a:noFill/>
        </p:spPr>
        <p:txBody>
          <a:bodyPr wrap="square">
            <a:spAutoFit/>
          </a:bodyPr>
          <a:lstStyle/>
          <a:p>
            <a:r>
              <a:rPr lang="da-DK" sz="3600"/>
              <a:t>Versionering, Planer og Spørgeskemaer</a:t>
            </a:r>
            <a:endParaRPr lang="da-DK"/>
          </a:p>
        </p:txBody>
      </p:sp>
      <p:sp>
        <p:nvSpPr>
          <p:cNvPr id="6" name="Tekstfelt 5">
            <a:extLst>
              <a:ext uri="{FF2B5EF4-FFF2-40B4-BE49-F238E27FC236}">
                <a16:creationId xmlns:a16="http://schemas.microsoft.com/office/drawing/2014/main" id="{40F2BDB3-DAA7-4693-9994-7CDB68B83A6A}"/>
              </a:ext>
            </a:extLst>
          </p:cNvPr>
          <p:cNvSpPr txBox="1"/>
          <p:nvPr/>
        </p:nvSpPr>
        <p:spPr>
          <a:xfrm>
            <a:off x="906382" y="1054319"/>
            <a:ext cx="9662381" cy="4265783"/>
          </a:xfrm>
          <a:prstGeom prst="rect">
            <a:avLst/>
          </a:prstGeom>
          <a:noFill/>
        </p:spPr>
        <p:txBody>
          <a:bodyPr wrap="square">
            <a:spAutoFit/>
          </a:bodyPr>
          <a:lstStyle/>
          <a:p>
            <a:pPr>
              <a:lnSpc>
                <a:spcPct val="107000"/>
              </a:lnSpc>
              <a:tabLst>
                <a:tab pos="228600" algn="l"/>
              </a:tabLs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Inaktivering af plan/spørgeskema</a:t>
            </a: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Hvis en plan ikke skal anvendes mere, sættes den til inaktiv.</a:t>
            </a: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En inaktiv plan/spørgeskema kan </a:t>
            </a:r>
            <a:r>
              <a:rPr lang="da-DK" sz="2000" b="1" u="sng" dirty="0">
                <a:effectLst/>
                <a:latin typeface="Calibri" panose="020F0502020204030204" pitchFamily="34" charset="0"/>
                <a:ea typeface="Calibri" panose="020F0502020204030204" pitchFamily="34" charset="0"/>
                <a:cs typeface="Times New Roman" panose="02020603050405020304" pitchFamily="18" charset="0"/>
              </a:rPr>
              <a:t>ikke</a:t>
            </a:r>
            <a:r>
              <a:rPr lang="da-DK" sz="2000" dirty="0">
                <a:effectLst/>
                <a:latin typeface="Calibri" panose="020F0502020204030204" pitchFamily="34" charset="0"/>
                <a:ea typeface="Calibri" panose="020F0502020204030204" pitchFamily="34" charset="0"/>
                <a:cs typeface="Times New Roman" panose="02020603050405020304" pitchFamily="18" charset="0"/>
              </a:rPr>
              <a:t> aktiveres igen. </a:t>
            </a: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En inaktiv pla</a:t>
            </a:r>
            <a:r>
              <a:rPr lang="da-DK" sz="2000" dirty="0">
                <a:latin typeface="Calibri" panose="020F0502020204030204" pitchFamily="34" charset="0"/>
                <a:ea typeface="Calibri" panose="020F0502020204030204" pitchFamily="34" charset="0"/>
                <a:cs typeface="Times New Roman" panose="02020603050405020304" pitchFamily="18" charset="0"/>
              </a:rPr>
              <a:t>n (i KAM) kan ikke </a:t>
            </a:r>
            <a:r>
              <a:rPr lang="da-DK" sz="2000" dirty="0">
                <a:effectLst/>
                <a:latin typeface="Calibri" panose="020F0502020204030204" pitchFamily="34" charset="0"/>
                <a:ea typeface="Calibri" panose="020F0502020204030204" pitchFamily="34" charset="0"/>
                <a:cs typeface="Times New Roman" panose="02020603050405020304" pitchFamily="18" charset="0"/>
              </a:rPr>
              <a:t>tildeles borgere i en medarbejderløsning.</a:t>
            </a:r>
          </a:p>
          <a:p>
            <a:pPr marL="342900" lvl="0" indent="-342900">
              <a:lnSpc>
                <a:spcPct val="107000"/>
              </a:lnSpc>
              <a:buFont typeface="Symbol" panose="05050102010706020507" pitchFamily="18" charset="2"/>
              <a:buChar char=""/>
              <a:tabLst>
                <a:tab pos="228600" algn="l"/>
              </a:tabLst>
            </a:pPr>
            <a:r>
              <a:rPr lang="da-DK" sz="2000" dirty="0">
                <a:effectLst/>
                <a:latin typeface="Calibri" panose="020F0502020204030204" pitchFamily="34" charset="0"/>
                <a:ea typeface="Calibri" panose="020F0502020204030204" pitchFamily="34" charset="0"/>
                <a:cs typeface="Times New Roman" panose="02020603050405020304" pitchFamily="18" charset="0"/>
              </a:rPr>
              <a:t>De borgere, der fik planen tildelt før den blev </a:t>
            </a:r>
            <a:r>
              <a:rPr lang="da-DK" sz="2000" dirty="0">
                <a:latin typeface="Calibri" panose="020F0502020204030204" pitchFamily="34" charset="0"/>
                <a:ea typeface="Calibri" panose="020F0502020204030204" pitchFamily="34" charset="0"/>
                <a:cs typeface="Times New Roman" panose="02020603050405020304" pitchFamily="18" charset="0"/>
              </a:rPr>
              <a:t>inaktiveret, </a:t>
            </a:r>
            <a:r>
              <a:rPr lang="da-DK" sz="2000" dirty="0">
                <a:effectLst/>
                <a:latin typeface="Calibri" panose="020F0502020204030204" pitchFamily="34" charset="0"/>
                <a:ea typeface="Calibri" panose="020F0502020204030204" pitchFamily="34" charset="0"/>
                <a:cs typeface="Times New Roman" panose="02020603050405020304" pitchFamily="18" charset="0"/>
              </a:rPr>
              <a:t>bliver ikke påvirket. </a:t>
            </a:r>
          </a:p>
          <a:p>
            <a:pPr lvl="0">
              <a:lnSpc>
                <a:spcPct val="107000"/>
              </a:lnSpc>
              <a:tabLst>
                <a:tab pos="228600" algn="l"/>
              </a:tabLst>
            </a:pPr>
            <a:endParaRPr lang="da-DK" sz="2000"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tabLst>
                <a:tab pos="228600" algn="l"/>
              </a:tabLst>
            </a:pPr>
            <a:endParaRPr lang="da-DK" sz="20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tabLst>
                <a:tab pos="228600" algn="l"/>
              </a:tabLs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Kopiering af plan/sp</a:t>
            </a:r>
            <a:r>
              <a:rPr lang="da-DK" sz="2000" b="1" dirty="0">
                <a:latin typeface="Calibri" panose="020F0502020204030204" pitchFamily="34" charset="0"/>
                <a:ea typeface="Calibri" panose="020F0502020204030204" pitchFamily="34" charset="0"/>
                <a:cs typeface="Times New Roman" panose="02020603050405020304" pitchFamily="18" charset="0"/>
              </a:rPr>
              <a:t>ørgeskema</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l" rtl="0">
              <a:buFont typeface="Arial" panose="020B0604020202020204" pitchFamily="34" charset="0"/>
              <a:buChar char="•"/>
            </a:pPr>
            <a:r>
              <a:rPr lang="da-DK" sz="2000" dirty="0">
                <a:latin typeface="Calibri" panose="020F0502020204030204" pitchFamily="34" charset="0"/>
                <a:cs typeface="Times New Roman" panose="02020603050405020304" pitchFamily="18" charset="0"/>
              </a:rPr>
              <a:t>Både </a:t>
            </a:r>
            <a:r>
              <a:rPr lang="da-DK" sz="2000" dirty="0" err="1">
                <a:latin typeface="Calibri" panose="020F0502020204030204" pitchFamily="34" charset="0"/>
                <a:cs typeface="Times New Roman" panose="02020603050405020304" pitchFamily="18" charset="0"/>
              </a:rPr>
              <a:t>minor</a:t>
            </a:r>
            <a:r>
              <a:rPr lang="da-DK" sz="2000" dirty="0">
                <a:latin typeface="Calibri" panose="020F0502020204030204" pitchFamily="34" charset="0"/>
                <a:cs typeface="Times New Roman" panose="02020603050405020304" pitchFamily="18" charset="0"/>
              </a:rPr>
              <a:t> og major versioner kan, uanset status, kopieres. </a:t>
            </a:r>
          </a:p>
          <a:p>
            <a:pPr marL="285750" marR="0" indent="-285750" algn="l" rtl="0">
              <a:buFont typeface="Arial" panose="020B0604020202020204" pitchFamily="34" charset="0"/>
              <a:buChar char="•"/>
            </a:pPr>
            <a:r>
              <a:rPr lang="da-DK" sz="2000" dirty="0">
                <a:latin typeface="Calibri" panose="020F0502020204030204" pitchFamily="34" charset="0"/>
                <a:cs typeface="Times New Roman" panose="02020603050405020304" pitchFamily="18" charset="0"/>
              </a:rPr>
              <a:t>En kopi er </a:t>
            </a:r>
            <a:r>
              <a:rPr lang="da-DK" sz="2000" u="sng" dirty="0">
                <a:latin typeface="Calibri" panose="020F0502020204030204" pitchFamily="34" charset="0"/>
                <a:cs typeface="Times New Roman" panose="02020603050405020304" pitchFamily="18" charset="0"/>
              </a:rPr>
              <a:t>uafhængig</a:t>
            </a:r>
            <a:r>
              <a:rPr lang="da-DK" sz="2000" dirty="0">
                <a:latin typeface="Calibri" panose="020F0502020204030204" pitchFamily="34" charset="0"/>
                <a:cs typeface="Times New Roman" panose="02020603050405020304" pitchFamily="18" charset="0"/>
              </a:rPr>
              <a:t> af den skabelon, den er kopieret fra. Dvs. den lever ”sit eget liv” fuldstændig uafhængigt af den skabelon, den er kopieret fra.</a:t>
            </a:r>
          </a:p>
          <a:p>
            <a:pPr marL="285750" marR="0" indent="-285750" algn="l" rtl="0">
              <a:buFont typeface="Arial" panose="020B0604020202020204" pitchFamily="34" charset="0"/>
              <a:buChar char="•"/>
            </a:pPr>
            <a:r>
              <a:rPr lang="da-DK" sz="2000" dirty="0">
                <a:latin typeface="Calibri" panose="020F0502020204030204" pitchFamily="34" charset="0"/>
                <a:cs typeface="Times New Roman" panose="02020603050405020304" pitchFamily="18" charset="0"/>
              </a:rPr>
              <a:t>En kopi har egen versionering, der starter forfra ved kopiering.</a:t>
            </a:r>
          </a:p>
          <a:p>
            <a:pPr marL="285750" marR="0" indent="-285750" algn="l" rtl="0">
              <a:buFont typeface="Arial" panose="020B0604020202020204" pitchFamily="34" charset="0"/>
              <a:buChar char="•"/>
            </a:pPr>
            <a:r>
              <a:rPr lang="da-DK" sz="2000" dirty="0">
                <a:latin typeface="Calibri" panose="020F0502020204030204" pitchFamily="34" charset="0"/>
                <a:cs typeface="Times New Roman" panose="02020603050405020304" pitchFamily="18" charset="0"/>
              </a:rPr>
              <a:t>Ved kopiering ændres organisation automatisk til den brugerens egen organisation. </a:t>
            </a:r>
          </a:p>
        </p:txBody>
      </p:sp>
    </p:spTree>
    <p:extLst>
      <p:ext uri="{BB962C8B-B14F-4D97-AF65-F5344CB8AC3E}">
        <p14:creationId xmlns:p14="http://schemas.microsoft.com/office/powerpoint/2010/main" val="249594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a:extLst>
              <a:ext uri="{FF2B5EF4-FFF2-40B4-BE49-F238E27FC236}">
                <a16:creationId xmlns:a16="http://schemas.microsoft.com/office/drawing/2014/main" id="{67C5F506-336D-4E1E-8968-4354560F9871}"/>
              </a:ext>
            </a:extLst>
          </p:cNvPr>
          <p:cNvSpPr>
            <a:spLocks noGrp="1"/>
          </p:cNvSpPr>
          <p:nvPr>
            <p:ph type="title"/>
          </p:nvPr>
        </p:nvSpPr>
        <p:spPr>
          <a:xfrm>
            <a:off x="466722" y="586855"/>
            <a:ext cx="3201366" cy="3387497"/>
          </a:xfrm>
        </p:spPr>
        <p:txBody>
          <a:bodyPr anchor="b">
            <a:normAutofit/>
          </a:bodyPr>
          <a:lstStyle/>
          <a:p>
            <a:pPr algn="r"/>
            <a:r>
              <a:rPr lang="da-DK" sz="4000">
                <a:solidFill>
                  <a:srgbClr val="FFFFFF"/>
                </a:solidFill>
              </a:rPr>
              <a:t>Velkommen</a:t>
            </a:r>
          </a:p>
        </p:txBody>
      </p:sp>
      <p:sp>
        <p:nvSpPr>
          <p:cNvPr id="6" name="Pladsholder til indhold 5">
            <a:extLst>
              <a:ext uri="{FF2B5EF4-FFF2-40B4-BE49-F238E27FC236}">
                <a16:creationId xmlns:a16="http://schemas.microsoft.com/office/drawing/2014/main" id="{3EE40440-0B16-47E8-AF5E-0B13B410FD84}"/>
              </a:ext>
            </a:extLst>
          </p:cNvPr>
          <p:cNvSpPr>
            <a:spLocks noGrp="1"/>
          </p:cNvSpPr>
          <p:nvPr>
            <p:ph idx="1"/>
          </p:nvPr>
        </p:nvSpPr>
        <p:spPr>
          <a:xfrm>
            <a:off x="4810259" y="649480"/>
            <a:ext cx="6555347" cy="5546047"/>
          </a:xfrm>
        </p:spPr>
        <p:txBody>
          <a:bodyPr anchor="t">
            <a:normAutofit/>
          </a:bodyPr>
          <a:lstStyle/>
          <a:p>
            <a:pPr marL="0" indent="0">
              <a:buNone/>
            </a:pPr>
            <a:r>
              <a:rPr lang="da-DK" sz="2000" dirty="0"/>
              <a:t>Dagens program</a:t>
            </a:r>
          </a:p>
          <a:p>
            <a:r>
              <a:rPr lang="da-DK" sz="2000" dirty="0"/>
              <a:t>Velkomst og kort introduktion til dagen</a:t>
            </a:r>
          </a:p>
          <a:p>
            <a:r>
              <a:rPr lang="da-DK" sz="2000" dirty="0"/>
              <a:t>Intro til KAM</a:t>
            </a:r>
          </a:p>
          <a:p>
            <a:r>
              <a:rPr lang="da-DK" sz="2000" dirty="0"/>
              <a:t>Oprettelse af Care team</a:t>
            </a:r>
          </a:p>
          <a:p>
            <a:r>
              <a:rPr lang="da-DK" sz="2000" dirty="0"/>
              <a:t>Opsætning af spørgeskema (del 1)</a:t>
            </a:r>
          </a:p>
          <a:p>
            <a:r>
              <a:rPr lang="da-DK" sz="2000" dirty="0"/>
              <a:t>Øvelser og pause</a:t>
            </a:r>
          </a:p>
          <a:p>
            <a:r>
              <a:rPr lang="da-DK" sz="2000" dirty="0"/>
              <a:t>Opsætning af spørgeskema (del 2)</a:t>
            </a:r>
          </a:p>
          <a:p>
            <a:r>
              <a:rPr lang="da-DK" sz="2000" dirty="0"/>
              <a:t>Øvelser og pause</a:t>
            </a:r>
          </a:p>
          <a:p>
            <a:r>
              <a:rPr lang="da-DK" sz="2000" dirty="0"/>
              <a:t>Afrunding</a:t>
            </a:r>
          </a:p>
          <a:p>
            <a:endParaRPr lang="da-DK" sz="2000" dirty="0"/>
          </a:p>
        </p:txBody>
      </p:sp>
    </p:spTree>
    <p:extLst>
      <p:ext uri="{BB962C8B-B14F-4D97-AF65-F5344CB8AC3E}">
        <p14:creationId xmlns:p14="http://schemas.microsoft.com/office/powerpoint/2010/main" val="3951923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5FE72-3B07-4F0E-B55E-424B2C97D8FD}"/>
              </a:ext>
            </a:extLst>
          </p:cNvPr>
          <p:cNvSpPr>
            <a:spLocks noGrp="1"/>
          </p:cNvSpPr>
          <p:nvPr>
            <p:ph type="title"/>
          </p:nvPr>
        </p:nvSpPr>
        <p:spPr/>
        <p:txBody>
          <a:bodyPr/>
          <a:lstStyle/>
          <a:p>
            <a:r>
              <a:rPr lang="da-DK"/>
              <a:t>Nationale skemaer</a:t>
            </a:r>
          </a:p>
        </p:txBody>
      </p:sp>
      <p:sp>
        <p:nvSpPr>
          <p:cNvPr id="3" name="Pladsholder til indhold 2">
            <a:extLst>
              <a:ext uri="{FF2B5EF4-FFF2-40B4-BE49-F238E27FC236}">
                <a16:creationId xmlns:a16="http://schemas.microsoft.com/office/drawing/2014/main" id="{AAA43226-98CD-4BC1-8FF2-83820722C8C7}"/>
              </a:ext>
            </a:extLst>
          </p:cNvPr>
          <p:cNvSpPr>
            <a:spLocks noGrp="1"/>
          </p:cNvSpPr>
          <p:nvPr>
            <p:ph idx="1"/>
          </p:nvPr>
        </p:nvSpPr>
        <p:spPr/>
        <p:txBody>
          <a:bodyPr vert="horz" lIns="91440" tIns="45720" rIns="91440" bIns="45720" rtlCol="0" anchor="t">
            <a:normAutofit/>
          </a:bodyPr>
          <a:lstStyle/>
          <a:p>
            <a:r>
              <a:rPr lang="da-DK" dirty="0">
                <a:ea typeface="Calibri"/>
                <a:cs typeface="Calibri"/>
              </a:rPr>
              <a:t>Når man som kommune vælger at anvende de Nationale PRO-skemaer, skal de tilføjes ens plan direkte.</a:t>
            </a:r>
          </a:p>
          <a:p>
            <a:pPr lvl="1"/>
            <a:r>
              <a:rPr lang="da-DK" dirty="0">
                <a:ea typeface="Calibri"/>
                <a:cs typeface="Calibri"/>
              </a:rPr>
              <a:t>Fortolket visning: Er der oprettet en fortolket visning til et nationalt PRO-spørgeskema, vil denne følge med, når I anvender spørgeskemaet i jeres plan.</a:t>
            </a:r>
          </a:p>
          <a:p>
            <a:pPr lvl="1"/>
            <a:r>
              <a:rPr lang="da-DK" dirty="0">
                <a:ea typeface="Calibri"/>
                <a:cs typeface="Calibri"/>
              </a:rPr>
              <a:t>Handlevejledning: Da kommuner på tværs af Danmark har forskellige handlevejledninger, er det en opgave for hver enkelt kommune at oprette den ønskede handlevejledning til det anvendte nationale PRO-spørgeskema.</a:t>
            </a:r>
          </a:p>
          <a:p>
            <a:pPr lvl="1"/>
            <a:endParaRPr lang="da-DK" dirty="0">
              <a:ea typeface="Calibri"/>
              <a:cs typeface="Calibri"/>
            </a:endParaRPr>
          </a:p>
          <a:p>
            <a:pPr marL="0" indent="0">
              <a:buNone/>
            </a:pPr>
            <a:r>
              <a:rPr lang="da-DK" dirty="0">
                <a:ea typeface="Calibri"/>
                <a:cs typeface="Calibri"/>
              </a:rPr>
              <a:t>For at læse mere om, hvordan de nationale PRO spørgeskemaer anvendes, kan du læse guiden </a:t>
            </a:r>
            <a:r>
              <a:rPr lang="da-DK" dirty="0">
                <a:ea typeface="Calibri"/>
                <a:cs typeface="Calibri"/>
                <a:hlinkClick r:id="rId3"/>
              </a:rPr>
              <a:t>her</a:t>
            </a:r>
            <a:r>
              <a:rPr lang="da-DK" dirty="0">
                <a:ea typeface="Calibri"/>
                <a:cs typeface="Calibri"/>
              </a:rPr>
              <a:t>. --&gt; Kig under "Vejledninger til KAM – planer", og find linket til "</a:t>
            </a:r>
            <a:r>
              <a:rPr lang="da-DK" dirty="0">
                <a:ea typeface="Calibri"/>
                <a:cs typeface="Calibri"/>
                <a:hlinkClick r:id="rId4"/>
              </a:rPr>
              <a:t>Nationale PRO-skemaer</a:t>
            </a:r>
            <a:r>
              <a:rPr lang="da-DK" dirty="0">
                <a:ea typeface="Calibri"/>
                <a:cs typeface="Calibri"/>
              </a:rPr>
              <a:t>".</a:t>
            </a:r>
            <a:endParaRPr lang="da-DK" dirty="0">
              <a:ea typeface="+mn-lt"/>
              <a:cs typeface="+mn-lt"/>
            </a:endParaRPr>
          </a:p>
          <a:p>
            <a:pPr marL="0" indent="0">
              <a:buNone/>
            </a:pPr>
            <a:endParaRPr lang="da-DK" dirty="0">
              <a:ea typeface="Calibri"/>
              <a:cs typeface="Calibri"/>
            </a:endParaRPr>
          </a:p>
          <a:p>
            <a:pPr lvl="1"/>
            <a:endParaRPr lang="da-DK" dirty="0">
              <a:ea typeface="Calibri"/>
              <a:cs typeface="Calibri"/>
            </a:endParaRPr>
          </a:p>
        </p:txBody>
      </p:sp>
    </p:spTree>
    <p:extLst>
      <p:ext uri="{BB962C8B-B14F-4D97-AF65-F5344CB8AC3E}">
        <p14:creationId xmlns:p14="http://schemas.microsoft.com/office/powerpoint/2010/main" val="100390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BD1BD6-0B03-4ADB-A795-30F01094EECD}"/>
              </a:ext>
            </a:extLst>
          </p:cNvPr>
          <p:cNvSpPr>
            <a:spLocks noGrp="1"/>
          </p:cNvSpPr>
          <p:nvPr>
            <p:ph type="title"/>
          </p:nvPr>
        </p:nvSpPr>
        <p:spPr/>
        <p:txBody>
          <a:bodyPr anchor="b">
            <a:normAutofit/>
          </a:bodyPr>
          <a:lstStyle/>
          <a:p>
            <a:r>
              <a:rPr lang="da-DK" sz="4800"/>
              <a:t>Velkommen </a:t>
            </a:r>
          </a:p>
        </p:txBody>
      </p:sp>
      <p:sp>
        <p:nvSpPr>
          <p:cNvPr id="5" name="Pladsholder til indhold 4">
            <a:extLst>
              <a:ext uri="{FF2B5EF4-FFF2-40B4-BE49-F238E27FC236}">
                <a16:creationId xmlns:a16="http://schemas.microsoft.com/office/drawing/2014/main" id="{D17CBAFF-C4A5-41B2-A057-B28EEA420D0B}"/>
              </a:ext>
            </a:extLst>
          </p:cNvPr>
          <p:cNvSpPr>
            <a:spLocks noGrp="1"/>
          </p:cNvSpPr>
          <p:nvPr>
            <p:ph type="body" sz="half" idx="2"/>
          </p:nvPr>
        </p:nvSpPr>
        <p:spPr>
          <a:xfrm>
            <a:off x="839788" y="2057400"/>
            <a:ext cx="6069795" cy="3811588"/>
          </a:xfrm>
        </p:spPr>
        <p:txBody>
          <a:bodyPr anchor="ctr">
            <a:normAutofit/>
          </a:bodyPr>
          <a:lstStyle/>
          <a:p>
            <a:r>
              <a:rPr lang="da-DK" sz="2000"/>
              <a:t>Support, hvis der bliver brug for hjælp:</a:t>
            </a:r>
          </a:p>
          <a:p>
            <a:pPr marL="457200" lvl="1" indent="0">
              <a:buNone/>
            </a:pPr>
            <a:r>
              <a:rPr lang="da-DK" sz="2000"/>
              <a:t>PRO Support</a:t>
            </a:r>
          </a:p>
          <a:p>
            <a:pPr marL="457200" lvl="1" indent="0">
              <a:buNone/>
            </a:pPr>
            <a:r>
              <a:rPr lang="da-DK" sz="2000"/>
              <a:t>Frederikshavn Kommune</a:t>
            </a:r>
          </a:p>
          <a:p>
            <a:pPr marL="457200" lvl="1" indent="0">
              <a:buNone/>
            </a:pPr>
            <a:r>
              <a:rPr lang="da-DK" sz="2000"/>
              <a:t>Telefon: 98 45 85 85</a:t>
            </a:r>
          </a:p>
          <a:p>
            <a:pPr marL="457200" lvl="1" indent="0">
              <a:buNone/>
            </a:pPr>
            <a:r>
              <a:rPr lang="da-DK" sz="2000"/>
              <a:t>Mail: </a:t>
            </a:r>
            <a:r>
              <a:rPr lang="da-DK" sz="2000">
                <a:hlinkClick r:id="rId3"/>
              </a:rPr>
              <a:t>prosupport@frederikshavn.dk</a:t>
            </a:r>
            <a:r>
              <a:rPr lang="da-DK" sz="2000"/>
              <a:t> </a:t>
            </a:r>
          </a:p>
          <a:p>
            <a:endParaRPr lang="da-DK" sz="2000"/>
          </a:p>
        </p:txBody>
      </p:sp>
    </p:spTree>
    <p:extLst>
      <p:ext uri="{BB962C8B-B14F-4D97-AF65-F5344CB8AC3E}">
        <p14:creationId xmlns:p14="http://schemas.microsoft.com/office/powerpoint/2010/main" val="89736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a:extLst>
              <a:ext uri="{FF2B5EF4-FFF2-40B4-BE49-F238E27FC236}">
                <a16:creationId xmlns:a16="http://schemas.microsoft.com/office/drawing/2014/main" id="{FC77D2E1-84A4-5B04-D8DC-711A1A38A539}"/>
              </a:ext>
            </a:extLst>
          </p:cNvPr>
          <p:cNvGraphicFramePr>
            <a:graphicFrameLocks noGrp="1"/>
          </p:cNvGraphicFramePr>
          <p:nvPr>
            <p:extLst>
              <p:ext uri="{D42A27DB-BD31-4B8C-83A1-F6EECF244321}">
                <p14:modId xmlns:p14="http://schemas.microsoft.com/office/powerpoint/2010/main" val="1417142296"/>
              </p:ext>
            </p:extLst>
          </p:nvPr>
        </p:nvGraphicFramePr>
        <p:xfrm>
          <a:off x="505855" y="986965"/>
          <a:ext cx="6208228" cy="4751129"/>
        </p:xfrm>
        <a:graphic>
          <a:graphicData uri="http://schemas.openxmlformats.org/drawingml/2006/table">
            <a:tbl>
              <a:tblPr>
                <a:tableStyleId>{35758FB7-9AC5-4552-8A53-C91805E547FA}</a:tableStyleId>
              </a:tblPr>
              <a:tblGrid>
                <a:gridCol w="952295">
                  <a:extLst>
                    <a:ext uri="{9D8B030D-6E8A-4147-A177-3AD203B41FA5}">
                      <a16:colId xmlns:a16="http://schemas.microsoft.com/office/drawing/2014/main" val="844311006"/>
                    </a:ext>
                  </a:extLst>
                </a:gridCol>
                <a:gridCol w="1318562">
                  <a:extLst>
                    <a:ext uri="{9D8B030D-6E8A-4147-A177-3AD203B41FA5}">
                      <a16:colId xmlns:a16="http://schemas.microsoft.com/office/drawing/2014/main" val="2205581989"/>
                    </a:ext>
                  </a:extLst>
                </a:gridCol>
                <a:gridCol w="1117115">
                  <a:extLst>
                    <a:ext uri="{9D8B030D-6E8A-4147-A177-3AD203B41FA5}">
                      <a16:colId xmlns:a16="http://schemas.microsoft.com/office/drawing/2014/main" val="4189744249"/>
                    </a:ext>
                  </a:extLst>
                </a:gridCol>
                <a:gridCol w="1721455">
                  <a:extLst>
                    <a:ext uri="{9D8B030D-6E8A-4147-A177-3AD203B41FA5}">
                      <a16:colId xmlns:a16="http://schemas.microsoft.com/office/drawing/2014/main" val="2051493515"/>
                    </a:ext>
                  </a:extLst>
                </a:gridCol>
                <a:gridCol w="1098801">
                  <a:extLst>
                    <a:ext uri="{9D8B030D-6E8A-4147-A177-3AD203B41FA5}">
                      <a16:colId xmlns:a16="http://schemas.microsoft.com/office/drawing/2014/main" val="2799551825"/>
                    </a:ext>
                  </a:extLst>
                </a:gridCol>
              </a:tblGrid>
              <a:tr h="382564">
                <a:tc>
                  <a:txBody>
                    <a:bodyPr/>
                    <a:lstStyle/>
                    <a:p>
                      <a:pPr algn="l" fontAlgn="b"/>
                      <a:r>
                        <a:rPr lang="da-DK" sz="1600" b="1" u="none" strike="noStrike" dirty="0">
                          <a:solidFill>
                            <a:srgbClr val="000000"/>
                          </a:solidFill>
                          <a:effectLst/>
                        </a:rPr>
                        <a:t>Allerød</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Gribskov</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Kerteminde</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t"/>
                      <a:r>
                        <a:rPr lang="da-DK" sz="1600" b="0" u="none" strike="noStrike" dirty="0">
                          <a:solidFill>
                            <a:srgbClr val="000000"/>
                          </a:solidFill>
                          <a:effectLst/>
                        </a:rPr>
                        <a:t>Rebild</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Struer </a:t>
                      </a:r>
                      <a:endParaRPr lang="da-DK" sz="1600" b="0" i="0" u="none" strike="noStrike">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1005862559"/>
                  </a:ext>
                </a:extLst>
              </a:tr>
              <a:tr h="382564">
                <a:tc>
                  <a:txBody>
                    <a:bodyPr/>
                    <a:lstStyle/>
                    <a:p>
                      <a:pPr algn="l" fontAlgn="b"/>
                      <a:r>
                        <a:rPr lang="da-DK" sz="1600" b="1" u="none" strike="noStrike" dirty="0">
                          <a:solidFill>
                            <a:srgbClr val="000000"/>
                          </a:solidFill>
                          <a:effectLst/>
                        </a:rPr>
                        <a:t>Assens</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Guldborgsund</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Kolding</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Ringkøbing-Skjern </a:t>
                      </a:r>
                      <a:endParaRPr lang="da-DK" sz="1600" b="0" i="0" u="none" strike="noStrike">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Syddjurs </a:t>
                      </a:r>
                      <a:endParaRPr lang="da-DK" sz="1600" b="0" i="0" u="none" strike="noStrike">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1301079362"/>
                  </a:ext>
                </a:extLst>
              </a:tr>
              <a:tr h="382564">
                <a:tc>
                  <a:txBody>
                    <a:bodyPr/>
                    <a:lstStyle/>
                    <a:p>
                      <a:pPr algn="l" fontAlgn="b"/>
                      <a:r>
                        <a:rPr lang="da-DK" sz="1600" b="1" u="none" strike="noStrike" dirty="0">
                          <a:solidFill>
                            <a:srgbClr val="000000"/>
                          </a:solidFill>
                          <a:effectLst/>
                        </a:rPr>
                        <a:t>Bornholm</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Haderslev</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Køge</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Rudersdal</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Sønderborg</a:t>
                      </a:r>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2111041110"/>
                  </a:ext>
                </a:extLst>
              </a:tr>
              <a:tr h="382564">
                <a:tc>
                  <a:txBody>
                    <a:bodyPr/>
                    <a:lstStyle/>
                    <a:p>
                      <a:pPr algn="l" fontAlgn="b"/>
                      <a:r>
                        <a:rPr lang="da-DK" sz="1600" b="1" u="none" strike="noStrike" dirty="0">
                          <a:solidFill>
                            <a:srgbClr val="000000"/>
                          </a:solidFill>
                          <a:effectLst/>
                        </a:rPr>
                        <a:t>Brøndby</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Halsnæs</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Langeland</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Rødovre</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t"/>
                      <a:r>
                        <a:rPr lang="da-DK" sz="1600" b="0" u="none" strike="noStrike" dirty="0">
                          <a:solidFill>
                            <a:srgbClr val="000000"/>
                          </a:solidFill>
                          <a:effectLst/>
                        </a:rPr>
                        <a:t>Thisted</a:t>
                      </a:r>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817789935"/>
                  </a:ext>
                </a:extLst>
              </a:tr>
              <a:tr h="382564">
                <a:tc>
                  <a:txBody>
                    <a:bodyPr/>
                    <a:lstStyle/>
                    <a:p>
                      <a:pPr algn="l" fontAlgn="b"/>
                      <a:r>
                        <a:rPr lang="da-DK" sz="1600" b="1" u="none" strike="noStrike" dirty="0">
                          <a:solidFill>
                            <a:srgbClr val="000000"/>
                          </a:solidFill>
                          <a:effectLst/>
                        </a:rPr>
                        <a:t>Egedal</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Helsingør</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Lemvig </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Samsø </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a:solidFill>
                            <a:srgbClr val="000000"/>
                          </a:solidFill>
                          <a:effectLst/>
                        </a:rPr>
                        <a:t>Tønder</a:t>
                      </a:r>
                      <a:endParaRPr lang="da-DK" sz="1600" b="0" i="0" u="none" strike="noStrike">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3597372242"/>
                  </a:ext>
                </a:extLst>
              </a:tr>
              <a:tr h="382564">
                <a:tc>
                  <a:txBody>
                    <a:bodyPr/>
                    <a:lstStyle/>
                    <a:p>
                      <a:pPr algn="l" fontAlgn="b"/>
                      <a:r>
                        <a:rPr lang="da-DK" sz="1600" b="1" u="none" strike="noStrike" dirty="0">
                          <a:solidFill>
                            <a:srgbClr val="000000"/>
                          </a:solidFill>
                          <a:effectLst/>
                        </a:rPr>
                        <a:t>Fredericia</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Herning </a:t>
                      </a:r>
                      <a:endParaRPr lang="da-DK" sz="1600" b="1" i="0" u="none" strike="noStrike">
                        <a:solidFill>
                          <a:srgbClr val="000000"/>
                        </a:solidFill>
                        <a:effectLst/>
                        <a:latin typeface="Calibri" panose="020F0502020204030204" pitchFamily="34" charset="0"/>
                      </a:endParaRPr>
                    </a:p>
                  </a:txBody>
                  <a:tcPr marL="9525" marR="9525" marT="9525" anchor="ctr"/>
                </a:tc>
                <a:tc>
                  <a:txBody>
                    <a:bodyPr/>
                    <a:lstStyle/>
                    <a:p>
                      <a:pPr algn="l" fontAlgn="t"/>
                      <a:r>
                        <a:rPr lang="da-DK" sz="1600" b="0" u="none" strike="noStrike" dirty="0">
                          <a:solidFill>
                            <a:srgbClr val="000000"/>
                          </a:solidFill>
                          <a:effectLst/>
                        </a:rPr>
                        <a:t>Læsø</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Silkeborg </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Tårnby</a:t>
                      </a:r>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3853481235"/>
                  </a:ext>
                </a:extLst>
              </a:tr>
              <a:tr h="382564">
                <a:tc>
                  <a:txBody>
                    <a:bodyPr/>
                    <a:lstStyle/>
                    <a:p>
                      <a:pPr algn="l" fontAlgn="b"/>
                      <a:r>
                        <a:rPr lang="da-DK" sz="1600" b="1" u="none" strike="noStrike" dirty="0">
                          <a:solidFill>
                            <a:srgbClr val="000000"/>
                          </a:solidFill>
                          <a:effectLst/>
                        </a:rPr>
                        <a:t>Furesø</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Holbæk</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t"/>
                      <a:r>
                        <a:rPr lang="da-DK" sz="1600" b="0" u="none" strike="noStrike" dirty="0">
                          <a:solidFill>
                            <a:srgbClr val="000000"/>
                          </a:solidFill>
                          <a:effectLst/>
                        </a:rPr>
                        <a:t>Morsø</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Skive </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Vallensbæk</a:t>
                      </a:r>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3073200528"/>
                  </a:ext>
                </a:extLst>
              </a:tr>
              <a:tr h="382564">
                <a:tc>
                  <a:txBody>
                    <a:bodyPr/>
                    <a:lstStyle/>
                    <a:p>
                      <a:pPr algn="l" fontAlgn="b"/>
                      <a:r>
                        <a:rPr lang="da-DK" sz="1600" b="1" u="none" strike="noStrike" dirty="0">
                          <a:solidFill>
                            <a:srgbClr val="000000"/>
                          </a:solidFill>
                          <a:effectLst/>
                        </a:rPr>
                        <a:t>Gentofte</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Horsens </a:t>
                      </a:r>
                      <a:endParaRPr lang="da-DK" sz="1600" b="1" i="0" u="none" strike="noStrike">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Nyborg</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Solrød</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Ærø</a:t>
                      </a:r>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2521120594"/>
                  </a:ext>
                </a:extLst>
              </a:tr>
              <a:tr h="382564">
                <a:tc>
                  <a:txBody>
                    <a:bodyPr/>
                    <a:lstStyle/>
                    <a:p>
                      <a:pPr algn="l" fontAlgn="b"/>
                      <a:r>
                        <a:rPr lang="da-DK" sz="1600" b="1" u="none" strike="noStrike" dirty="0">
                          <a:solidFill>
                            <a:srgbClr val="000000"/>
                          </a:solidFill>
                          <a:effectLst/>
                        </a:rPr>
                        <a:t>Gladsaxe</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Høje-Taastrup</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Odder </a:t>
                      </a:r>
                      <a:endParaRPr lang="da-DK" sz="1600" b="0" i="0" u="none" strike="noStrike">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Sorø</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endParaRPr lang="da-DK" sz="1600" b="0" i="0" u="none" strike="noStrike">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1530453027"/>
                  </a:ext>
                </a:extLst>
              </a:tr>
              <a:tr h="382564">
                <a:tc>
                  <a:txBody>
                    <a:bodyPr/>
                    <a:lstStyle/>
                    <a:p>
                      <a:pPr algn="l" fontAlgn="b"/>
                      <a:r>
                        <a:rPr lang="da-DK" sz="1600" b="1" u="none" strike="noStrike" dirty="0">
                          <a:solidFill>
                            <a:srgbClr val="000000"/>
                          </a:solidFill>
                          <a:effectLst/>
                        </a:rPr>
                        <a:t>Glostrup</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Ishøj</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Odsherred</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Stevns</a:t>
                      </a:r>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endParaRPr lang="da-DK" sz="1600" b="0" i="0" u="none" strike="noStrike">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746458164"/>
                  </a:ext>
                </a:extLst>
              </a:tr>
              <a:tr h="382564">
                <a:tc>
                  <a:txBody>
                    <a:bodyPr/>
                    <a:lstStyle/>
                    <a:p>
                      <a:pPr algn="l" fontAlgn="b"/>
                      <a:r>
                        <a:rPr lang="da-DK" sz="1600" b="1" u="none" strike="noStrike" dirty="0">
                          <a:solidFill>
                            <a:srgbClr val="000000"/>
                          </a:solidFill>
                          <a:effectLst/>
                        </a:rPr>
                        <a:t>Greve</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1" u="none" strike="noStrike" dirty="0">
                          <a:solidFill>
                            <a:srgbClr val="000000"/>
                          </a:solidFill>
                          <a:effectLst/>
                        </a:rPr>
                        <a:t>Kalundborg</a:t>
                      </a:r>
                      <a:endParaRPr lang="da-DK"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da-DK" sz="1600" b="0" u="none" strike="noStrike" dirty="0">
                          <a:solidFill>
                            <a:srgbClr val="000000"/>
                          </a:solidFill>
                          <a:effectLst/>
                        </a:rPr>
                        <a:t>Randers </a:t>
                      </a:r>
                      <a:endParaRPr lang="da-DK" sz="1600" b="0" i="0" u="none" strike="noStrike">
                        <a:solidFill>
                          <a:srgbClr val="000000"/>
                        </a:solidFill>
                        <a:effectLst/>
                        <a:latin typeface="Calibri" panose="020F0502020204030204" pitchFamily="34" charset="0"/>
                      </a:endParaRPr>
                    </a:p>
                  </a:txBody>
                  <a:tcPr marL="9525" marR="9525" marT="9525" anchor="ctr"/>
                </a:tc>
                <a:tc>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3584205651"/>
                  </a:ext>
                </a:extLst>
              </a:tr>
              <a:tr h="382564">
                <a:tc gridSpan="5">
                  <a:txBody>
                    <a:bodyPr/>
                    <a:lstStyle/>
                    <a:p>
                      <a:pPr algn="l" fontAlgn="b"/>
                      <a:r>
                        <a:rPr lang="da-DK" sz="1600" b="1" i="0" u="none" strike="noStrike" dirty="0">
                          <a:solidFill>
                            <a:srgbClr val="000000"/>
                          </a:solidFill>
                          <a:effectLst/>
                          <a:latin typeface="Calibri" panose="020F0502020204030204" pitchFamily="34" charset="0"/>
                        </a:rPr>
                        <a:t>Hold 1 = Markeret med fed</a:t>
                      </a:r>
                    </a:p>
                    <a:p>
                      <a:pPr algn="l" fontAlgn="b"/>
                      <a:r>
                        <a:rPr lang="da-DK" sz="1600" b="0" i="0" u="none" strike="noStrike" dirty="0">
                          <a:solidFill>
                            <a:srgbClr val="000000"/>
                          </a:solidFill>
                          <a:effectLst/>
                          <a:latin typeface="Calibri" panose="020F0502020204030204" pitchFamily="34" charset="0"/>
                        </a:rPr>
                        <a:t>Hold 2 = Uden markering</a:t>
                      </a:r>
                    </a:p>
                  </a:txBody>
                  <a:tcPr marL="9525" marR="9525" marT="9525" anchor="ctr"/>
                </a:tc>
                <a:tc hMerge="1">
                  <a:txBody>
                    <a:bodyPr/>
                    <a:lstStyle/>
                    <a:p>
                      <a:pPr algn="l" fontAlgn="b"/>
                      <a:endParaRPr lang="da-DK" sz="1600" b="1" i="0" u="none" strike="noStrike">
                        <a:solidFill>
                          <a:srgbClr val="000000"/>
                        </a:solidFill>
                        <a:effectLst/>
                        <a:latin typeface="Calibri" panose="020F0502020204030204" pitchFamily="34" charset="0"/>
                      </a:endParaRPr>
                    </a:p>
                  </a:txBody>
                  <a:tcPr marL="9525" marR="9525" marT="9525" anchor="ctr"/>
                </a:tc>
                <a:tc hMerge="1">
                  <a:txBody>
                    <a:bodyPr/>
                    <a:lstStyle/>
                    <a:p>
                      <a:pPr algn="l" fontAlgn="b"/>
                      <a:endParaRPr lang="da-DK" sz="1600" b="0" i="0" u="none" strike="noStrike">
                        <a:solidFill>
                          <a:srgbClr val="000000"/>
                        </a:solidFill>
                        <a:effectLst/>
                        <a:latin typeface="Calibri" panose="020F0502020204030204" pitchFamily="34" charset="0"/>
                      </a:endParaRPr>
                    </a:p>
                  </a:txBody>
                  <a:tcPr marL="9525" marR="9525" marT="9525" anchor="ctr"/>
                </a:tc>
                <a:tc hMerge="1">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anchor="ctr"/>
                </a:tc>
                <a:tc hMerge="1">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2961537840"/>
                  </a:ext>
                </a:extLst>
              </a:tr>
            </a:tbl>
          </a:graphicData>
        </a:graphic>
      </p:graphicFrame>
      <p:sp>
        <p:nvSpPr>
          <p:cNvPr id="8" name="Tekstfelt 7">
            <a:extLst>
              <a:ext uri="{FF2B5EF4-FFF2-40B4-BE49-F238E27FC236}">
                <a16:creationId xmlns:a16="http://schemas.microsoft.com/office/drawing/2014/main" id="{06C02594-A406-E9BE-B5F9-78B69D702FC9}"/>
              </a:ext>
            </a:extLst>
          </p:cNvPr>
          <p:cNvSpPr txBox="1"/>
          <p:nvPr/>
        </p:nvSpPr>
        <p:spPr>
          <a:xfrm>
            <a:off x="7229048" y="983384"/>
            <a:ext cx="440932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da-DK" sz="2000" b="1" dirty="0">
                <a:solidFill>
                  <a:srgbClr val="C00000"/>
                </a:solidFill>
                <a:cs typeface="Calibri"/>
              </a:rPr>
              <a:t>Send kommunes navn i chat</a:t>
            </a:r>
            <a:endParaRPr lang="da-DK" sz="2000" b="1">
              <a:solidFill>
                <a:srgbClr val="C00000"/>
              </a:solidFill>
              <a:cs typeface="Calibri"/>
            </a:endParaRPr>
          </a:p>
          <a:p>
            <a:pPr marL="285750" indent="-285750">
              <a:buFont typeface="Arial"/>
              <a:buChar char="•"/>
            </a:pPr>
            <a:endParaRPr lang="da-DK" sz="2000" dirty="0">
              <a:cs typeface="Calibri"/>
            </a:endParaRPr>
          </a:p>
          <a:p>
            <a:pPr marL="285750" indent="-285750">
              <a:buFont typeface="Arial"/>
              <a:buChar char="•"/>
            </a:pPr>
            <a:r>
              <a:rPr lang="da-DK" sz="2000" b="1" dirty="0">
                <a:solidFill>
                  <a:srgbClr val="C00000"/>
                </a:solidFill>
                <a:cs typeface="Calibri"/>
              </a:rPr>
              <a:t>Tjek </a:t>
            </a:r>
            <a:r>
              <a:rPr lang="da-DK" sz="2000" dirty="0">
                <a:cs typeface="Calibri"/>
              </a:rPr>
              <a:t>at I har modtaget mail fra </a:t>
            </a:r>
            <a:r>
              <a:rPr lang="da-DK" sz="2000" dirty="0">
                <a:cs typeface="Calibri"/>
                <a:hlinkClick r:id="rId2"/>
              </a:rPr>
              <a:t>Kommunalproforvaltning</a:t>
            </a:r>
            <a:r>
              <a:rPr lang="da-DK" sz="2000" dirty="0">
                <a:ea typeface="+mn-lt"/>
                <a:cs typeface="+mn-lt"/>
                <a:hlinkClick r:id="rId2"/>
              </a:rPr>
              <a:t>@rn.dk</a:t>
            </a:r>
            <a:r>
              <a:rPr lang="da-DK" sz="2000" dirty="0">
                <a:ea typeface="+mn-lt"/>
                <a:cs typeface="+mn-lt"/>
              </a:rPr>
              <a:t> </a:t>
            </a:r>
          </a:p>
          <a:p>
            <a:pPr lvl="1"/>
            <a:r>
              <a:rPr lang="da-DK" sz="2000" dirty="0">
                <a:ea typeface="+mn-lt"/>
                <a:cs typeface="+mn-lt"/>
              </a:rPr>
              <a:t>Tirsdag d. 12. september med titel: "Information til KAM-undervisningerne"</a:t>
            </a:r>
            <a:endParaRPr lang="da-DK" sz="2000">
              <a:cs typeface="Calibri" panose="020F0502020204030204"/>
            </a:endParaRPr>
          </a:p>
        </p:txBody>
      </p:sp>
      <p:pic>
        <p:nvPicPr>
          <p:cNvPr id="4" name="Billede 3" descr="Et billede, der indeholder tekst, skærmbillede, Font/skrifttype, nummer/tal&#10;&#10;Beskrivelsen er genereret automatisk">
            <a:extLst>
              <a:ext uri="{FF2B5EF4-FFF2-40B4-BE49-F238E27FC236}">
                <a16:creationId xmlns:a16="http://schemas.microsoft.com/office/drawing/2014/main" id="{D13477E4-865F-ED0D-491E-3B5D5E7DBFE0}"/>
              </a:ext>
            </a:extLst>
          </p:cNvPr>
          <p:cNvPicPr>
            <a:picLocks noChangeAspect="1"/>
          </p:cNvPicPr>
          <p:nvPr/>
        </p:nvPicPr>
        <p:blipFill>
          <a:blip r:embed="rId3"/>
          <a:stretch>
            <a:fillRect/>
          </a:stretch>
        </p:blipFill>
        <p:spPr>
          <a:xfrm>
            <a:off x="8268984" y="4235598"/>
            <a:ext cx="2743200" cy="989589"/>
          </a:xfrm>
          <a:prstGeom prst="rect">
            <a:avLst/>
          </a:prstGeom>
        </p:spPr>
      </p:pic>
    </p:spTree>
    <p:extLst>
      <p:ext uri="{BB962C8B-B14F-4D97-AF65-F5344CB8AC3E}">
        <p14:creationId xmlns:p14="http://schemas.microsoft.com/office/powerpoint/2010/main" val="90769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D2262-979E-4A6E-8DEB-B39ED1A8D2D3}"/>
              </a:ext>
            </a:extLst>
          </p:cNvPr>
          <p:cNvSpPr>
            <a:spLocks noGrp="1"/>
          </p:cNvSpPr>
          <p:nvPr>
            <p:ph type="title"/>
          </p:nvPr>
        </p:nvSpPr>
        <p:spPr/>
        <p:txBody>
          <a:bodyPr/>
          <a:lstStyle/>
          <a:p>
            <a:r>
              <a:rPr lang="da-DK" b="1" dirty="0"/>
              <a:t>FUT</a:t>
            </a:r>
            <a:br>
              <a:rPr lang="da-DK" b="1" dirty="0"/>
            </a:br>
            <a:r>
              <a:rPr lang="da-DK" b="1" dirty="0"/>
              <a:t>Klinisk Administrativt Modul</a:t>
            </a:r>
            <a:endParaRPr lang="da-DK" dirty="0"/>
          </a:p>
        </p:txBody>
      </p:sp>
    </p:spTree>
    <p:extLst>
      <p:ext uri="{BB962C8B-B14F-4D97-AF65-F5344CB8AC3E}">
        <p14:creationId xmlns:p14="http://schemas.microsoft.com/office/powerpoint/2010/main" val="344003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ktangel: afrundede hjørner 24">
            <a:extLst>
              <a:ext uri="{FF2B5EF4-FFF2-40B4-BE49-F238E27FC236}">
                <a16:creationId xmlns:a16="http://schemas.microsoft.com/office/drawing/2014/main" id="{811C9205-3E7D-49DD-8CFF-1BA30A8EB863}"/>
              </a:ext>
            </a:extLst>
          </p:cNvPr>
          <p:cNvSpPr/>
          <p:nvPr/>
        </p:nvSpPr>
        <p:spPr>
          <a:xfrm>
            <a:off x="8567732" y="1654090"/>
            <a:ext cx="2373758" cy="646331"/>
          </a:xfrm>
          <a:prstGeom prst="roundRect">
            <a:avLst/>
          </a:prstGeom>
          <a:gradFill>
            <a:gsLst>
              <a:gs pos="0">
                <a:schemeClr val="accent3">
                  <a:lumMod val="60000"/>
                  <a:lumOff val="40000"/>
                </a:schemeClr>
              </a:gs>
              <a:gs pos="74000">
                <a:schemeClr val="bg1">
                  <a:lumMod val="75000"/>
                </a:schemeClr>
              </a:gs>
              <a:gs pos="83000">
                <a:schemeClr val="bg1">
                  <a:lumMod val="75000"/>
                </a:schemeClr>
              </a:gs>
              <a:gs pos="100000">
                <a:schemeClr val="bg1">
                  <a:lumMod val="5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i="1">
              <a:solidFill>
                <a:schemeClr val="tx1"/>
              </a:solidFill>
            </a:endParaRPr>
          </a:p>
        </p:txBody>
      </p:sp>
      <p:sp>
        <p:nvSpPr>
          <p:cNvPr id="24" name="Rektangel: afrundede hjørner 23">
            <a:extLst>
              <a:ext uri="{FF2B5EF4-FFF2-40B4-BE49-F238E27FC236}">
                <a16:creationId xmlns:a16="http://schemas.microsoft.com/office/drawing/2014/main" id="{E9242818-8F5D-4DD4-8633-D1A2491E8969}"/>
              </a:ext>
            </a:extLst>
          </p:cNvPr>
          <p:cNvSpPr/>
          <p:nvPr/>
        </p:nvSpPr>
        <p:spPr>
          <a:xfrm>
            <a:off x="8332947" y="1783635"/>
            <a:ext cx="2373758" cy="646331"/>
          </a:xfrm>
          <a:prstGeom prst="roundRect">
            <a:avLst/>
          </a:prstGeom>
          <a:gradFill>
            <a:gsLst>
              <a:gs pos="0">
                <a:schemeClr val="accent3">
                  <a:lumMod val="60000"/>
                  <a:lumOff val="40000"/>
                </a:schemeClr>
              </a:gs>
              <a:gs pos="74000">
                <a:schemeClr val="bg1">
                  <a:lumMod val="75000"/>
                </a:schemeClr>
              </a:gs>
              <a:gs pos="83000">
                <a:schemeClr val="bg1">
                  <a:lumMod val="75000"/>
                </a:schemeClr>
              </a:gs>
              <a:gs pos="100000">
                <a:schemeClr val="bg1">
                  <a:lumMod val="5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i="1">
              <a:solidFill>
                <a:schemeClr val="tx1"/>
              </a:solidFill>
            </a:endParaRPr>
          </a:p>
        </p:txBody>
      </p:sp>
      <p:sp>
        <p:nvSpPr>
          <p:cNvPr id="4" name="Tekstfelt 3">
            <a:extLst>
              <a:ext uri="{FF2B5EF4-FFF2-40B4-BE49-F238E27FC236}">
                <a16:creationId xmlns:a16="http://schemas.microsoft.com/office/drawing/2014/main" id="{897A3258-B5B5-43F2-A3D3-EF8393D09A72}"/>
              </a:ext>
            </a:extLst>
          </p:cNvPr>
          <p:cNvSpPr txBox="1"/>
          <p:nvPr/>
        </p:nvSpPr>
        <p:spPr>
          <a:xfrm>
            <a:off x="806437" y="187957"/>
            <a:ext cx="6094520" cy="646331"/>
          </a:xfrm>
          <a:prstGeom prst="rect">
            <a:avLst/>
          </a:prstGeom>
          <a:noFill/>
        </p:spPr>
        <p:txBody>
          <a:bodyPr wrap="square">
            <a:spAutoFit/>
          </a:bodyPr>
          <a:lstStyle/>
          <a:p>
            <a:r>
              <a:rPr lang="da-DK" sz="3600"/>
              <a:t>FUT Løsningsoverblik </a:t>
            </a:r>
          </a:p>
        </p:txBody>
      </p:sp>
      <p:sp>
        <p:nvSpPr>
          <p:cNvPr id="16" name="Kube 15">
            <a:extLst>
              <a:ext uri="{FF2B5EF4-FFF2-40B4-BE49-F238E27FC236}">
                <a16:creationId xmlns:a16="http://schemas.microsoft.com/office/drawing/2014/main" id="{5E3BC61E-D6D1-4C20-A3D9-412D9DAF4104}"/>
              </a:ext>
            </a:extLst>
          </p:cNvPr>
          <p:cNvSpPr/>
          <p:nvPr/>
        </p:nvSpPr>
        <p:spPr>
          <a:xfrm>
            <a:off x="1256145" y="3799597"/>
            <a:ext cx="9559583" cy="1220101"/>
          </a:xfrm>
          <a:prstGeom prst="cube">
            <a:avLst/>
          </a:prstGeom>
          <a:solidFill>
            <a:srgbClr val="E5E9EF"/>
          </a:solidFill>
          <a:ln>
            <a:solidFill>
              <a:schemeClr val="tx2">
                <a:lumMod val="60000"/>
                <a:lumOff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ctr" rtl="0"/>
            <a:r>
              <a:rPr lang="da-DK" sz="1400" b="1" i="0" u="none" strike="noStrike" baseline="0">
                <a:solidFill>
                  <a:schemeClr val="tx1"/>
                </a:solidFill>
                <a:latin typeface="Calibri" panose="020F0502020204030204" pitchFamily="34" charset="0"/>
              </a:rPr>
              <a:t>FUT Infrastruktur</a:t>
            </a:r>
          </a:p>
          <a:p>
            <a:pPr marR="0" algn="ctr" rtl="0"/>
            <a:r>
              <a:rPr lang="da-DK" sz="1400" b="0" i="0" u="none" strike="noStrike" baseline="0">
                <a:solidFill>
                  <a:schemeClr val="tx1"/>
                </a:solidFill>
                <a:latin typeface="Calibri" panose="020F0502020204030204" pitchFamily="34" charset="0"/>
              </a:rPr>
              <a:t>(FUT = </a:t>
            </a:r>
            <a:r>
              <a:rPr lang="da-DK" sz="1400" b="1" i="0" u="none" strike="noStrike" baseline="0">
                <a:solidFill>
                  <a:schemeClr val="tx1"/>
                </a:solidFill>
                <a:latin typeface="Calibri" panose="020F0502020204030204" pitchFamily="34" charset="0"/>
              </a:rPr>
              <a:t>F</a:t>
            </a:r>
            <a:r>
              <a:rPr lang="da-DK" sz="1400" b="0" i="0" u="none" strike="noStrike" baseline="0">
                <a:solidFill>
                  <a:schemeClr val="tx1"/>
                </a:solidFill>
                <a:latin typeface="Calibri" panose="020F0502020204030204" pitchFamily="34" charset="0"/>
              </a:rPr>
              <a:t>ælles </a:t>
            </a:r>
            <a:r>
              <a:rPr lang="da-DK" sz="1400" b="1" i="0" u="none" strike="noStrike" baseline="0">
                <a:solidFill>
                  <a:schemeClr val="tx1"/>
                </a:solidFill>
                <a:latin typeface="Calibri" panose="020F0502020204030204" pitchFamily="34" charset="0"/>
              </a:rPr>
              <a:t>U</a:t>
            </a:r>
            <a:r>
              <a:rPr lang="da-DK" sz="1400" b="0" i="0" u="none" strike="noStrike" baseline="0">
                <a:solidFill>
                  <a:schemeClr val="tx1"/>
                </a:solidFill>
                <a:latin typeface="Calibri" panose="020F0502020204030204" pitchFamily="34" charset="0"/>
              </a:rPr>
              <a:t>nderstøttelse af </a:t>
            </a:r>
            <a:r>
              <a:rPr lang="da-DK" sz="1400" b="1" i="0" u="none" strike="noStrike" baseline="0">
                <a:solidFill>
                  <a:schemeClr val="tx1"/>
                </a:solidFill>
                <a:latin typeface="Calibri" panose="020F0502020204030204" pitchFamily="34" charset="0"/>
              </a:rPr>
              <a:t>T</a:t>
            </a:r>
            <a:r>
              <a:rPr lang="da-DK" sz="1400" b="0" i="0" u="none" strike="noStrike" baseline="0">
                <a:solidFill>
                  <a:schemeClr val="tx1"/>
                </a:solidFill>
                <a:latin typeface="Calibri" panose="020F0502020204030204" pitchFamily="34" charset="0"/>
              </a:rPr>
              <a:t>elemedicin)</a:t>
            </a:r>
          </a:p>
          <a:p>
            <a:pPr marR="0" algn="ctr" rtl="0"/>
            <a:r>
              <a:rPr lang="da-DK" sz="1400" b="0" i="0" u="none" strike="noStrike" baseline="0">
                <a:solidFill>
                  <a:schemeClr val="tx1"/>
                </a:solidFill>
                <a:latin typeface="Calibri" panose="020F0502020204030204" pitchFamily="34" charset="0"/>
              </a:rPr>
              <a:t>Fælles national infrastruktur. Her opbevares, processeres (fx algoritmer) og deles data.</a:t>
            </a:r>
            <a:endParaRPr lang="da-DK" sz="1400">
              <a:solidFill>
                <a:schemeClr val="tx1"/>
              </a:solidFill>
            </a:endParaRPr>
          </a:p>
        </p:txBody>
      </p:sp>
      <p:sp>
        <p:nvSpPr>
          <p:cNvPr id="15" name="Rektangel: afrundede hjørner 14">
            <a:extLst>
              <a:ext uri="{FF2B5EF4-FFF2-40B4-BE49-F238E27FC236}">
                <a16:creationId xmlns:a16="http://schemas.microsoft.com/office/drawing/2014/main" id="{64B83FA7-D0C2-46AF-A27B-4C7DC7BD6F00}"/>
              </a:ext>
            </a:extLst>
          </p:cNvPr>
          <p:cNvSpPr/>
          <p:nvPr/>
        </p:nvSpPr>
        <p:spPr>
          <a:xfrm>
            <a:off x="5938983" y="3261332"/>
            <a:ext cx="3689867" cy="774441"/>
          </a:xfrm>
          <a:prstGeom prst="roundRect">
            <a:avLst/>
          </a:prstGeom>
          <a:solidFill>
            <a:schemeClr val="accent1">
              <a:lumMod val="75000"/>
            </a:schemeClr>
          </a:solidFill>
          <a:ln w="28575">
            <a:solidFill>
              <a:srgbClr val="E5E9E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b="1">
                <a:solidFill>
                  <a:schemeClr val="bg1"/>
                </a:solidFill>
              </a:rPr>
              <a:t>Klinisk Administrativt Modul</a:t>
            </a:r>
          </a:p>
          <a:p>
            <a:pPr marR="0" algn="ctr" rtl="0"/>
            <a:r>
              <a:rPr lang="da-DK" sz="1200" b="0" i="0" u="none" strike="noStrike" baseline="0">
                <a:solidFill>
                  <a:schemeClr val="bg1"/>
                </a:solidFill>
              </a:rPr>
              <a:t>Generisk administrativ løsning (ingen patientdata)</a:t>
            </a:r>
          </a:p>
          <a:p>
            <a:pPr marR="0" algn="ctr" rtl="0"/>
            <a:r>
              <a:rPr lang="da-DK" sz="1200" b="0" i="0" u="none" strike="noStrike" baseline="0">
                <a:solidFill>
                  <a:schemeClr val="bg1"/>
                </a:solidFill>
              </a:rPr>
              <a:t>Planer, Spørgeskemaer, Care teams, m.m.</a:t>
            </a:r>
            <a:endParaRPr lang="da-DK" sz="1200">
              <a:solidFill>
                <a:schemeClr val="bg1"/>
              </a:solidFill>
            </a:endParaRPr>
          </a:p>
        </p:txBody>
      </p:sp>
      <p:sp>
        <p:nvSpPr>
          <p:cNvPr id="21" name="Rektangel: afrundede hjørner 20">
            <a:extLst>
              <a:ext uri="{FF2B5EF4-FFF2-40B4-BE49-F238E27FC236}">
                <a16:creationId xmlns:a16="http://schemas.microsoft.com/office/drawing/2014/main" id="{24BC16DE-564D-4680-BC1B-F7A633D359C1}"/>
              </a:ext>
            </a:extLst>
          </p:cNvPr>
          <p:cNvSpPr/>
          <p:nvPr/>
        </p:nvSpPr>
        <p:spPr>
          <a:xfrm>
            <a:off x="1782612" y="1938464"/>
            <a:ext cx="2373758" cy="646331"/>
          </a:xfrm>
          <a:prstGeom prst="roundRect">
            <a:avLst/>
          </a:prstGeom>
          <a:solidFill>
            <a:srgbClr val="73B1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b="1">
                <a:solidFill>
                  <a:schemeClr val="tx1"/>
                </a:solidFill>
              </a:rPr>
              <a:t>Kommunal PRO</a:t>
            </a:r>
          </a:p>
          <a:p>
            <a:pPr algn="ctr"/>
            <a:r>
              <a:rPr lang="da-DK" sz="1200">
                <a:solidFill>
                  <a:schemeClr val="tx1"/>
                </a:solidFill>
              </a:rPr>
              <a:t>(medarbejder- og borgerløsning)</a:t>
            </a:r>
          </a:p>
        </p:txBody>
      </p:sp>
      <p:sp>
        <p:nvSpPr>
          <p:cNvPr id="22" name="Rektangel: afrundede hjørner 21">
            <a:extLst>
              <a:ext uri="{FF2B5EF4-FFF2-40B4-BE49-F238E27FC236}">
                <a16:creationId xmlns:a16="http://schemas.microsoft.com/office/drawing/2014/main" id="{C16188A5-2307-42FB-8277-55326BF03C78}"/>
              </a:ext>
            </a:extLst>
          </p:cNvPr>
          <p:cNvSpPr/>
          <p:nvPr/>
        </p:nvSpPr>
        <p:spPr>
          <a:xfrm>
            <a:off x="4521200" y="1938464"/>
            <a:ext cx="2373758" cy="646331"/>
          </a:xfrm>
          <a:prstGeom prst="roundRect">
            <a:avLst/>
          </a:prstGeom>
          <a:solidFill>
            <a:schemeClr val="tx2">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b="1">
                <a:solidFill>
                  <a:schemeClr val="tx1"/>
                </a:solidFill>
              </a:rPr>
              <a:t>Telma (KOL, Hjerte)</a:t>
            </a:r>
          </a:p>
          <a:p>
            <a:pPr algn="ctr"/>
            <a:r>
              <a:rPr lang="da-DK" sz="1200">
                <a:solidFill>
                  <a:schemeClr val="tx1"/>
                </a:solidFill>
              </a:rPr>
              <a:t>(medarbejder- og borgerløsning)</a:t>
            </a:r>
          </a:p>
        </p:txBody>
      </p:sp>
      <p:sp>
        <p:nvSpPr>
          <p:cNvPr id="23" name="Rektangel: afrundede hjørner 22">
            <a:extLst>
              <a:ext uri="{FF2B5EF4-FFF2-40B4-BE49-F238E27FC236}">
                <a16:creationId xmlns:a16="http://schemas.microsoft.com/office/drawing/2014/main" id="{79B2E4D0-EBFA-4120-BD5A-A0CF951A9C9C}"/>
              </a:ext>
            </a:extLst>
          </p:cNvPr>
          <p:cNvSpPr/>
          <p:nvPr/>
        </p:nvSpPr>
        <p:spPr>
          <a:xfrm>
            <a:off x="7968489" y="1912715"/>
            <a:ext cx="2373758" cy="646331"/>
          </a:xfrm>
          <a:prstGeom prst="roundRect">
            <a:avLst/>
          </a:prstGeom>
          <a:gradFill>
            <a:gsLst>
              <a:gs pos="0">
                <a:schemeClr val="accent3">
                  <a:lumMod val="60000"/>
                  <a:lumOff val="40000"/>
                </a:schemeClr>
              </a:gs>
              <a:gs pos="74000">
                <a:schemeClr val="bg1">
                  <a:lumMod val="75000"/>
                </a:schemeClr>
              </a:gs>
              <a:gs pos="83000">
                <a:schemeClr val="bg1">
                  <a:lumMod val="75000"/>
                </a:schemeClr>
              </a:gs>
              <a:gs pos="100000">
                <a:schemeClr val="bg1">
                  <a:lumMod val="5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b="1" i="1">
                <a:solidFill>
                  <a:schemeClr val="tx1"/>
                </a:solidFill>
              </a:rPr>
              <a:t>Flere anvenderløsninger…</a:t>
            </a:r>
            <a:endParaRPr lang="da-DK" sz="1050" b="1" i="1">
              <a:solidFill>
                <a:schemeClr val="tx1"/>
              </a:solidFill>
            </a:endParaRPr>
          </a:p>
        </p:txBody>
      </p:sp>
      <p:cxnSp>
        <p:nvCxnSpPr>
          <p:cNvPr id="27" name="Lige pilforbindelse 26">
            <a:extLst>
              <a:ext uri="{FF2B5EF4-FFF2-40B4-BE49-F238E27FC236}">
                <a16:creationId xmlns:a16="http://schemas.microsoft.com/office/drawing/2014/main" id="{EBAC74D3-C3DF-468A-BD86-A2F5F0EFBAE4}"/>
              </a:ext>
            </a:extLst>
          </p:cNvPr>
          <p:cNvCxnSpPr>
            <a:cxnSpLocks/>
            <a:stCxn id="15" idx="0"/>
            <a:endCxn id="21" idx="2"/>
          </p:cNvCxnSpPr>
          <p:nvPr/>
        </p:nvCxnSpPr>
        <p:spPr>
          <a:xfrm flipH="1" flipV="1">
            <a:off x="2969491" y="2584795"/>
            <a:ext cx="4814426" cy="6765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Lige pilforbindelse 29">
            <a:extLst>
              <a:ext uri="{FF2B5EF4-FFF2-40B4-BE49-F238E27FC236}">
                <a16:creationId xmlns:a16="http://schemas.microsoft.com/office/drawing/2014/main" id="{34F5AD9D-C94C-4DD1-BD40-CA5426BF722C}"/>
              </a:ext>
            </a:extLst>
          </p:cNvPr>
          <p:cNvCxnSpPr>
            <a:cxnSpLocks/>
            <a:stCxn id="15" idx="0"/>
            <a:endCxn id="22" idx="2"/>
          </p:cNvCxnSpPr>
          <p:nvPr/>
        </p:nvCxnSpPr>
        <p:spPr>
          <a:xfrm flipH="1" flipV="1">
            <a:off x="5708079" y="2584795"/>
            <a:ext cx="2075838" cy="6765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Lige pilforbindelse 32">
            <a:extLst>
              <a:ext uri="{FF2B5EF4-FFF2-40B4-BE49-F238E27FC236}">
                <a16:creationId xmlns:a16="http://schemas.microsoft.com/office/drawing/2014/main" id="{85266135-AAE7-4DF8-A28A-D61B753725E3}"/>
              </a:ext>
            </a:extLst>
          </p:cNvPr>
          <p:cNvCxnSpPr>
            <a:cxnSpLocks/>
            <a:stCxn id="15" idx="0"/>
            <a:endCxn id="23" idx="2"/>
          </p:cNvCxnSpPr>
          <p:nvPr/>
        </p:nvCxnSpPr>
        <p:spPr>
          <a:xfrm flipV="1">
            <a:off x="7783917" y="2559046"/>
            <a:ext cx="1371451" cy="70228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Lige pilforbindelse 35">
            <a:extLst>
              <a:ext uri="{FF2B5EF4-FFF2-40B4-BE49-F238E27FC236}">
                <a16:creationId xmlns:a16="http://schemas.microsoft.com/office/drawing/2014/main" id="{DAF192A1-A8BB-4058-AD45-ED24FD41280B}"/>
              </a:ext>
            </a:extLst>
          </p:cNvPr>
          <p:cNvCxnSpPr>
            <a:cxnSpLocks/>
          </p:cNvCxnSpPr>
          <p:nvPr/>
        </p:nvCxnSpPr>
        <p:spPr>
          <a:xfrm>
            <a:off x="2729348" y="2547851"/>
            <a:ext cx="0" cy="1437068"/>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Lige pilforbindelse 39">
            <a:extLst>
              <a:ext uri="{FF2B5EF4-FFF2-40B4-BE49-F238E27FC236}">
                <a16:creationId xmlns:a16="http://schemas.microsoft.com/office/drawing/2014/main" id="{ED93D4C9-0DD1-458E-A616-A40A8581E7CD}"/>
              </a:ext>
            </a:extLst>
          </p:cNvPr>
          <p:cNvCxnSpPr>
            <a:cxnSpLocks/>
          </p:cNvCxnSpPr>
          <p:nvPr/>
        </p:nvCxnSpPr>
        <p:spPr>
          <a:xfrm>
            <a:off x="9870697" y="2559046"/>
            <a:ext cx="0" cy="1357702"/>
          </a:xfrm>
          <a:prstGeom prst="straightConnector1">
            <a:avLst/>
          </a:prstGeom>
          <a:ln w="1905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Lige pilforbindelse 40">
            <a:extLst>
              <a:ext uri="{FF2B5EF4-FFF2-40B4-BE49-F238E27FC236}">
                <a16:creationId xmlns:a16="http://schemas.microsoft.com/office/drawing/2014/main" id="{AC119EDC-1120-4A3E-A696-92E737F0DA28}"/>
              </a:ext>
            </a:extLst>
          </p:cNvPr>
          <p:cNvCxnSpPr>
            <a:cxnSpLocks/>
          </p:cNvCxnSpPr>
          <p:nvPr/>
        </p:nvCxnSpPr>
        <p:spPr>
          <a:xfrm>
            <a:off x="5468990" y="2542798"/>
            <a:ext cx="0" cy="1437068"/>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84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897A3258-B5B5-43F2-A3D3-EF8393D09A72}"/>
              </a:ext>
            </a:extLst>
          </p:cNvPr>
          <p:cNvSpPr txBox="1"/>
          <p:nvPr/>
        </p:nvSpPr>
        <p:spPr>
          <a:xfrm>
            <a:off x="806437" y="187957"/>
            <a:ext cx="9635310" cy="646331"/>
          </a:xfrm>
          <a:prstGeom prst="rect">
            <a:avLst/>
          </a:prstGeom>
          <a:noFill/>
        </p:spPr>
        <p:txBody>
          <a:bodyPr wrap="square">
            <a:spAutoFit/>
          </a:bodyPr>
          <a:lstStyle/>
          <a:p>
            <a:r>
              <a:rPr lang="da-DK" sz="3600"/>
              <a:t>Klinisk Administrativt Modul (KAM) og KPRO</a:t>
            </a:r>
          </a:p>
        </p:txBody>
      </p:sp>
      <p:pic>
        <p:nvPicPr>
          <p:cNvPr id="5" name="Grafik 4" descr="Mand kontur">
            <a:extLst>
              <a:ext uri="{FF2B5EF4-FFF2-40B4-BE49-F238E27FC236}">
                <a16:creationId xmlns:a16="http://schemas.microsoft.com/office/drawing/2014/main" id="{5F65D026-720D-47F1-AB5C-489451B466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81927" y="3256787"/>
            <a:ext cx="1028919" cy="1028919"/>
          </a:xfrm>
          <a:prstGeom prst="rect">
            <a:avLst/>
          </a:prstGeom>
        </p:spPr>
      </p:pic>
      <p:pic>
        <p:nvPicPr>
          <p:cNvPr id="6" name="Grafik 5" descr="Han-mand kontur">
            <a:extLst>
              <a:ext uri="{FF2B5EF4-FFF2-40B4-BE49-F238E27FC236}">
                <a16:creationId xmlns:a16="http://schemas.microsoft.com/office/drawing/2014/main" id="{EF0DDF18-7AF6-4F09-A3A2-F8717F1D71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00306" y="3493501"/>
            <a:ext cx="797566" cy="797566"/>
          </a:xfrm>
          <a:prstGeom prst="rect">
            <a:avLst/>
          </a:prstGeom>
        </p:spPr>
      </p:pic>
      <p:grpSp>
        <p:nvGrpSpPr>
          <p:cNvPr id="8" name="Gruppe 7">
            <a:extLst>
              <a:ext uri="{FF2B5EF4-FFF2-40B4-BE49-F238E27FC236}">
                <a16:creationId xmlns:a16="http://schemas.microsoft.com/office/drawing/2014/main" id="{A901B54B-CAF9-4D6B-B6BF-BAC30F8E0E54}"/>
              </a:ext>
            </a:extLst>
          </p:cNvPr>
          <p:cNvGrpSpPr/>
          <p:nvPr/>
        </p:nvGrpSpPr>
        <p:grpSpPr>
          <a:xfrm>
            <a:off x="2689305" y="3872274"/>
            <a:ext cx="1634230" cy="1425988"/>
            <a:chOff x="3356023" y="2919230"/>
            <a:chExt cx="914400" cy="914400"/>
          </a:xfrm>
        </p:grpSpPr>
        <p:pic>
          <p:nvPicPr>
            <p:cNvPr id="9" name="Grafik 8" descr="Computer kontur">
              <a:extLst>
                <a:ext uri="{FF2B5EF4-FFF2-40B4-BE49-F238E27FC236}">
                  <a16:creationId xmlns:a16="http://schemas.microsoft.com/office/drawing/2014/main" id="{969A1CC8-B784-46F5-809F-A64754A154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56023" y="2919230"/>
              <a:ext cx="914400" cy="914400"/>
            </a:xfrm>
            <a:prstGeom prst="rect">
              <a:avLst/>
            </a:prstGeom>
          </p:spPr>
        </p:pic>
        <p:pic>
          <p:nvPicPr>
            <p:cNvPr id="10" name="Billede 9">
              <a:extLst>
                <a:ext uri="{FF2B5EF4-FFF2-40B4-BE49-F238E27FC236}">
                  <a16:creationId xmlns:a16="http://schemas.microsoft.com/office/drawing/2014/main" id="{2FD2CBBB-D36E-4E7B-B8EF-545D7E925FB6}"/>
                </a:ext>
              </a:extLst>
            </p:cNvPr>
            <p:cNvPicPr>
              <a:picLocks noChangeAspect="1"/>
            </p:cNvPicPr>
            <p:nvPr/>
          </p:nvPicPr>
          <p:blipFill rotWithShape="1">
            <a:blip r:embed="rId9"/>
            <a:srcRect l="640"/>
            <a:stretch/>
          </p:blipFill>
          <p:spPr>
            <a:xfrm>
              <a:off x="3518050" y="3184339"/>
              <a:ext cx="266700" cy="269890"/>
            </a:xfrm>
            <a:prstGeom prst="rect">
              <a:avLst/>
            </a:prstGeom>
          </p:spPr>
        </p:pic>
      </p:grpSp>
      <p:pic>
        <p:nvPicPr>
          <p:cNvPr id="11" name="Grafik 10" descr="Skærm kontur">
            <a:extLst>
              <a:ext uri="{FF2B5EF4-FFF2-40B4-BE49-F238E27FC236}">
                <a16:creationId xmlns:a16="http://schemas.microsoft.com/office/drawing/2014/main" id="{5AFE8F5D-BB81-4E5F-9292-1B6030BAD71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87874" y="3361812"/>
            <a:ext cx="1020923" cy="1020923"/>
          </a:xfrm>
          <a:prstGeom prst="rect">
            <a:avLst/>
          </a:prstGeom>
        </p:spPr>
      </p:pic>
      <p:pic>
        <p:nvPicPr>
          <p:cNvPr id="12" name="Grafik 11" descr="Smartphone kontur">
            <a:extLst>
              <a:ext uri="{FF2B5EF4-FFF2-40B4-BE49-F238E27FC236}">
                <a16:creationId xmlns:a16="http://schemas.microsoft.com/office/drawing/2014/main" id="{2E850561-D6FD-4B5F-A4EF-9583D2E1207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9974930">
            <a:off x="8909212" y="3643076"/>
            <a:ext cx="570804" cy="570804"/>
          </a:xfrm>
          <a:prstGeom prst="rect">
            <a:avLst/>
          </a:prstGeom>
        </p:spPr>
      </p:pic>
      <p:sp>
        <p:nvSpPr>
          <p:cNvPr id="2" name="Pil: bøjet opad 1">
            <a:extLst>
              <a:ext uri="{FF2B5EF4-FFF2-40B4-BE49-F238E27FC236}">
                <a16:creationId xmlns:a16="http://schemas.microsoft.com/office/drawing/2014/main" id="{D874C47B-620E-4041-AA23-344DEDAB2C5D}"/>
              </a:ext>
            </a:extLst>
          </p:cNvPr>
          <p:cNvSpPr/>
          <p:nvPr/>
        </p:nvSpPr>
        <p:spPr>
          <a:xfrm rot="20578064" flipV="1">
            <a:off x="3075976" y="2573614"/>
            <a:ext cx="3017468" cy="1168034"/>
          </a:xfrm>
          <a:prstGeom prst="curved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13" name="Pil: bøjet opad 12">
            <a:extLst>
              <a:ext uri="{FF2B5EF4-FFF2-40B4-BE49-F238E27FC236}">
                <a16:creationId xmlns:a16="http://schemas.microsoft.com/office/drawing/2014/main" id="{AA6DA47A-4FA5-4499-9154-BF1424771382}"/>
              </a:ext>
            </a:extLst>
          </p:cNvPr>
          <p:cNvSpPr/>
          <p:nvPr/>
        </p:nvSpPr>
        <p:spPr>
          <a:xfrm flipV="1">
            <a:off x="6479225" y="2359603"/>
            <a:ext cx="2881811" cy="1020923"/>
          </a:xfrm>
          <a:prstGeom prst="curved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15" name="Pil: bøjet opad 14">
            <a:extLst>
              <a:ext uri="{FF2B5EF4-FFF2-40B4-BE49-F238E27FC236}">
                <a16:creationId xmlns:a16="http://schemas.microsoft.com/office/drawing/2014/main" id="{703DABFE-915C-4CA4-AD47-6A99B9C9E3F1}"/>
              </a:ext>
            </a:extLst>
          </p:cNvPr>
          <p:cNvSpPr/>
          <p:nvPr/>
        </p:nvSpPr>
        <p:spPr>
          <a:xfrm rot="10800000" flipV="1">
            <a:off x="6040590" y="4495710"/>
            <a:ext cx="3154024" cy="1111537"/>
          </a:xfrm>
          <a:prstGeom prst="curved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16" name="Tekstfelt 15">
            <a:extLst>
              <a:ext uri="{FF2B5EF4-FFF2-40B4-BE49-F238E27FC236}">
                <a16:creationId xmlns:a16="http://schemas.microsoft.com/office/drawing/2014/main" id="{6D03FA8A-F0A7-438A-9C48-32F5545617EA}"/>
              </a:ext>
            </a:extLst>
          </p:cNvPr>
          <p:cNvSpPr txBox="1"/>
          <p:nvPr/>
        </p:nvSpPr>
        <p:spPr>
          <a:xfrm>
            <a:off x="370456" y="3165493"/>
            <a:ext cx="2575026" cy="2062103"/>
          </a:xfrm>
          <a:prstGeom prst="rect">
            <a:avLst/>
          </a:prstGeom>
          <a:noFill/>
        </p:spPr>
        <p:txBody>
          <a:bodyPr wrap="square" rtlCol="0">
            <a:spAutoFit/>
          </a:bodyPr>
          <a:lstStyle/>
          <a:p>
            <a:r>
              <a:rPr lang="da-DK" sz="1600" b="1"/>
              <a:t>KAM</a:t>
            </a:r>
            <a:r>
              <a:rPr lang="da-DK" sz="1600"/>
              <a:t>: Planer bygges, vedligeholdes og frigives til brug.</a:t>
            </a:r>
          </a:p>
          <a:p>
            <a:r>
              <a:rPr lang="da-DK" sz="1600"/>
              <a:t>Planer indeholder spørgeskemaer og tilhørende opsætning, fx hvornår et spørgeskema udsendes ift. et andet. </a:t>
            </a:r>
          </a:p>
        </p:txBody>
      </p:sp>
      <p:sp>
        <p:nvSpPr>
          <p:cNvPr id="25" name="Tekstfelt 24">
            <a:extLst>
              <a:ext uri="{FF2B5EF4-FFF2-40B4-BE49-F238E27FC236}">
                <a16:creationId xmlns:a16="http://schemas.microsoft.com/office/drawing/2014/main" id="{74C36E06-D996-47F0-BB2B-7A0AEDDF78DA}"/>
              </a:ext>
            </a:extLst>
          </p:cNvPr>
          <p:cNvSpPr txBox="1"/>
          <p:nvPr/>
        </p:nvSpPr>
        <p:spPr>
          <a:xfrm>
            <a:off x="5098473" y="1737168"/>
            <a:ext cx="3678204" cy="830997"/>
          </a:xfrm>
          <a:prstGeom prst="rect">
            <a:avLst/>
          </a:prstGeom>
          <a:noFill/>
        </p:spPr>
        <p:txBody>
          <a:bodyPr wrap="square" rtlCol="0">
            <a:spAutoFit/>
          </a:bodyPr>
          <a:lstStyle/>
          <a:p>
            <a:r>
              <a:rPr lang="da-DK" sz="1600" b="1" dirty="0"/>
              <a:t>Kommunal PRO medarbejderløsning</a:t>
            </a:r>
            <a:r>
              <a:rPr lang="da-DK" sz="1600" dirty="0"/>
              <a:t>: Plan tildeles borger og tilpasses individuelle behov.</a:t>
            </a:r>
          </a:p>
        </p:txBody>
      </p:sp>
      <p:sp>
        <p:nvSpPr>
          <p:cNvPr id="26" name="Tekstfelt 25">
            <a:extLst>
              <a:ext uri="{FF2B5EF4-FFF2-40B4-BE49-F238E27FC236}">
                <a16:creationId xmlns:a16="http://schemas.microsoft.com/office/drawing/2014/main" id="{EA004CBD-3258-4C98-8814-223FDB0AA498}"/>
              </a:ext>
            </a:extLst>
          </p:cNvPr>
          <p:cNvSpPr txBox="1"/>
          <p:nvPr/>
        </p:nvSpPr>
        <p:spPr>
          <a:xfrm>
            <a:off x="9181926" y="4834215"/>
            <a:ext cx="2830319" cy="830997"/>
          </a:xfrm>
          <a:prstGeom prst="rect">
            <a:avLst/>
          </a:prstGeom>
          <a:noFill/>
        </p:spPr>
        <p:txBody>
          <a:bodyPr wrap="square" rtlCol="0">
            <a:spAutoFit/>
          </a:bodyPr>
          <a:lstStyle/>
          <a:p>
            <a:r>
              <a:rPr lang="da-DK" sz="1600" b="1" dirty="0"/>
              <a:t>Kommunal PRO borgerløsning</a:t>
            </a:r>
            <a:r>
              <a:rPr lang="da-DK" sz="1600" dirty="0"/>
              <a:t>: Borger udfylder og indsender spørgeskemaer</a:t>
            </a:r>
          </a:p>
        </p:txBody>
      </p:sp>
      <p:sp>
        <p:nvSpPr>
          <p:cNvPr id="27" name="Tekstfelt 26">
            <a:extLst>
              <a:ext uri="{FF2B5EF4-FFF2-40B4-BE49-F238E27FC236}">
                <a16:creationId xmlns:a16="http://schemas.microsoft.com/office/drawing/2014/main" id="{9DCCF8F8-9D33-4562-89F4-049A1C7CCC0F}"/>
              </a:ext>
            </a:extLst>
          </p:cNvPr>
          <p:cNvSpPr txBox="1"/>
          <p:nvPr/>
        </p:nvSpPr>
        <p:spPr>
          <a:xfrm>
            <a:off x="2689305" y="5102845"/>
            <a:ext cx="1817252" cy="369332"/>
          </a:xfrm>
          <a:prstGeom prst="rect">
            <a:avLst/>
          </a:prstGeom>
          <a:noFill/>
        </p:spPr>
        <p:txBody>
          <a:bodyPr wrap="square" rtlCol="0">
            <a:spAutoFit/>
          </a:bodyPr>
          <a:lstStyle/>
          <a:p>
            <a:r>
              <a:rPr lang="da-DK" b="1"/>
              <a:t>Administrator</a:t>
            </a:r>
          </a:p>
        </p:txBody>
      </p:sp>
      <p:sp>
        <p:nvSpPr>
          <p:cNvPr id="28" name="Tekstfelt 27">
            <a:extLst>
              <a:ext uri="{FF2B5EF4-FFF2-40B4-BE49-F238E27FC236}">
                <a16:creationId xmlns:a16="http://schemas.microsoft.com/office/drawing/2014/main" id="{12BF23CB-E0B2-4212-B488-19BC91CF4B9F}"/>
              </a:ext>
            </a:extLst>
          </p:cNvPr>
          <p:cNvSpPr txBox="1"/>
          <p:nvPr/>
        </p:nvSpPr>
        <p:spPr>
          <a:xfrm>
            <a:off x="6397137" y="4244119"/>
            <a:ext cx="1817252" cy="369332"/>
          </a:xfrm>
          <a:prstGeom prst="rect">
            <a:avLst/>
          </a:prstGeom>
          <a:noFill/>
        </p:spPr>
        <p:txBody>
          <a:bodyPr wrap="square" rtlCol="0">
            <a:spAutoFit/>
          </a:bodyPr>
          <a:lstStyle/>
          <a:p>
            <a:r>
              <a:rPr lang="da-DK" b="1"/>
              <a:t>Medarbejder</a:t>
            </a:r>
          </a:p>
        </p:txBody>
      </p:sp>
      <p:sp>
        <p:nvSpPr>
          <p:cNvPr id="29" name="Tekstfelt 28">
            <a:extLst>
              <a:ext uri="{FF2B5EF4-FFF2-40B4-BE49-F238E27FC236}">
                <a16:creationId xmlns:a16="http://schemas.microsoft.com/office/drawing/2014/main" id="{DD062300-255A-4344-A246-82EA36734252}"/>
              </a:ext>
            </a:extLst>
          </p:cNvPr>
          <p:cNvSpPr txBox="1"/>
          <p:nvPr/>
        </p:nvSpPr>
        <p:spPr>
          <a:xfrm>
            <a:off x="9228015" y="4212124"/>
            <a:ext cx="1817252" cy="369332"/>
          </a:xfrm>
          <a:prstGeom prst="rect">
            <a:avLst/>
          </a:prstGeom>
          <a:noFill/>
        </p:spPr>
        <p:txBody>
          <a:bodyPr wrap="square" rtlCol="0">
            <a:spAutoFit/>
          </a:bodyPr>
          <a:lstStyle/>
          <a:p>
            <a:r>
              <a:rPr lang="da-DK" b="1"/>
              <a:t>Borger</a:t>
            </a:r>
          </a:p>
        </p:txBody>
      </p:sp>
      <p:sp>
        <p:nvSpPr>
          <p:cNvPr id="19" name="Tekstfelt 18">
            <a:extLst>
              <a:ext uri="{FF2B5EF4-FFF2-40B4-BE49-F238E27FC236}">
                <a16:creationId xmlns:a16="http://schemas.microsoft.com/office/drawing/2014/main" id="{FC5609D9-E4FF-45B0-8B41-C1EF3AABD230}"/>
              </a:ext>
            </a:extLst>
          </p:cNvPr>
          <p:cNvSpPr txBox="1"/>
          <p:nvPr/>
        </p:nvSpPr>
        <p:spPr>
          <a:xfrm>
            <a:off x="5249724" y="5665212"/>
            <a:ext cx="3932202" cy="830997"/>
          </a:xfrm>
          <a:prstGeom prst="rect">
            <a:avLst/>
          </a:prstGeom>
          <a:noFill/>
        </p:spPr>
        <p:txBody>
          <a:bodyPr wrap="square" rtlCol="0">
            <a:spAutoFit/>
          </a:bodyPr>
          <a:lstStyle/>
          <a:p>
            <a:r>
              <a:rPr lang="da-DK" sz="1600" b="1" dirty="0"/>
              <a:t>Kommunal PRO medarbejderløsning</a:t>
            </a:r>
            <a:r>
              <a:rPr lang="da-DK" sz="1600" dirty="0"/>
              <a:t>: Medarbejder modtager og forholder sig til borgers besvarelser.</a:t>
            </a:r>
          </a:p>
        </p:txBody>
      </p:sp>
    </p:spTree>
    <p:extLst>
      <p:ext uri="{BB962C8B-B14F-4D97-AF65-F5344CB8AC3E}">
        <p14:creationId xmlns:p14="http://schemas.microsoft.com/office/powerpoint/2010/main" val="238078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897A3258-B5B5-43F2-A3D3-EF8393D09A72}"/>
              </a:ext>
            </a:extLst>
          </p:cNvPr>
          <p:cNvSpPr txBox="1"/>
          <p:nvPr/>
        </p:nvSpPr>
        <p:spPr>
          <a:xfrm>
            <a:off x="806437" y="187957"/>
            <a:ext cx="6094520" cy="646331"/>
          </a:xfrm>
          <a:prstGeom prst="rect">
            <a:avLst/>
          </a:prstGeom>
          <a:noFill/>
        </p:spPr>
        <p:txBody>
          <a:bodyPr wrap="square">
            <a:spAutoFit/>
          </a:bodyPr>
          <a:lstStyle/>
          <a:p>
            <a:r>
              <a:rPr lang="da-DK" sz="3600"/>
              <a:t>Klinisk Administrativt Modul </a:t>
            </a:r>
          </a:p>
        </p:txBody>
      </p:sp>
      <p:pic>
        <p:nvPicPr>
          <p:cNvPr id="7" name="Billede 6">
            <a:extLst>
              <a:ext uri="{FF2B5EF4-FFF2-40B4-BE49-F238E27FC236}">
                <a16:creationId xmlns:a16="http://schemas.microsoft.com/office/drawing/2014/main" id="{E1893B05-DE6F-4151-B9C3-5C741CB995A4}"/>
              </a:ext>
            </a:extLst>
          </p:cNvPr>
          <p:cNvPicPr>
            <a:picLocks noChangeAspect="1"/>
          </p:cNvPicPr>
          <p:nvPr/>
        </p:nvPicPr>
        <p:blipFill rotWithShape="1">
          <a:blip r:embed="rId3"/>
          <a:srcRect r="1336"/>
          <a:stretch/>
        </p:blipFill>
        <p:spPr>
          <a:xfrm>
            <a:off x="4788458" y="1158617"/>
            <a:ext cx="7081484" cy="4955856"/>
          </a:xfrm>
          <a:prstGeom prst="rect">
            <a:avLst/>
          </a:prstGeom>
          <a:effectLst>
            <a:outerShdw blurRad="63500" sx="102000" sy="102000" algn="ctr" rotWithShape="0">
              <a:prstClr val="black">
                <a:alpha val="40000"/>
              </a:prstClr>
            </a:outerShdw>
          </a:effectLst>
        </p:spPr>
      </p:pic>
      <p:sp>
        <p:nvSpPr>
          <p:cNvPr id="26" name="Tekstfelt 25">
            <a:extLst>
              <a:ext uri="{FF2B5EF4-FFF2-40B4-BE49-F238E27FC236}">
                <a16:creationId xmlns:a16="http://schemas.microsoft.com/office/drawing/2014/main" id="{EA004CBD-3258-4C98-8814-223FDB0AA498}"/>
              </a:ext>
            </a:extLst>
          </p:cNvPr>
          <p:cNvSpPr txBox="1"/>
          <p:nvPr/>
        </p:nvSpPr>
        <p:spPr>
          <a:xfrm>
            <a:off x="489529" y="1121457"/>
            <a:ext cx="4211782" cy="5509200"/>
          </a:xfrm>
          <a:prstGeom prst="rect">
            <a:avLst/>
          </a:prstGeom>
          <a:noFill/>
        </p:spPr>
        <p:txBody>
          <a:bodyPr wrap="square" rtlCol="0">
            <a:spAutoFit/>
          </a:bodyPr>
          <a:lstStyle/>
          <a:p>
            <a:r>
              <a:rPr lang="da-DK" sz="1600" b="1"/>
              <a:t>Care team</a:t>
            </a:r>
          </a:p>
          <a:p>
            <a:pPr marL="285750" indent="-285750">
              <a:buFont typeface="Arial" panose="020B0604020202020204" pitchFamily="34" charset="0"/>
              <a:buChar char="•"/>
            </a:pPr>
            <a:r>
              <a:rPr lang="da-DK" sz="1600"/>
              <a:t>Oprettelse og vedligehold af Care teams</a:t>
            </a:r>
          </a:p>
          <a:p>
            <a:pPr marL="285750" indent="-285750">
              <a:buFont typeface="Arial" panose="020B0604020202020204" pitchFamily="34" charset="0"/>
              <a:buChar char="•"/>
            </a:pPr>
            <a:endParaRPr lang="da-DK" sz="1600"/>
          </a:p>
          <a:p>
            <a:r>
              <a:rPr lang="da-DK" sz="1600" b="1"/>
              <a:t>Spørgeskemaer</a:t>
            </a:r>
          </a:p>
          <a:p>
            <a:pPr marL="285750" indent="-285750">
              <a:buFont typeface="Arial" panose="020B0604020202020204" pitchFamily="34" charset="0"/>
              <a:buChar char="•"/>
            </a:pPr>
            <a:r>
              <a:rPr lang="da-DK" sz="1600"/>
              <a:t>Oprettelse og vedligehold af Spørgeskemaer</a:t>
            </a:r>
          </a:p>
          <a:p>
            <a:pPr marL="285750" indent="-285750">
              <a:buFont typeface="Arial" panose="020B0604020202020204" pitchFamily="34" charset="0"/>
              <a:buChar char="•"/>
            </a:pPr>
            <a:r>
              <a:rPr lang="da-DK" sz="1600"/>
              <a:t>Triageringsindikatorer på svar</a:t>
            </a:r>
          </a:p>
          <a:p>
            <a:pPr marL="285750" indent="-285750">
              <a:buFont typeface="Arial" panose="020B0604020202020204" pitchFamily="34" charset="0"/>
              <a:buChar char="•"/>
            </a:pPr>
            <a:r>
              <a:rPr lang="da-DK" sz="1600"/>
              <a:t>Beregning af score i spørgeskemaer  (fx WHO-5)</a:t>
            </a:r>
          </a:p>
          <a:p>
            <a:endParaRPr lang="da-DK" sz="1600"/>
          </a:p>
          <a:p>
            <a:r>
              <a:rPr lang="da-DK" sz="1600" b="1"/>
              <a:t>Planer </a:t>
            </a:r>
          </a:p>
          <a:p>
            <a:pPr marL="285750" indent="-285750">
              <a:buFont typeface="Arial" panose="020B0604020202020204" pitchFamily="34" charset="0"/>
              <a:buChar char="•"/>
            </a:pPr>
            <a:r>
              <a:rPr lang="da-DK" sz="1600"/>
              <a:t>Oprettelse og vedligehold af planer</a:t>
            </a:r>
          </a:p>
          <a:p>
            <a:pPr marL="285750" indent="-285750">
              <a:buFont typeface="Arial" panose="020B0604020202020204" pitchFamily="34" charset="0"/>
              <a:buChar char="•"/>
            </a:pPr>
            <a:r>
              <a:rPr lang="da-DK" sz="1600"/>
              <a:t>Planer indeholder Spørgeskemaer og tilhørende opsætning</a:t>
            </a:r>
          </a:p>
          <a:p>
            <a:endParaRPr lang="da-DK" sz="1600"/>
          </a:p>
          <a:p>
            <a:r>
              <a:rPr lang="da-DK" sz="1600" b="1"/>
              <a:t>Fortolket visninger</a:t>
            </a:r>
          </a:p>
          <a:p>
            <a:pPr marL="285750" indent="-285750">
              <a:buFont typeface="Arial" panose="020B0604020202020204" pitchFamily="34" charset="0"/>
              <a:buChar char="•"/>
            </a:pPr>
            <a:r>
              <a:rPr lang="da-DK" sz="1600"/>
              <a:t>Oprettelse og vedligehold af fortolket visning for et spørgeskema (kun KPRO)</a:t>
            </a:r>
          </a:p>
          <a:p>
            <a:endParaRPr lang="da-DK" sz="1600" b="1"/>
          </a:p>
          <a:p>
            <a:r>
              <a:rPr lang="da-DK" sz="1600" b="1"/>
              <a:t>Handlevejledninger</a:t>
            </a:r>
          </a:p>
          <a:p>
            <a:pPr marL="285750" indent="-285750">
              <a:buFont typeface="Arial" panose="020B0604020202020204" pitchFamily="34" charset="0"/>
              <a:buChar char="•"/>
            </a:pPr>
            <a:r>
              <a:rPr lang="da-DK" sz="1600"/>
              <a:t>Oprettelse og vedligehold af handlevejledninger (kun KPRO)</a:t>
            </a:r>
          </a:p>
          <a:p>
            <a:endParaRPr lang="da-DK" sz="1600" b="1"/>
          </a:p>
        </p:txBody>
      </p:sp>
    </p:spTree>
    <p:extLst>
      <p:ext uri="{BB962C8B-B14F-4D97-AF65-F5344CB8AC3E}">
        <p14:creationId xmlns:p14="http://schemas.microsoft.com/office/powerpoint/2010/main" val="341791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D7159069-B28C-4FCB-80F0-19F35F7F2314}"/>
              </a:ext>
            </a:extLst>
          </p:cNvPr>
          <p:cNvSpPr/>
          <p:nvPr/>
        </p:nvSpPr>
        <p:spPr>
          <a:xfrm>
            <a:off x="8266545" y="2136936"/>
            <a:ext cx="3533421" cy="1654460"/>
          </a:xfrm>
          <a:prstGeom prst="rect">
            <a:avLst/>
          </a:prstGeom>
          <a:solidFill>
            <a:srgbClr val="E8EBF0"/>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da-DK" b="1">
                <a:solidFill>
                  <a:schemeClr val="tx1"/>
                </a:solidFill>
              </a:rPr>
              <a:t>Plan 1</a:t>
            </a:r>
          </a:p>
          <a:p>
            <a:endParaRPr lang="da-DK">
              <a:solidFill>
                <a:schemeClr val="tx1"/>
              </a:solidFill>
            </a:endParaRPr>
          </a:p>
          <a:p>
            <a:pPr algn="ctr"/>
            <a:endParaRPr lang="da-DK">
              <a:solidFill>
                <a:schemeClr val="tx1"/>
              </a:solidFill>
            </a:endParaRPr>
          </a:p>
          <a:p>
            <a:pPr algn="ctr"/>
            <a:endParaRPr lang="da-DK">
              <a:solidFill>
                <a:schemeClr val="tx1"/>
              </a:solidFill>
            </a:endParaRPr>
          </a:p>
          <a:p>
            <a:pPr algn="ctr"/>
            <a:endParaRPr lang="da-DK">
              <a:solidFill>
                <a:schemeClr val="tx1"/>
              </a:solidFill>
            </a:endParaRPr>
          </a:p>
        </p:txBody>
      </p:sp>
      <p:sp>
        <p:nvSpPr>
          <p:cNvPr id="8" name="Rektangel 7">
            <a:extLst>
              <a:ext uri="{FF2B5EF4-FFF2-40B4-BE49-F238E27FC236}">
                <a16:creationId xmlns:a16="http://schemas.microsoft.com/office/drawing/2014/main" id="{479C46D0-66D2-4693-A874-F4ACB544F50F}"/>
              </a:ext>
            </a:extLst>
          </p:cNvPr>
          <p:cNvSpPr/>
          <p:nvPr/>
        </p:nvSpPr>
        <p:spPr>
          <a:xfrm>
            <a:off x="8715042" y="2671480"/>
            <a:ext cx="2634518" cy="43165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b="1">
                <a:solidFill>
                  <a:schemeClr val="tx1"/>
                </a:solidFill>
              </a:rPr>
              <a:t>Aktivitet</a:t>
            </a:r>
          </a:p>
          <a:p>
            <a:r>
              <a:rPr lang="da-DK" sz="1400">
                <a:solidFill>
                  <a:schemeClr val="tx1"/>
                </a:solidFill>
              </a:rPr>
              <a:t>Spørgeskema A</a:t>
            </a:r>
          </a:p>
        </p:txBody>
      </p:sp>
      <p:sp>
        <p:nvSpPr>
          <p:cNvPr id="25" name="Tekstfelt 24">
            <a:extLst>
              <a:ext uri="{FF2B5EF4-FFF2-40B4-BE49-F238E27FC236}">
                <a16:creationId xmlns:a16="http://schemas.microsoft.com/office/drawing/2014/main" id="{48756758-5BD6-458A-ACC9-9677E3A159B8}"/>
              </a:ext>
            </a:extLst>
          </p:cNvPr>
          <p:cNvSpPr txBox="1"/>
          <p:nvPr/>
        </p:nvSpPr>
        <p:spPr>
          <a:xfrm>
            <a:off x="700792" y="1443841"/>
            <a:ext cx="3941542" cy="4247317"/>
          </a:xfrm>
          <a:prstGeom prst="rect">
            <a:avLst/>
          </a:prstGeom>
          <a:noFill/>
          <a:ln w="15875">
            <a:noFill/>
          </a:ln>
        </p:spPr>
        <p:txBody>
          <a:bodyPr wrap="square" rtlCol="0">
            <a:spAutoFit/>
          </a:bodyPr>
          <a:lstStyle/>
          <a:p>
            <a:r>
              <a:rPr lang="da-DK" b="1" dirty="0"/>
              <a:t>Spørgeskema: </a:t>
            </a:r>
          </a:p>
          <a:p>
            <a:pPr marL="285750" indent="-285750">
              <a:buFont typeface="Arial" panose="020B0604020202020204" pitchFamily="34" charset="0"/>
              <a:buChar char="•"/>
            </a:pPr>
            <a:r>
              <a:rPr lang="da-DK" dirty="0"/>
              <a:t>Et spørgeskema bygges først i spørgeskemaeditoren</a:t>
            </a:r>
          </a:p>
          <a:p>
            <a:endParaRPr lang="da-DK" dirty="0"/>
          </a:p>
          <a:p>
            <a:r>
              <a:rPr lang="da-DK" b="1" dirty="0"/>
              <a:t>Plan</a:t>
            </a:r>
          </a:p>
          <a:p>
            <a:pPr marL="285750" indent="-285750">
              <a:buFont typeface="Arial" panose="020B0604020202020204" pitchFamily="34" charset="0"/>
              <a:buChar char="•"/>
            </a:pPr>
            <a:r>
              <a:rPr lang="da-DK" dirty="0"/>
              <a:t>Herefter oprettes en plan og  spørgeskemaet indsættes i en aktivitet (i planen) af typen Spørgeskema.</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Det samme spørgeskema kan indgå i en plan flere gange.</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Det samme spørgeskema kan indgå i flere forskellige planer.</a:t>
            </a:r>
          </a:p>
        </p:txBody>
      </p:sp>
      <p:sp>
        <p:nvSpPr>
          <p:cNvPr id="21" name="Tekstfelt 20">
            <a:extLst>
              <a:ext uri="{FF2B5EF4-FFF2-40B4-BE49-F238E27FC236}">
                <a16:creationId xmlns:a16="http://schemas.microsoft.com/office/drawing/2014/main" id="{C917F44B-1D15-4A12-B18F-AA12B765FC18}"/>
              </a:ext>
            </a:extLst>
          </p:cNvPr>
          <p:cNvSpPr txBox="1"/>
          <p:nvPr/>
        </p:nvSpPr>
        <p:spPr>
          <a:xfrm>
            <a:off x="806437" y="187957"/>
            <a:ext cx="6094520" cy="646331"/>
          </a:xfrm>
          <a:prstGeom prst="rect">
            <a:avLst/>
          </a:prstGeom>
          <a:noFill/>
        </p:spPr>
        <p:txBody>
          <a:bodyPr wrap="square">
            <a:spAutoFit/>
          </a:bodyPr>
          <a:lstStyle/>
          <a:p>
            <a:r>
              <a:rPr lang="da-DK" sz="3600"/>
              <a:t>Plan og Spørgeskema(er)</a:t>
            </a:r>
          </a:p>
        </p:txBody>
      </p:sp>
      <p:sp>
        <p:nvSpPr>
          <p:cNvPr id="13" name="Rektangel 12">
            <a:extLst>
              <a:ext uri="{FF2B5EF4-FFF2-40B4-BE49-F238E27FC236}">
                <a16:creationId xmlns:a16="http://schemas.microsoft.com/office/drawing/2014/main" id="{2E57F609-F152-4B1B-A84F-BF85A8D28B5B}"/>
              </a:ext>
            </a:extLst>
          </p:cNvPr>
          <p:cNvSpPr/>
          <p:nvPr/>
        </p:nvSpPr>
        <p:spPr>
          <a:xfrm>
            <a:off x="4759310" y="1896223"/>
            <a:ext cx="2548048" cy="2390311"/>
          </a:xfrm>
          <a:prstGeom prst="rect">
            <a:avLst/>
          </a:prstGeom>
          <a:solidFill>
            <a:srgbClr val="8EBAE2"/>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600" b="1">
              <a:solidFill>
                <a:schemeClr val="tx1"/>
              </a:solidFill>
            </a:endParaRPr>
          </a:p>
          <a:p>
            <a:r>
              <a:rPr lang="da-DK" sz="1600" b="1">
                <a:solidFill>
                  <a:schemeClr val="tx1"/>
                </a:solidFill>
              </a:rPr>
              <a:t>Spørgeskemaeditor</a:t>
            </a:r>
          </a:p>
          <a:p>
            <a:endParaRPr lang="da-DK" sz="1600" b="1">
              <a:solidFill>
                <a:schemeClr val="tx1"/>
              </a:solidFill>
            </a:endParaRPr>
          </a:p>
          <a:p>
            <a:endParaRPr lang="da-DK" sz="1600" b="1">
              <a:solidFill>
                <a:schemeClr val="tx1"/>
              </a:solidFill>
            </a:endParaRPr>
          </a:p>
          <a:p>
            <a:endParaRPr lang="da-DK" sz="1200" b="1">
              <a:solidFill>
                <a:schemeClr val="tx1"/>
              </a:solidFill>
            </a:endParaRPr>
          </a:p>
          <a:p>
            <a:endParaRPr lang="da-DK" sz="1600" b="1">
              <a:solidFill>
                <a:schemeClr val="tx1"/>
              </a:solidFill>
            </a:endParaRPr>
          </a:p>
          <a:p>
            <a:endParaRPr lang="da-DK" sz="1600" b="1">
              <a:solidFill>
                <a:schemeClr val="bg1"/>
              </a:solidFill>
            </a:endParaRPr>
          </a:p>
          <a:p>
            <a:endParaRPr lang="da-DK" sz="1600" b="1">
              <a:solidFill>
                <a:schemeClr val="bg1"/>
              </a:solidFill>
            </a:endParaRPr>
          </a:p>
          <a:p>
            <a:endParaRPr lang="da-DK" sz="1600" b="1">
              <a:solidFill>
                <a:schemeClr val="bg1"/>
              </a:solidFill>
            </a:endParaRPr>
          </a:p>
          <a:p>
            <a:endParaRPr lang="da-DK" sz="1600" b="1">
              <a:solidFill>
                <a:schemeClr val="bg1"/>
              </a:solidFill>
            </a:endParaRPr>
          </a:p>
          <a:p>
            <a:endParaRPr lang="da-DK" b="1">
              <a:solidFill>
                <a:schemeClr val="bg1"/>
              </a:solidFill>
            </a:endParaRPr>
          </a:p>
        </p:txBody>
      </p:sp>
      <p:sp>
        <p:nvSpPr>
          <p:cNvPr id="15" name="Rektangel 14">
            <a:extLst>
              <a:ext uri="{FF2B5EF4-FFF2-40B4-BE49-F238E27FC236}">
                <a16:creationId xmlns:a16="http://schemas.microsoft.com/office/drawing/2014/main" id="{4CBB9BF3-0FE4-4FA8-A6CD-4CF7A57608F3}"/>
              </a:ext>
            </a:extLst>
          </p:cNvPr>
          <p:cNvSpPr/>
          <p:nvPr/>
        </p:nvSpPr>
        <p:spPr>
          <a:xfrm>
            <a:off x="4951866" y="2413119"/>
            <a:ext cx="1491277" cy="33324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a:solidFill>
                  <a:schemeClr val="tx1"/>
                </a:solidFill>
              </a:rPr>
              <a:t>Spørgeskema A </a:t>
            </a:r>
          </a:p>
        </p:txBody>
      </p:sp>
      <p:sp>
        <p:nvSpPr>
          <p:cNvPr id="20" name="Rektangel 19">
            <a:extLst>
              <a:ext uri="{FF2B5EF4-FFF2-40B4-BE49-F238E27FC236}">
                <a16:creationId xmlns:a16="http://schemas.microsoft.com/office/drawing/2014/main" id="{74707D50-3133-4260-8578-3F58562F232D}"/>
              </a:ext>
            </a:extLst>
          </p:cNvPr>
          <p:cNvSpPr/>
          <p:nvPr/>
        </p:nvSpPr>
        <p:spPr>
          <a:xfrm>
            <a:off x="4951865" y="2798070"/>
            <a:ext cx="1491277" cy="33324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a:solidFill>
                  <a:schemeClr val="tx1"/>
                </a:solidFill>
              </a:rPr>
              <a:t>Spørgeskema B</a:t>
            </a:r>
          </a:p>
        </p:txBody>
      </p:sp>
      <p:sp>
        <p:nvSpPr>
          <p:cNvPr id="26" name="Rektangel 25">
            <a:extLst>
              <a:ext uri="{FF2B5EF4-FFF2-40B4-BE49-F238E27FC236}">
                <a16:creationId xmlns:a16="http://schemas.microsoft.com/office/drawing/2014/main" id="{ED3C0262-FF5E-4BD0-8F74-824F934F3500}"/>
              </a:ext>
            </a:extLst>
          </p:cNvPr>
          <p:cNvSpPr/>
          <p:nvPr/>
        </p:nvSpPr>
        <p:spPr>
          <a:xfrm>
            <a:off x="5092740" y="3303976"/>
            <a:ext cx="1491277" cy="33324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100" b="1">
                <a:solidFill>
                  <a:schemeClr val="tx1"/>
                </a:solidFill>
              </a:rPr>
              <a:t>Spørgeskema C</a:t>
            </a:r>
          </a:p>
        </p:txBody>
      </p:sp>
      <p:sp>
        <p:nvSpPr>
          <p:cNvPr id="24" name="Rektangel 23">
            <a:extLst>
              <a:ext uri="{FF2B5EF4-FFF2-40B4-BE49-F238E27FC236}">
                <a16:creationId xmlns:a16="http://schemas.microsoft.com/office/drawing/2014/main" id="{BF921CFE-F1A1-4704-9B2D-D98570EFA268}"/>
              </a:ext>
            </a:extLst>
          </p:cNvPr>
          <p:cNvSpPr/>
          <p:nvPr/>
        </p:nvSpPr>
        <p:spPr>
          <a:xfrm>
            <a:off x="5032706" y="3225817"/>
            <a:ext cx="1491277" cy="33324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100" b="1">
                <a:solidFill>
                  <a:schemeClr val="tx1"/>
                </a:solidFill>
              </a:rPr>
              <a:t>Spørgeskema 3</a:t>
            </a:r>
          </a:p>
        </p:txBody>
      </p:sp>
      <p:sp>
        <p:nvSpPr>
          <p:cNvPr id="22" name="Rektangel 21">
            <a:extLst>
              <a:ext uri="{FF2B5EF4-FFF2-40B4-BE49-F238E27FC236}">
                <a16:creationId xmlns:a16="http://schemas.microsoft.com/office/drawing/2014/main" id="{84773CF9-3354-4A85-A025-8880038FFCE6}"/>
              </a:ext>
            </a:extLst>
          </p:cNvPr>
          <p:cNvSpPr/>
          <p:nvPr/>
        </p:nvSpPr>
        <p:spPr>
          <a:xfrm>
            <a:off x="4951865" y="3168829"/>
            <a:ext cx="1491277" cy="33324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a:solidFill>
                  <a:schemeClr val="tx1"/>
                </a:solidFill>
              </a:rPr>
              <a:t>Spørgeskema C</a:t>
            </a:r>
          </a:p>
        </p:txBody>
      </p:sp>
      <p:sp>
        <p:nvSpPr>
          <p:cNvPr id="3" name="Pil: bøjet nedad 2">
            <a:extLst>
              <a:ext uri="{FF2B5EF4-FFF2-40B4-BE49-F238E27FC236}">
                <a16:creationId xmlns:a16="http://schemas.microsoft.com/office/drawing/2014/main" id="{4B090D6E-1035-47D8-B28C-1234AB696197}"/>
              </a:ext>
            </a:extLst>
          </p:cNvPr>
          <p:cNvSpPr/>
          <p:nvPr/>
        </p:nvSpPr>
        <p:spPr>
          <a:xfrm rot="827225">
            <a:off x="7051544" y="1580205"/>
            <a:ext cx="2357117" cy="717243"/>
          </a:xfrm>
          <a:prstGeom prst="curvedDownArrow">
            <a:avLst>
              <a:gd name="adj1" fmla="val 25000"/>
              <a:gd name="adj2" fmla="val 50000"/>
              <a:gd name="adj3" fmla="val 471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7" name="Rektangel 26">
            <a:extLst>
              <a:ext uri="{FF2B5EF4-FFF2-40B4-BE49-F238E27FC236}">
                <a16:creationId xmlns:a16="http://schemas.microsoft.com/office/drawing/2014/main" id="{9D1A19B5-27ED-4913-B09B-AAC0876BE071}"/>
              </a:ext>
            </a:extLst>
          </p:cNvPr>
          <p:cNvSpPr/>
          <p:nvPr/>
        </p:nvSpPr>
        <p:spPr>
          <a:xfrm>
            <a:off x="8266544" y="4536945"/>
            <a:ext cx="3533421" cy="1923626"/>
          </a:xfrm>
          <a:prstGeom prst="rect">
            <a:avLst/>
          </a:prstGeom>
          <a:solidFill>
            <a:srgbClr val="E8EBF0"/>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da-DK" b="1">
                <a:solidFill>
                  <a:schemeClr val="tx1"/>
                </a:solidFill>
              </a:rPr>
              <a:t>Plan 2</a:t>
            </a:r>
            <a:endParaRPr lang="da-DK">
              <a:solidFill>
                <a:schemeClr val="tx1"/>
              </a:solidFill>
            </a:endParaRPr>
          </a:p>
          <a:p>
            <a:pPr algn="ctr"/>
            <a:endParaRPr lang="da-DK">
              <a:solidFill>
                <a:schemeClr val="tx1"/>
              </a:solidFill>
            </a:endParaRPr>
          </a:p>
          <a:p>
            <a:pPr algn="ctr"/>
            <a:endParaRPr lang="da-DK">
              <a:solidFill>
                <a:schemeClr val="tx1"/>
              </a:solidFill>
            </a:endParaRPr>
          </a:p>
          <a:p>
            <a:pPr algn="ctr"/>
            <a:endParaRPr lang="da-DK">
              <a:solidFill>
                <a:schemeClr val="tx1"/>
              </a:solidFill>
            </a:endParaRPr>
          </a:p>
          <a:p>
            <a:pPr algn="ctr"/>
            <a:endParaRPr lang="da-DK">
              <a:solidFill>
                <a:schemeClr val="tx1"/>
              </a:solidFill>
            </a:endParaRPr>
          </a:p>
          <a:p>
            <a:pPr algn="ctr"/>
            <a:endParaRPr lang="da-DK">
              <a:solidFill>
                <a:schemeClr val="tx1"/>
              </a:solidFill>
            </a:endParaRPr>
          </a:p>
        </p:txBody>
      </p:sp>
      <p:sp>
        <p:nvSpPr>
          <p:cNvPr id="28" name="Rektangel 27">
            <a:extLst>
              <a:ext uri="{FF2B5EF4-FFF2-40B4-BE49-F238E27FC236}">
                <a16:creationId xmlns:a16="http://schemas.microsoft.com/office/drawing/2014/main" id="{AE4C10B3-77C1-4EFA-A10C-860FFD76B3E9}"/>
              </a:ext>
            </a:extLst>
          </p:cNvPr>
          <p:cNvSpPr/>
          <p:nvPr/>
        </p:nvSpPr>
        <p:spPr>
          <a:xfrm>
            <a:off x="8709894" y="5104021"/>
            <a:ext cx="2708713" cy="43165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b="1">
                <a:solidFill>
                  <a:schemeClr val="tx1"/>
                </a:solidFill>
              </a:rPr>
              <a:t>Aktivitet</a:t>
            </a:r>
          </a:p>
          <a:p>
            <a:r>
              <a:rPr lang="da-DK" sz="1400">
                <a:solidFill>
                  <a:schemeClr val="tx1"/>
                </a:solidFill>
              </a:rPr>
              <a:t>Spørgeskema A</a:t>
            </a:r>
          </a:p>
        </p:txBody>
      </p:sp>
      <p:sp>
        <p:nvSpPr>
          <p:cNvPr id="29" name="Rektangel 28">
            <a:extLst>
              <a:ext uri="{FF2B5EF4-FFF2-40B4-BE49-F238E27FC236}">
                <a16:creationId xmlns:a16="http://schemas.microsoft.com/office/drawing/2014/main" id="{493CDCB0-4406-4A5D-A507-3817C614213B}"/>
              </a:ext>
            </a:extLst>
          </p:cNvPr>
          <p:cNvSpPr/>
          <p:nvPr/>
        </p:nvSpPr>
        <p:spPr>
          <a:xfrm>
            <a:off x="8709894" y="5773167"/>
            <a:ext cx="2708713" cy="43165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b="1">
                <a:solidFill>
                  <a:schemeClr val="tx1"/>
                </a:solidFill>
              </a:rPr>
              <a:t>Aktivitet</a:t>
            </a:r>
          </a:p>
          <a:p>
            <a:r>
              <a:rPr lang="da-DK" sz="1400">
                <a:solidFill>
                  <a:schemeClr val="tx1"/>
                </a:solidFill>
              </a:rPr>
              <a:t>Spørgeskema C</a:t>
            </a:r>
          </a:p>
        </p:txBody>
      </p:sp>
      <p:sp>
        <p:nvSpPr>
          <p:cNvPr id="17" name="Ellipse 16">
            <a:extLst>
              <a:ext uri="{FF2B5EF4-FFF2-40B4-BE49-F238E27FC236}">
                <a16:creationId xmlns:a16="http://schemas.microsoft.com/office/drawing/2014/main" id="{220E0FC8-FED9-4063-B928-8A51C3D3D112}"/>
              </a:ext>
            </a:extLst>
          </p:cNvPr>
          <p:cNvSpPr/>
          <p:nvPr/>
        </p:nvSpPr>
        <p:spPr>
          <a:xfrm rot="21086764">
            <a:off x="2430040" y="5428751"/>
            <a:ext cx="3603539" cy="1108833"/>
          </a:xfrm>
          <a:prstGeom prst="ellipse">
            <a:avLst/>
          </a:prstGeom>
          <a:solidFill>
            <a:schemeClr val="accent1">
              <a:lumMod val="50000"/>
            </a:schemeClr>
          </a:solidFill>
          <a:ln>
            <a:solidFill>
              <a:schemeClr val="accent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sz="1400" dirty="0"/>
              <a:t>Kun aktive </a:t>
            </a:r>
            <a:r>
              <a:rPr lang="da-DK" sz="1400" b="1" dirty="0"/>
              <a:t>Planer</a:t>
            </a:r>
            <a:r>
              <a:rPr lang="da-DK" sz="1400" dirty="0"/>
              <a:t> findes i medarbejderløsningen.</a:t>
            </a:r>
          </a:p>
          <a:p>
            <a:pPr algn="ctr"/>
            <a:r>
              <a:rPr lang="da-DK" sz="1400" i="1" dirty="0"/>
              <a:t>- Spørgeskemaer til en borger skal sættes ind i en plan.</a:t>
            </a:r>
          </a:p>
        </p:txBody>
      </p:sp>
      <p:sp>
        <p:nvSpPr>
          <p:cNvPr id="18" name="Pil: bøjet nedad 17">
            <a:extLst>
              <a:ext uri="{FF2B5EF4-FFF2-40B4-BE49-F238E27FC236}">
                <a16:creationId xmlns:a16="http://schemas.microsoft.com/office/drawing/2014/main" id="{51BD68C4-C8AB-491A-9322-776491342097}"/>
              </a:ext>
            </a:extLst>
          </p:cNvPr>
          <p:cNvSpPr/>
          <p:nvPr/>
        </p:nvSpPr>
        <p:spPr>
          <a:xfrm rot="827225">
            <a:off x="7051543" y="3771656"/>
            <a:ext cx="2357117" cy="717243"/>
          </a:xfrm>
          <a:prstGeom prst="curvedDownArrow">
            <a:avLst>
              <a:gd name="adj1" fmla="val 25000"/>
              <a:gd name="adj2" fmla="val 50000"/>
              <a:gd name="adj3" fmla="val 471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Tree>
    <p:extLst>
      <p:ext uri="{BB962C8B-B14F-4D97-AF65-F5344CB8AC3E}">
        <p14:creationId xmlns:p14="http://schemas.microsoft.com/office/powerpoint/2010/main" val="7607087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FUT&amp;#x0D;&amp;#x0A;Fælles Udvikling af Telemedicin&amp;quot;&quot;/&gt;&lt;property id=&quot;20307&quot; value=&quot;261&quot;/&gt;&lt;/object&gt;&lt;object type=&quot;3&quot; unique_id=&quot;17277&quot;&gt;&lt;property id=&quot;20148&quot; value=&quot;5&quot;/&gt;&lt;property id=&quot;20300&quot; value=&quot;Slide 3 - &amp;quot;Status på FUT&amp;#x0D;&amp;#x0A;Telemedicinsk infrastruktur  &amp;quot;&quot;/&gt;&lt;property id=&quot;20307&quot; value=&quot;445&quot;/&gt;&lt;/object&gt;&lt;object type=&quot;3&quot; unique_id=&quot;17279&quot;&gt;&lt;property id=&quot;20148&quot; value=&quot;5&quot;/&gt;&lt;property id=&quot;20300&quot; value=&quot;Slide 7 - &amp;quot;Tidsplan og risici&amp;quot;&quot;/&gt;&lt;property id=&quot;20307&quot; value=&quot;480&quot;/&gt;&lt;/object&gt;&lt;object type=&quot;3&quot; unique_id=&quot;17280&quot;&gt;&lt;property id=&quot;20148&quot; value=&quot;5&quot;/&gt;&lt;property id=&quot;20300&quot; value=&quot;Slide 8 - &amp;quot;Projektets tidsplan&amp;quot;&quot;/&gt;&lt;property id=&quot;20307&quot; value=&quot;472&quot;/&gt;&lt;/object&gt;&lt;object type=&quot;3&quot; unique_id=&quot;17501&quot;&gt;&lt;property id=&quot;20148&quot; value=&quot;5&quot;/&gt;&lt;property id=&quot;20300&quot; value=&quot;Slide 4 - &amp;quot;Status på FUT &amp;#x0D;&amp;#x0A;Medarbejderrettede løsninger&amp;quot;&quot;/&gt;&lt;property id=&quot;20307&quot; value=&quot;494&quot;/&gt;&lt;/object&gt;&lt;object type=&quot;3&quot; unique_id=&quot;17502&quot;&gt;&lt;property id=&quot;20148&quot; value=&quot;5&quot;/&gt;&lt;property id=&quot;20300&quot; value=&quot;Slide 2 - &amp;quot;Status på FUT &amp;#x0D;&amp;#x0A;&amp;quot;&quot;/&gt;&lt;property id=&quot;20307&quot; value=&quot;495&quot;/&gt;&lt;/object&gt;&lt;object type=&quot;3&quot; unique_id=&quot;18067&quot;&gt;&lt;property id=&quot;20148&quot; value=&quot;5&quot;/&gt;&lt;property id=&quot;20300&quot; value=&quot;Slide 5 - &amp;quot;Status på FUT &amp;#x0D;&amp;#x0A;Borgerrettede løsninger&amp;quot;&quot;/&gt;&lt;property id=&quot;20307&quot; value=&quot;496&quot;/&gt;&lt;/object&gt;&lt;object type=&quot;3&quot; unique_id=&quot;18082&quot;&gt;&lt;property id=&quot;20148&quot; value=&quot;5&quot;/&gt;&lt;property id=&quot;20300&quot; value=&quot;Slide 9 - &amp;quot;Status på tidsplan&amp;quot;&quot;/&gt;&lt;property id=&quot;20307&quot; value=&quot;497&quot;/&gt;&lt;/object&gt;&lt;object type=&quot;3&quot; unique_id=&quot;18083&quot;&gt;&lt;property id=&quot;20148&quot; value=&quot;5&quot;/&gt;&lt;property id=&quot;20300&quot; value=&quot;Slide 10 - &amp;quot;Projektets  3 største risici&amp;quot;&quot;/&gt;&lt;property id=&quot;20307&quot; value=&quot;498&quot;/&gt;&lt;/object&gt;&lt;object type=&quot;3&quot; unique_id=&quot;18085&quot;&gt;&lt;property id=&quot;20148&quot; value=&quot;5&quot;/&gt;&lt;property id=&quot;20300&quot; value=&quot;Slide 6 - &amp;quot;FUT og Nationale komponenter&amp;quot;&quot;/&gt;&lt;property id=&quot;20307&quot; value=&quot;499&quot;/&gt;&lt;/object&gt;&lt;/object&gt;&lt;object type=&quot;8&quot; unique_id=&quot;10174&quot;&gt;&lt;/object&gt;&lt;/object&gt;&lt;/database&gt;"/>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e83dd8b-916d-45e4-8bf1-eb9a04d82eb7">
      <Terms xmlns="http://schemas.microsoft.com/office/infopath/2007/PartnerControls"/>
    </lcf76f155ced4ddcb4097134ff3c332f>
    <TaxCatchAll xmlns="dcb46269-851c-47f7-b840-0c957ae87b20" xsi:nil="true"/>
    <SharedWithUsers xmlns="dcb46269-851c-47f7-b840-0c957ae87b20">
      <UserInfo>
        <DisplayName>Vibeke Flytkjær</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FABB4E04CE2046B9A08A2E8ABCF02A" ma:contentTypeVersion="17" ma:contentTypeDescription="Create a new document." ma:contentTypeScope="" ma:versionID="3bb40f6253159bdd4aee5cc71e16f0ed">
  <xsd:schema xmlns:xsd="http://www.w3.org/2001/XMLSchema" xmlns:xs="http://www.w3.org/2001/XMLSchema" xmlns:p="http://schemas.microsoft.com/office/2006/metadata/properties" xmlns:ns2="ce83dd8b-916d-45e4-8bf1-eb9a04d82eb7" xmlns:ns3="dcb46269-851c-47f7-b840-0c957ae87b20" targetNamespace="http://schemas.microsoft.com/office/2006/metadata/properties" ma:root="true" ma:fieldsID="a579acbb2121091db155bb0c3cc4107e" ns2:_="" ns3:_="">
    <xsd:import namespace="ce83dd8b-916d-45e4-8bf1-eb9a04d82eb7"/>
    <xsd:import namespace="dcb46269-851c-47f7-b840-0c957ae87b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83dd8b-916d-45e4-8bf1-eb9a04d82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f34db1e-492b-4873-a0a7-13a514a364d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b46269-851c-47f7-b840-0c957ae87b2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f432044-0f78-4cb1-8ba0-112e73fa6578}" ma:internalName="TaxCatchAll" ma:showField="CatchAllData" ma:web="dcb46269-851c-47f7-b840-0c957ae87b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AE481F-A534-4ED9-8138-67E30FFAD0AB}">
  <ds:schemaRefs>
    <ds:schemaRef ds:uri="http://schemas.microsoft.com/office/infopath/2007/PartnerControls"/>
    <ds:schemaRef ds:uri="dcb46269-851c-47f7-b840-0c957ae87b20"/>
    <ds:schemaRef ds:uri="http://schemas.microsoft.com/office/2006/metadata/properties"/>
    <ds:schemaRef ds:uri="http://purl.org/dc/terms/"/>
    <ds:schemaRef ds:uri="http://schemas.microsoft.com/office/2006/documentManagement/types"/>
    <ds:schemaRef ds:uri="ce83dd8b-916d-45e4-8bf1-eb9a04d82eb7"/>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A0E7F3D-15F6-486B-996F-C39A820E29F3}">
  <ds:schemaRefs>
    <ds:schemaRef ds:uri="http://schemas.microsoft.com/sharepoint/v3/contenttype/forms"/>
  </ds:schemaRefs>
</ds:datastoreItem>
</file>

<file path=customXml/itemProps3.xml><?xml version="1.0" encoding="utf-8"?>
<ds:datastoreItem xmlns:ds="http://schemas.openxmlformats.org/officeDocument/2006/customXml" ds:itemID="{C68F9594-7D23-4E0E-B328-D06F77B48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83dd8b-916d-45e4-8bf1-eb9a04d82eb7"/>
    <ds:schemaRef ds:uri="dcb46269-851c-47f7-b840-0c957ae87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TotalTime>
  <Words>1256</Words>
  <Application>Microsoft Office PowerPoint</Application>
  <PresentationFormat>Widescreen</PresentationFormat>
  <Paragraphs>257</Paragraphs>
  <Slides>20</Slides>
  <Notes>19</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20</vt:i4>
      </vt:variant>
    </vt:vector>
  </HeadingPairs>
  <TitlesOfParts>
    <vt:vector size="29" baseType="lpstr">
      <vt:lpstr>-apple-system</vt:lpstr>
      <vt:lpstr>Arial</vt:lpstr>
      <vt:lpstr>Calibri</vt:lpstr>
      <vt:lpstr>Calibri Light</vt:lpstr>
      <vt:lpstr>Open Sans Regular</vt:lpstr>
      <vt:lpstr>Quicksand Light Bold</vt:lpstr>
      <vt:lpstr>Symbol</vt:lpstr>
      <vt:lpstr>Wingdings</vt:lpstr>
      <vt:lpstr>Office-tema</vt:lpstr>
      <vt:lpstr>KAM undervisning del 1</vt:lpstr>
      <vt:lpstr>Velkommen</vt:lpstr>
      <vt:lpstr>Velkommen </vt:lpstr>
      <vt:lpstr>PowerPoint-præsentation</vt:lpstr>
      <vt:lpstr>FUT Klinisk Administrativt Modul</vt:lpstr>
      <vt:lpstr>PowerPoint-præsentation</vt:lpstr>
      <vt:lpstr>PowerPoint-præsentation</vt:lpstr>
      <vt:lpstr>PowerPoint-præsentation</vt:lpstr>
      <vt:lpstr>PowerPoint-præsentation</vt:lpstr>
      <vt:lpstr>KAM login i Test og Prod</vt:lpstr>
      <vt:lpstr>Vejledninger til KAM</vt:lpstr>
      <vt:lpstr>Care Teams</vt:lpstr>
      <vt:lpstr>I KAM..</vt:lpstr>
      <vt:lpstr>Kendt fejl i KAM</vt:lpstr>
      <vt:lpstr>Organisationer</vt:lpstr>
      <vt:lpstr>Organisationer</vt:lpstr>
      <vt:lpstr>Versionering og Kopiering (planer og spørgeskemaer)</vt:lpstr>
      <vt:lpstr>PowerPoint-præsentation</vt:lpstr>
      <vt:lpstr>PowerPoint-præsentation</vt:lpstr>
      <vt:lpstr>Nationale skemaer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 Plan B</dc:title>
  <dc:creator>Lone Hallgreen</dc:creator>
  <cp:lastModifiedBy>Vibeke Flytkjær</cp:lastModifiedBy>
  <cp:revision>100</cp:revision>
  <cp:lastPrinted>2021-10-28T10:23:59Z</cp:lastPrinted>
  <dcterms:created xsi:type="dcterms:W3CDTF">2021-03-11T12:58:19Z</dcterms:created>
  <dcterms:modified xsi:type="dcterms:W3CDTF">2023-09-25T13:10:53Z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0x0101007CFABB4E04CE2046B9A08A2E8ABCF02A</vt:lpwstr>
  </property>
  <property fmtid="{D5CDD505-2E9C-101B-9397-08002B2CF9AE}" pid="3" name="DocumentInfoFinished">
    <vt:lpwstr>True</vt:lpwstr>
  </property>
  <property fmtid="{D5CDD505-2E9C-101B-9397-08002B2CF9AE}" pid="4" name="CloudStatistics_StoryID">
    <vt:lpwstr>303bd116-15f6-4ff7-8f1f-a76983869af4</vt:lpwstr>
  </property>
  <property fmtid="{D5CDD505-2E9C-101B-9397-08002B2CF9AE}" pid="5" name="MediaServiceImageTags">
    <vt:lpwstr/>
  </property>
</Properties>
</file>