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96" r:id="rId2"/>
  </p:sldMasterIdLst>
  <p:notesMasterIdLst>
    <p:notesMasterId r:id="rId26"/>
  </p:notesMasterIdLst>
  <p:handoutMasterIdLst>
    <p:handoutMasterId r:id="rId27"/>
  </p:handoutMasterIdLst>
  <p:sldIdLst>
    <p:sldId id="277" r:id="rId3"/>
    <p:sldId id="304" r:id="rId4"/>
    <p:sldId id="279" r:id="rId5"/>
    <p:sldId id="300" r:id="rId6"/>
    <p:sldId id="329" r:id="rId7"/>
    <p:sldId id="280" r:id="rId8"/>
    <p:sldId id="332" r:id="rId9"/>
    <p:sldId id="333" r:id="rId10"/>
    <p:sldId id="334" r:id="rId11"/>
    <p:sldId id="335" r:id="rId12"/>
    <p:sldId id="319" r:id="rId13"/>
    <p:sldId id="320" r:id="rId14"/>
    <p:sldId id="321" r:id="rId15"/>
    <p:sldId id="323" r:id="rId16"/>
    <p:sldId id="324" r:id="rId17"/>
    <p:sldId id="325" r:id="rId18"/>
    <p:sldId id="326" r:id="rId19"/>
    <p:sldId id="328" r:id="rId20"/>
    <p:sldId id="283" r:id="rId21"/>
    <p:sldId id="331" r:id="rId22"/>
    <p:sldId id="298" r:id="rId23"/>
    <p:sldId id="281" r:id="rId24"/>
    <p:sldId id="301" r:id="rId25"/>
  </p:sldIdLst>
  <p:sldSz cx="12192000" cy="6858000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403E"/>
    <a:srgbClr val="E6B314"/>
    <a:srgbClr val="E6AF00"/>
    <a:srgbClr val="C00000"/>
    <a:srgbClr val="00B0F0"/>
    <a:srgbClr val="009999"/>
    <a:srgbClr val="FDC314"/>
    <a:srgbClr val="033A7D"/>
    <a:srgbClr val="0080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86" autoAdjust="0"/>
  </p:normalViewPr>
  <p:slideViewPr>
    <p:cSldViewPr snapToGrid="0" showGuides="1">
      <p:cViewPr varScale="1">
        <p:scale>
          <a:sx n="99" d="100"/>
          <a:sy n="99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93680" cy="340106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10009" y="1"/>
            <a:ext cx="4293680" cy="340106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r">
              <a:defRPr sz="1200"/>
            </a:lvl1pPr>
          </a:lstStyle>
          <a:p>
            <a:fld id="{E4BB486E-7E40-4E21-A602-364C543061B6}" type="datetimeFigureOut">
              <a:rPr lang="da-DK" smtClean="0"/>
              <a:t>08-12-2020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54394"/>
            <a:ext cx="4293680" cy="340106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10009" y="6454394"/>
            <a:ext cx="4293680" cy="340106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r">
              <a:defRPr sz="1200"/>
            </a:lvl1pPr>
          </a:lstStyle>
          <a:p>
            <a:fld id="{963F490F-F3A3-4CF8-82B7-22DE9AE2A9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274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2600" cy="339725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10" y="0"/>
            <a:ext cx="4292600" cy="339725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8000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4" tIns="45652" rIns="91304" bIns="4565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1" y="3227388"/>
            <a:ext cx="7924800" cy="3057525"/>
          </a:xfrm>
          <a:prstGeom prst="rect">
            <a:avLst/>
          </a:prstGeom>
        </p:spPr>
        <p:txBody>
          <a:bodyPr vert="horz" lIns="91304" tIns="45652" rIns="91304" bIns="45652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292600" cy="339725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10" y="6453596"/>
            <a:ext cx="4292600" cy="339725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dokument om nedsat hviletid og fridøgn</a:t>
            </a:r>
          </a:p>
          <a:p>
            <a:r>
              <a:rPr lang="da-DK" dirty="0"/>
              <a:t>Husk papir på</a:t>
            </a:r>
            <a:r>
              <a:rPr lang="da-DK" baseline="0" dirty="0"/>
              <a:t> bestilling af kaffe og kage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799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56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500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57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9679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37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6189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116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8523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45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85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973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7873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8555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803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934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205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372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68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363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610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554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45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885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10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243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3" y="5810400"/>
            <a:ext cx="24318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konta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19" name="SD_LAN_Contact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Kontakt for yderligere information</a:t>
            </a:r>
            <a:endParaRPr lang="da-DK" sz="2000" b="1" cap="all" spc="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t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Økonomi</a:t>
            </a:r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 Nordjylland</a:t>
            </a:r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Økonomi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19" name="SD_LAN_Thanks"/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chemeClr val="tx1"/>
                </a:solidFill>
              </a:rPr>
              <a:t>Tak for i dag</a:t>
            </a:r>
            <a:endParaRPr lang="da-DK" sz="2000" b="1" cap="all" spc="2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4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183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15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285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17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005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225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516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9230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874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029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908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985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9509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428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08-12-2020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6" r:id="rId15"/>
    <p:sldLayoutId id="2147483669" r:id="rId16"/>
    <p:sldLayoutId id="2147483655" r:id="rId17"/>
    <p:sldLayoutId id="2147483654" r:id="rId18"/>
    <p:sldLayoutId id="2147483846" r:id="rId19"/>
    <p:sldLayoutId id="2147483859" r:id="rId20"/>
    <p:sldLayoutId id="2147483872" r:id="rId21"/>
    <p:sldLayoutId id="214748413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08-12-2020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B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92" userDrawn="1">
          <p15:clr>
            <a:srgbClr val="F26B43"/>
          </p15:clr>
        </p15:guide>
        <p15:guide id="2" orient="horz" pos="224" userDrawn="1">
          <p15:clr>
            <a:srgbClr val="F26B43"/>
          </p15:clr>
        </p15:guide>
        <p15:guide id="3" orient="horz" pos="855" userDrawn="1">
          <p15:clr>
            <a:srgbClr val="F26B43"/>
          </p15:clr>
        </p15:guide>
        <p15:guide id="4" pos="482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1032" userDrawn="1">
          <p15:clr>
            <a:srgbClr val="F26B43"/>
          </p15:clr>
        </p15:guide>
        <p15:guide id="7" orient="horz" pos="3965" userDrawn="1">
          <p15:clr>
            <a:srgbClr val="F26B43"/>
          </p15:clr>
        </p15:guide>
        <p15:guide id="8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.axp.d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.axp.d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.axp.d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vikarservice@rn.d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ellelykks@rn.d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www.facebook.com/groups/VikarserviceRegionNordjylland/" TargetMode="External"/><Relationship Id="rId4" Type="http://schemas.openxmlformats.org/officeDocument/2006/relationships/hyperlink" Target="http://www.rn.dk/Genveje/Karriere/Vikarservi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karservice@rn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hyperlink" Target="mailto:vikarservicepsykiatri@rn.d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05" y="1659452"/>
            <a:ext cx="8628237" cy="2168975"/>
          </a:xfrm>
        </p:spPr>
        <p:txBody>
          <a:bodyPr>
            <a:normAutofit fontScale="90000"/>
          </a:bodyPr>
          <a:lstStyle/>
          <a:p>
            <a:r>
              <a:rPr lang="da-DK" dirty="0"/>
              <a:t>Vagtorientering ved Vikarservice </a:t>
            </a:r>
            <a:br>
              <a:rPr lang="da-DK" dirty="0"/>
            </a:br>
            <a:r>
              <a:rPr lang="da-DK" dirty="0"/>
              <a:t>Region Nordjylland</a:t>
            </a:r>
            <a:endParaRPr lang="da-DK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5605" y="3981472"/>
            <a:ext cx="7416000" cy="1202158"/>
          </a:xfrm>
        </p:spPr>
        <p:txBody>
          <a:bodyPr/>
          <a:lstStyle/>
          <a:p>
            <a:r>
              <a:rPr lang="da-DK" dirty="0"/>
              <a:t>Modul P</a:t>
            </a:r>
          </a:p>
          <a:p>
            <a:r>
              <a:rPr lang="da-DK" dirty="0"/>
              <a:t>Torsdag 7. og 8. december 2020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02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Ny på hospitalet og generelle info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800" b="1" dirty="0"/>
          </a:p>
          <a:p>
            <a:pPr marL="0" indent="0">
              <a:buNone/>
            </a:pPr>
            <a:r>
              <a:rPr lang="da-DK" b="1" dirty="0"/>
              <a:t>Uniform og omklædning</a:t>
            </a:r>
            <a:r>
              <a:rPr lang="da-DK" dirty="0"/>
              <a:t> </a:t>
            </a:r>
            <a:r>
              <a:rPr lang="da-DK" b="1" dirty="0"/>
              <a:t>på Aalborg UH Syd og Medicinerhuset</a:t>
            </a:r>
            <a:r>
              <a:rPr lang="da-DK" dirty="0"/>
              <a:t>: 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Afhent wildcard på afsnit til uniformautomat i kælderen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I uniformsautomat kan vælges størrelse på overdel og bukser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Omklædning foregår på afsnittet – eller et rum i kælderen ved automaterne. 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Husk at låse dine ejendele / værdigenstande inde i aflåst taskeskab på afsnittet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Efter vagt afleveres tøjet i returautomaten i kælderen ved tøjautomaterne</a:t>
            </a:r>
          </a:p>
        </p:txBody>
      </p:sp>
    </p:spTree>
    <p:extLst>
      <p:ext uri="{BB962C8B-B14F-4D97-AF65-F5344CB8AC3E}">
        <p14:creationId xmlns:p14="http://schemas.microsoft.com/office/powerpoint/2010/main" val="91979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Ny på hospitalet og generelle info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Uniform og omklædning på Nord</a:t>
            </a:r>
            <a:endParaRPr lang="da-DK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Ulåst tøjdepot findes indenfor hovedindgangen ned ad trappen til højre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Omklædning foregår på afsnittet eller i omklædningsrum i kælderen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Husk at låse dine ejendele / værdigenstande inde i aflåst taskeskab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Efter vagt afleveres tøjet i snavsetøjspose i tøjdepotet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Øvrige hospitaler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Se vores hjemmeside – informationerne kan altid kontaktes</a:t>
            </a:r>
          </a:p>
        </p:txBody>
      </p:sp>
    </p:spTree>
    <p:extLst>
      <p:ext uri="{BB962C8B-B14F-4D97-AF65-F5344CB8AC3E}">
        <p14:creationId xmlns:p14="http://schemas.microsoft.com/office/powerpoint/2010/main" val="172507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Ny på hospitalet og generelle info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Jeg er blevet syg</a:t>
            </a:r>
            <a:endParaRPr lang="da-DK" dirty="0"/>
          </a:p>
          <a:p>
            <a:r>
              <a:rPr lang="da-DK" dirty="0"/>
              <a:t>Giv os besked hurtigst muligt (i vores åbningstid) eller direkte besked til afsnittet (udenfor vores åbningstid). Det sikreste er at ringe til hospitalets hovednummer og blive stillet om.</a:t>
            </a:r>
          </a:p>
          <a:p>
            <a:pPr marL="0" indent="0">
              <a:buNone/>
            </a:pPr>
            <a:r>
              <a:rPr lang="da-DK" b="1" dirty="0"/>
              <a:t>Hygiejne </a:t>
            </a:r>
          </a:p>
          <a:p>
            <a:r>
              <a:rPr lang="da-DK" dirty="0"/>
              <a:t>Udfør korrekt håndhygiejne </a:t>
            </a:r>
          </a:p>
          <a:p>
            <a:r>
              <a:rPr lang="da-DK" dirty="0"/>
              <a:t>Uniformen skiftes dagligt, samt hvis den bliver forurenet. </a:t>
            </a:r>
          </a:p>
          <a:p>
            <a:r>
              <a:rPr lang="da-DK" dirty="0"/>
              <a:t>Har du indenfor de seneste 6 måneder arbejdet/været indlagt på et sygehus uden for Norden og Holland eller arbejdet/opholdt dig i krigszoner, flygtningelejre eller lignende, skal du podes for MRSA </a:t>
            </a:r>
          </a:p>
          <a:p>
            <a:r>
              <a:rPr lang="da-DK" dirty="0"/>
              <a:t>Alle kender de særlige Covid-19 forholdsregler</a:t>
            </a:r>
          </a:p>
        </p:txBody>
      </p:sp>
    </p:spTree>
    <p:extLst>
      <p:ext uri="{BB962C8B-B14F-4D97-AF65-F5344CB8AC3E}">
        <p14:creationId xmlns:p14="http://schemas.microsoft.com/office/powerpoint/2010/main" val="77228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Ny på hospitalet og generelle info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Anmeldelse af arbejdsulykker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Skal anmeldes på afsnittet senest 5 dage efter hændelsen. Der skal udfyldes elektronisk anmeldeblanket. Kontakt os hvis du er i tvivl</a:t>
            </a:r>
          </a:p>
          <a:p>
            <a:r>
              <a:rPr lang="da-DK" b="1" dirty="0"/>
              <a:t>Utilsigtede hændelser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Skal indrapporteres på afsnittet. Snak med personalet</a:t>
            </a:r>
          </a:p>
          <a:p>
            <a:r>
              <a:rPr lang="da-DK" b="1" dirty="0"/>
              <a:t>Hjertestop – </a:t>
            </a:r>
            <a:r>
              <a:rPr lang="da-DK" dirty="0"/>
              <a:t>Der bliver snarest udmelding om adgang til obligatorisk e-læringskursus</a:t>
            </a:r>
          </a:p>
          <a:p>
            <a:pPr lvl="6"/>
            <a:r>
              <a:rPr lang="da-DK" sz="2000" dirty="0"/>
              <a:t>- Orienterer dig om placering af hjertestarter</a:t>
            </a:r>
          </a:p>
          <a:p>
            <a:r>
              <a:rPr lang="da-DK" b="1" dirty="0"/>
              <a:t>Alarmering ved brand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sz="2000" dirty="0"/>
              <a:t>Orientér dig på afsnittet</a:t>
            </a:r>
          </a:p>
          <a:p>
            <a:r>
              <a:rPr lang="da-DK" b="1" dirty="0"/>
              <a:t>Børne-/straffeattester er godkendt</a:t>
            </a:r>
          </a:p>
        </p:txBody>
      </p:sp>
    </p:spTree>
    <p:extLst>
      <p:ext uri="{BB962C8B-B14F-4D97-AF65-F5344CB8AC3E}">
        <p14:creationId xmlns:p14="http://schemas.microsoft.com/office/powerpoint/2010/main" val="292120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AXP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Oprettelse i AXP</a:t>
            </a:r>
          </a:p>
          <a:p>
            <a:r>
              <a:rPr lang="da-DK" dirty="0"/>
              <a:t>Login på </a:t>
            </a:r>
            <a:r>
              <a:rPr lang="da-DK" dirty="0">
                <a:hlinkClick r:id="rId3"/>
              </a:rPr>
              <a:t>www.rn.axp.dk</a:t>
            </a:r>
            <a:endParaRPr lang="da-DK" dirty="0"/>
          </a:p>
          <a:p>
            <a:r>
              <a:rPr lang="da-DK" dirty="0"/>
              <a:t>Når du er oprettet – læg dig ledig til de vagter, du ønsker</a:t>
            </a:r>
          </a:p>
          <a:p>
            <a:r>
              <a:rPr lang="da-DK" dirty="0"/>
              <a:t>Tildeling af vikarvagt</a:t>
            </a:r>
          </a:p>
          <a:p>
            <a:r>
              <a:rPr lang="da-DK" dirty="0"/>
              <a:t>Når du ER booket – hvor og hvornår skal du arbejde, aflysning af planlagt vagt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83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71819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Oprettelse i AXP (5 trin)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Gå til </a:t>
            </a:r>
            <a:r>
              <a:rPr lang="da-DK" b="1" dirty="0">
                <a:hlinkClick r:id="rId3"/>
              </a:rPr>
              <a:t>www.rn.axp.dk</a:t>
            </a:r>
            <a:endParaRPr lang="da-DK" b="1" dirty="0"/>
          </a:p>
          <a:p>
            <a:endParaRPr lang="da-DK" sz="1400" dirty="0"/>
          </a:p>
          <a:p>
            <a:r>
              <a:rPr lang="da-DK" dirty="0"/>
              <a:t>Navn og adresse</a:t>
            </a:r>
          </a:p>
          <a:p>
            <a:r>
              <a:rPr lang="da-DK" dirty="0"/>
              <a:t>Ansøgning</a:t>
            </a:r>
          </a:p>
          <a:p>
            <a:r>
              <a:rPr lang="da-DK" dirty="0"/>
              <a:t>Job og uddannelse (SPV-kursus og medicinstudie) </a:t>
            </a:r>
          </a:p>
          <a:p>
            <a:r>
              <a:rPr lang="da-DK" dirty="0"/>
              <a:t>Kvalifikationer</a:t>
            </a:r>
          </a:p>
          <a:p>
            <a:r>
              <a:rPr lang="da-DK" dirty="0"/>
              <a:t>Godkend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/>
          <p:nvPr/>
        </p:nvPicPr>
        <p:blipFill rotWithShape="1">
          <a:blip r:embed="rId4"/>
          <a:srcRect l="55027" t="19044" r="5296" b="62195"/>
          <a:stretch/>
        </p:blipFill>
        <p:spPr bwMode="auto">
          <a:xfrm>
            <a:off x="282258" y="4890633"/>
            <a:ext cx="11465169" cy="1398327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677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 rotWithShape="1">
          <a:blip r:embed="rId3"/>
          <a:srcRect l="54960" t="18052" r="4996" b="6324"/>
          <a:stretch/>
        </p:blipFill>
        <p:spPr bwMode="auto">
          <a:xfrm>
            <a:off x="4242278" y="2047449"/>
            <a:ext cx="6816090" cy="3619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936183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Godkend oprettelse i AXP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F7403E"/>
                </a:solidFill>
              </a:rPr>
              <a:t>Godkend din oprettelse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5403272" y="2386940"/>
            <a:ext cx="403760" cy="4037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Ellipse 5"/>
          <p:cNvSpPr/>
          <p:nvPr/>
        </p:nvSpPr>
        <p:spPr>
          <a:xfrm>
            <a:off x="10524744" y="2415442"/>
            <a:ext cx="533624" cy="37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0231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Login på </a:t>
            </a:r>
            <a:r>
              <a:rPr lang="da-DK" dirty="0">
                <a:hlinkClick r:id="rId3"/>
              </a:rPr>
              <a:t>www.rn.axp.dk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Loginkoder (brugernavn og adgangskode er sendt til privatmail)</a:t>
            </a:r>
          </a:p>
          <a:p>
            <a:r>
              <a:rPr lang="da-DK" dirty="0"/>
              <a:t>Adgangskode kan ændres til selvvalgt kode</a:t>
            </a:r>
          </a:p>
          <a:p>
            <a:r>
              <a:rPr lang="da-DK" dirty="0"/>
              <a:t>Tjek at oplysningerne er korrekte</a:t>
            </a:r>
          </a:p>
          <a:p>
            <a:r>
              <a:rPr lang="da-DK" dirty="0"/>
              <a:t>Vælg områdeprofil under ”kalender”</a:t>
            </a:r>
          </a:p>
          <a:p>
            <a:r>
              <a:rPr lang="da-DK" dirty="0"/>
              <a:t>Husk tryk ”gem”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Når alt dette er gjort – send en mail til </a:t>
            </a:r>
            <a:r>
              <a:rPr lang="da-DK" dirty="0">
                <a:hlinkClick r:id="rId4"/>
              </a:rPr>
              <a:t>vikarservice@rn.dk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6426"/>
            <a:ext cx="12192000" cy="155595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435" y="2020157"/>
            <a:ext cx="3087151" cy="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71819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Når du skal/er booket til vikarvagt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Er du ”grøn”</a:t>
            </a:r>
          </a:p>
          <a:p>
            <a:r>
              <a:rPr lang="da-DK" dirty="0"/>
              <a:t>Vi kontakter dig når der er en ledig vagt via. sms eller opringning</a:t>
            </a:r>
          </a:p>
          <a:p>
            <a:r>
              <a:rPr lang="da-DK" dirty="0"/>
              <a:t>Du kan se din tildelte vikarvagt i AXP</a:t>
            </a:r>
          </a:p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 rotWithShape="1">
          <a:blip r:embed="rId3"/>
          <a:srcRect l="5344" t="82303" r="75542" b="4453"/>
          <a:stretch/>
        </p:blipFill>
        <p:spPr bwMode="auto">
          <a:xfrm>
            <a:off x="1097280" y="3317556"/>
            <a:ext cx="7441230" cy="1693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24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05" y="286603"/>
            <a:ext cx="5213132" cy="63866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503" y="802833"/>
            <a:ext cx="10058400" cy="145075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a-DK" dirty="0"/>
              <a:t>Løn og overenskomst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/>
              <a:t>Udfyld din timeseddel korrekt</a:t>
            </a:r>
          </a:p>
          <a:p>
            <a:r>
              <a:rPr lang="da-DK" dirty="0">
                <a:solidFill>
                  <a:srgbClr val="7030A0"/>
                </a:solidFill>
              </a:rPr>
              <a:t>Hospital, afsnit, navn, CPR-nr. og faggruppe</a:t>
            </a:r>
            <a:endParaRPr lang="da-DK" b="1" dirty="0">
              <a:solidFill>
                <a:srgbClr val="7030A0"/>
              </a:solidFill>
            </a:endParaRPr>
          </a:p>
          <a:p>
            <a:r>
              <a:rPr lang="da-DK" dirty="0">
                <a:solidFill>
                  <a:srgbClr val="009999"/>
                </a:solidFill>
              </a:rPr>
              <a:t>Uge, dato, tidspunkt, overarbejde og underskrift</a:t>
            </a:r>
          </a:p>
          <a:p>
            <a:r>
              <a:rPr lang="da-DK" b="1" dirty="0">
                <a:solidFill>
                  <a:srgbClr val="00B0F0"/>
                </a:solidFill>
              </a:rPr>
              <a:t>Opholdssted før vagt!</a:t>
            </a:r>
          </a:p>
          <a:p>
            <a:r>
              <a:rPr lang="da-DK" dirty="0">
                <a:solidFill>
                  <a:srgbClr val="FF0000"/>
                </a:solidFill>
              </a:rPr>
              <a:t>Isolationsvagt</a:t>
            </a:r>
          </a:p>
          <a:p>
            <a:endParaRPr lang="da-DK" dirty="0"/>
          </a:p>
          <a:p>
            <a:r>
              <a:rPr lang="da-DK" dirty="0"/>
              <a:t>Obs nattevagt start</a:t>
            </a:r>
          </a:p>
          <a:p>
            <a:endParaRPr lang="da-DK" dirty="0"/>
          </a:p>
          <a:p>
            <a:r>
              <a:rPr lang="da-DK" dirty="0"/>
              <a:t>Løn</a:t>
            </a:r>
          </a:p>
          <a:p>
            <a:r>
              <a:rPr lang="da-DK" dirty="0"/>
              <a:t>200 timer - kursusgodtgørelse</a:t>
            </a:r>
          </a:p>
          <a:p>
            <a:r>
              <a:rPr lang="da-DK" dirty="0"/>
              <a:t>Hold – og muligheder for at blive tilknyttet hold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Minus 7"/>
          <p:cNvSpPr/>
          <p:nvPr/>
        </p:nvSpPr>
        <p:spPr>
          <a:xfrm>
            <a:off x="6991601" y="1033553"/>
            <a:ext cx="1376624" cy="397415"/>
          </a:xfrm>
          <a:prstGeom prst="mathMinus">
            <a:avLst/>
          </a:prstGeom>
          <a:solidFill>
            <a:srgbClr val="7030A0"/>
          </a:solidFill>
          <a:ln/>
          <a:effectLst>
            <a:glow rad="12700">
              <a:schemeClr val="accent5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Minus 10"/>
          <p:cNvSpPr/>
          <p:nvPr/>
        </p:nvSpPr>
        <p:spPr>
          <a:xfrm>
            <a:off x="7151851" y="1652877"/>
            <a:ext cx="323466" cy="226367"/>
          </a:xfrm>
          <a:prstGeom prst="mathMinus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glow rad="635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Minus 11"/>
          <p:cNvSpPr/>
          <p:nvPr/>
        </p:nvSpPr>
        <p:spPr>
          <a:xfrm>
            <a:off x="7923899" y="2023301"/>
            <a:ext cx="278225" cy="210047"/>
          </a:xfrm>
          <a:prstGeom prst="mathMinus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glow rad="635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Minus 16"/>
          <p:cNvSpPr/>
          <p:nvPr/>
        </p:nvSpPr>
        <p:spPr>
          <a:xfrm>
            <a:off x="9249537" y="2023301"/>
            <a:ext cx="278225" cy="210047"/>
          </a:xfrm>
          <a:prstGeom prst="mathMinus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glow rad="635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8" name="Minus 17"/>
          <p:cNvSpPr/>
          <p:nvPr/>
        </p:nvSpPr>
        <p:spPr>
          <a:xfrm>
            <a:off x="8462765" y="2030551"/>
            <a:ext cx="278225" cy="210047"/>
          </a:xfrm>
          <a:prstGeom prst="mathMinus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glow rad="635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9" name="Minus 18"/>
          <p:cNvSpPr/>
          <p:nvPr/>
        </p:nvSpPr>
        <p:spPr>
          <a:xfrm>
            <a:off x="7318653" y="2106066"/>
            <a:ext cx="278225" cy="210047"/>
          </a:xfrm>
          <a:prstGeom prst="mathMinus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glow rad="635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0" name="Minus 19"/>
          <p:cNvSpPr/>
          <p:nvPr/>
        </p:nvSpPr>
        <p:spPr>
          <a:xfrm>
            <a:off x="10460903" y="2075978"/>
            <a:ext cx="694777" cy="141937"/>
          </a:xfrm>
          <a:prstGeom prst="mathMinus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glow rad="63500">
              <a:srgbClr val="00999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1" name="Minus 20"/>
          <p:cNvSpPr/>
          <p:nvPr/>
        </p:nvSpPr>
        <p:spPr>
          <a:xfrm>
            <a:off x="6991601" y="4359819"/>
            <a:ext cx="2340697" cy="22293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2" name="Minus 21"/>
          <p:cNvSpPr/>
          <p:nvPr/>
        </p:nvSpPr>
        <p:spPr>
          <a:xfrm>
            <a:off x="11402188" y="4396267"/>
            <a:ext cx="172521" cy="28611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4" name="Minus 23"/>
          <p:cNvSpPr/>
          <p:nvPr/>
        </p:nvSpPr>
        <p:spPr>
          <a:xfrm>
            <a:off x="6991601" y="1329503"/>
            <a:ext cx="1376624" cy="397415"/>
          </a:xfrm>
          <a:prstGeom prst="mathMinus">
            <a:avLst/>
          </a:prstGeom>
          <a:solidFill>
            <a:srgbClr val="7030A0"/>
          </a:solidFill>
          <a:ln/>
          <a:effectLst>
            <a:glow rad="12700">
              <a:schemeClr val="accent5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5" name="Minus 24"/>
          <p:cNvSpPr/>
          <p:nvPr/>
        </p:nvSpPr>
        <p:spPr>
          <a:xfrm>
            <a:off x="6991601" y="756449"/>
            <a:ext cx="1376624" cy="397415"/>
          </a:xfrm>
          <a:prstGeom prst="mathMinus">
            <a:avLst/>
          </a:prstGeom>
          <a:solidFill>
            <a:srgbClr val="7030A0"/>
          </a:solidFill>
          <a:ln/>
          <a:effectLst>
            <a:glow rad="12700">
              <a:schemeClr val="accent5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6" name="Minus 25"/>
          <p:cNvSpPr/>
          <p:nvPr/>
        </p:nvSpPr>
        <p:spPr>
          <a:xfrm>
            <a:off x="9868913" y="786265"/>
            <a:ext cx="1376624" cy="397415"/>
          </a:xfrm>
          <a:prstGeom prst="mathMinus">
            <a:avLst/>
          </a:prstGeom>
          <a:solidFill>
            <a:srgbClr val="7030A0"/>
          </a:solidFill>
          <a:ln/>
          <a:effectLst>
            <a:glow rad="12700">
              <a:schemeClr val="accent5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7" name="Minus 26"/>
          <p:cNvSpPr/>
          <p:nvPr/>
        </p:nvSpPr>
        <p:spPr>
          <a:xfrm>
            <a:off x="9869184" y="1102384"/>
            <a:ext cx="1376624" cy="397415"/>
          </a:xfrm>
          <a:prstGeom prst="mathMinus">
            <a:avLst/>
          </a:prstGeom>
          <a:solidFill>
            <a:srgbClr val="7030A0"/>
          </a:solidFill>
          <a:ln/>
          <a:effectLst>
            <a:glow rad="12700">
              <a:schemeClr val="accent5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03222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Vikarservice</a:t>
            </a:r>
            <a:endParaRPr lang="da-DK" sz="3200" dirty="0"/>
          </a:p>
        </p:txBody>
      </p:sp>
      <p:pic>
        <p:nvPicPr>
          <p:cNvPr id="4" name="Billed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01" y="2595151"/>
            <a:ext cx="1440000" cy="187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57" y="2560960"/>
            <a:ext cx="1419975" cy="18645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1301995" y="4473922"/>
            <a:ext cx="10865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/>
              <a:t>Bitten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987897" y="4473922"/>
            <a:ext cx="10650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/>
              <a:t>Sisse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6598633" y="4473922"/>
            <a:ext cx="13409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/>
              <a:t>Christine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557093" y="4473922"/>
            <a:ext cx="4809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/>
              <a:t>Helle</a:t>
            </a:r>
          </a:p>
        </p:txBody>
      </p:sp>
      <p:pic>
        <p:nvPicPr>
          <p:cNvPr id="14" name="Billede 13" descr="Et billede, der indeholder kvinde, person, beklædning, foto&#10;&#10;Automatisk genereret beskrivelse">
            <a:extLst>
              <a:ext uri="{FF2B5EF4-FFF2-40B4-BE49-F238E27FC236}">
                <a16:creationId xmlns:a16="http://schemas.microsoft.com/office/drawing/2014/main" id="{22C2EFA0-C1C4-44F2-9C62-FC44F76C4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91" y="2560960"/>
            <a:ext cx="1243021" cy="1864532"/>
          </a:xfrm>
          <a:prstGeom prst="rect">
            <a:avLst/>
          </a:prstGeom>
        </p:spPr>
      </p:pic>
      <p:pic>
        <p:nvPicPr>
          <p:cNvPr id="18" name="Billede 17" descr="Et billede, der indeholder person, kvinde, indendørs, beklædning&#10;&#10;Automatisk genereret beskrivelse">
            <a:extLst>
              <a:ext uri="{FF2B5EF4-FFF2-40B4-BE49-F238E27FC236}">
                <a16:creationId xmlns:a16="http://schemas.microsoft.com/office/drawing/2014/main" id="{DD2507F2-F65A-42F4-9F9B-8E6C5EEF4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92" y="2554751"/>
            <a:ext cx="1403386" cy="1870741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5629872-C34D-4515-8312-5E673825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1828800"/>
            <a:ext cx="9206196" cy="4049919"/>
          </a:xfrm>
        </p:spPr>
        <p:txBody>
          <a:bodyPr/>
          <a:lstStyle/>
          <a:p>
            <a:pPr algn="ctr"/>
            <a:r>
              <a:rPr lang="da-DK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2215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72188"/>
            <a:ext cx="6016915" cy="608581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860" y="772188"/>
            <a:ext cx="6280140" cy="45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Transportrefusion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/>
              <a:t>Kopi af transportrefusion sendes til Helle Lykke Steffensen, </a:t>
            </a:r>
            <a:r>
              <a:rPr lang="da-DK" dirty="0">
                <a:hlinkClick r:id="rId3"/>
              </a:rPr>
              <a:t>hellelykks@rn.dk</a:t>
            </a:r>
            <a:r>
              <a:rPr lang="da-DK" dirty="0"/>
              <a:t> </a:t>
            </a:r>
          </a:p>
          <a:p>
            <a:r>
              <a:rPr lang="da-DK" dirty="0"/>
              <a:t>Læs mere på vores hjemmeside</a:t>
            </a:r>
          </a:p>
          <a:p>
            <a:endParaRPr lang="da-DK" dirty="0"/>
          </a:p>
          <a:p>
            <a:r>
              <a:rPr lang="da-DK" dirty="0"/>
              <a:t>Transporttid – fra </a:t>
            </a:r>
            <a:r>
              <a:rPr lang="da-DK" dirty="0" err="1"/>
              <a:t>studieby</a:t>
            </a:r>
            <a:r>
              <a:rPr lang="da-DK" dirty="0"/>
              <a:t> til vagtsted medmindre man befinder sig tættere på vagtsted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Hvis den samlede transporttid overstiger 1,5 timer yders betaling for den del som overstiger 1,25 timer, med offentlig transportmiddel (rejseplanen.dk)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587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917539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Eventuelt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2138342"/>
            <a:ext cx="10058400" cy="40233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dirty="0"/>
              <a:t>Hepatitisvaccination?</a:t>
            </a:r>
          </a:p>
          <a:p>
            <a:pPr>
              <a:spcAft>
                <a:spcPts val="600"/>
              </a:spcAft>
            </a:pPr>
            <a:r>
              <a:rPr lang="da-DK" dirty="0"/>
              <a:t>Husk at aflevere sygeplejebogen tilbage</a:t>
            </a:r>
          </a:p>
          <a:p>
            <a:pPr>
              <a:spcAft>
                <a:spcPts val="600"/>
              </a:spcAft>
            </a:pPr>
            <a:r>
              <a:rPr lang="da-DK" dirty="0"/>
              <a:t>Coronavirus – forholdsregler og testmuligheder</a:t>
            </a:r>
          </a:p>
          <a:p>
            <a:pPr>
              <a:spcAft>
                <a:spcPts val="600"/>
              </a:spcAft>
            </a:pPr>
            <a:r>
              <a:rPr lang="da-DK" dirty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233399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7" y="866817"/>
            <a:ext cx="6187330" cy="4619583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01046" y="484094"/>
            <a:ext cx="10668138" cy="5924814"/>
          </a:xfrm>
        </p:spPr>
        <p:txBody>
          <a:bodyPr/>
          <a:lstStyle/>
          <a:p>
            <a:pPr marL="0" indent="0">
              <a:buNone/>
            </a:pPr>
            <a:r>
              <a:rPr lang="da-DK" sz="3200" dirty="0"/>
              <a:t>Tak for nu </a:t>
            </a:r>
          </a:p>
          <a:p>
            <a:pPr marL="0" indent="0">
              <a:buNone/>
            </a:pPr>
            <a:r>
              <a:rPr lang="da-DK" sz="3200" dirty="0"/>
              <a:t>Vi glæder os til et godt samarbejde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Find vores hjemmeside:</a:t>
            </a:r>
            <a:br>
              <a:rPr lang="da-DK" sz="2400" dirty="0"/>
            </a:br>
            <a:r>
              <a:rPr lang="da-DK" dirty="0">
                <a:hlinkClick r:id="rId4"/>
              </a:rPr>
              <a:t>http://www.rn.dk/Vikarservice</a:t>
            </a:r>
            <a:endParaRPr lang="da-DK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Følg os på Facebook:</a:t>
            </a:r>
            <a:br>
              <a:rPr lang="da-DK" sz="3200" dirty="0"/>
            </a:br>
            <a:r>
              <a:rPr lang="da-DK" dirty="0">
                <a:hlinkClick r:id="rId5"/>
              </a:rPr>
              <a:t>https://www.facebook.com/groups/VikarserviceRegionNordjylland/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233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Dagsorden for vagtorientering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937174"/>
            <a:ext cx="10058400" cy="402336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Velkommen hos Vikarservice Region Nordjylland</a:t>
            </a:r>
          </a:p>
          <a:p>
            <a:pPr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Evaluering af kursus og følgevagt</a:t>
            </a:r>
          </a:p>
          <a:p>
            <a:pPr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Ny på hospitalet og generelle info</a:t>
            </a:r>
          </a:p>
          <a:p>
            <a:pPr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Gennemgang af AXP</a:t>
            </a:r>
          </a:p>
          <a:p>
            <a:pPr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Løn og overenskomst</a:t>
            </a:r>
          </a:p>
          <a:p>
            <a:pPr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Eventuelt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6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r>
              <a:rPr lang="da-DK" sz="3200" dirty="0"/>
              <a:t>Hvordan er jeres oplevelser af SPV kurset?</a:t>
            </a:r>
          </a:p>
          <a:p>
            <a:pPr marL="0" indent="0" algn="ctr">
              <a:buNone/>
            </a:pPr>
            <a:r>
              <a:rPr lang="da-DK" sz="3200" dirty="0"/>
              <a:t>Hvordan gik jeres følgevagt?</a:t>
            </a:r>
          </a:p>
          <a:p>
            <a:pPr marL="0" indent="0" algn="ctr">
              <a:buNone/>
            </a:pPr>
            <a:endParaRPr lang="da-DK" sz="3200" dirty="0"/>
          </a:p>
          <a:p>
            <a:pPr marL="0" indent="0" algn="ctr">
              <a:buNone/>
            </a:pPr>
            <a:endParaRPr lang="da-DK" sz="3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7" y="429860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Kommentarer fra afsnit om følgevagt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4" y="1638696"/>
            <a:ext cx="8861147" cy="4824000"/>
          </a:xfrm>
        </p:spPr>
        <p:txBody>
          <a:bodyPr/>
          <a:lstStyle/>
          <a:p>
            <a:pPr marL="0" indent="0">
              <a:buNone/>
            </a:pPr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  <a:p>
            <a:endParaRPr lang="da-DK" sz="1700" dirty="0"/>
          </a:p>
        </p:txBody>
      </p:sp>
      <p:sp>
        <p:nvSpPr>
          <p:cNvPr id="4" name="Rektangel 3"/>
          <p:cNvSpPr/>
          <p:nvPr/>
        </p:nvSpPr>
        <p:spPr>
          <a:xfrm>
            <a:off x="663192" y="1838848"/>
            <a:ext cx="88726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9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6621" y="688939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da-DK" dirty="0"/>
              <a:t>Velkommen til Vikarservice Region Nordjylland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6979" y="1771048"/>
            <a:ext cx="10604010" cy="4983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Hvem er vi, hvor bor vi, og hvad laver vi?</a:t>
            </a:r>
          </a:p>
          <a:p>
            <a:pPr marL="0" indent="0">
              <a:buNone/>
            </a:pPr>
            <a:r>
              <a:rPr lang="da-DK" dirty="0"/>
              <a:t>Åbningstider: 	Mandag - torsdag kl. 8.00-15.15 </a:t>
            </a:r>
          </a:p>
          <a:p>
            <a:r>
              <a:rPr lang="da-DK" dirty="0"/>
              <a:t>		Fredag 8.00-15.00 </a:t>
            </a:r>
          </a:p>
          <a:p>
            <a:pPr marL="0" indent="0">
              <a:buNone/>
            </a:pPr>
            <a:r>
              <a:rPr lang="da-DK" dirty="0"/>
              <a:t>Somatik	</a:t>
            </a:r>
            <a:r>
              <a:rPr lang="nb-NO" dirty="0"/>
              <a:t>Telefon: 97 66 13 46</a:t>
            </a:r>
          </a:p>
          <a:p>
            <a:pPr marL="0" indent="0">
              <a:buNone/>
            </a:pPr>
            <a:r>
              <a:rPr lang="da-DK" dirty="0"/>
              <a:t>Mail: </a:t>
            </a:r>
            <a:r>
              <a:rPr lang="da-DK" dirty="0">
                <a:hlinkClick r:id="rId3"/>
              </a:rPr>
              <a:t>vikarservice@rn.dk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Psykiatri	</a:t>
            </a:r>
            <a:r>
              <a:rPr lang="nb-NO" dirty="0"/>
              <a:t>Telefon: 97 66 13 48</a:t>
            </a:r>
          </a:p>
          <a:p>
            <a:pPr marL="0" indent="0">
              <a:buNone/>
            </a:pPr>
            <a:r>
              <a:rPr lang="da-DK" dirty="0"/>
              <a:t>Mail: </a:t>
            </a:r>
            <a:r>
              <a:rPr lang="da-DK" dirty="0">
                <a:hlinkClick r:id="rId4"/>
              </a:rPr>
              <a:t>vikarservicepsykiatri@rn.dk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Har du spørgsmål eller er du i tvivl om noget, er du altid velkommen til at kontakte os.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00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Hvordan kommer du godt i gang </a:t>
            </a:r>
            <a:br>
              <a:rPr lang="da-DK" dirty="0"/>
            </a:br>
            <a:r>
              <a:rPr lang="da-DK" dirty="0"/>
              <a:t>med at tage vagter?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93717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Læg dig hurtigt ledig i AXP – kom hurtigt i gang med at bruge, det du har lært</a:t>
            </a: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Masser af vagter at få – vær fleksibel i dine vagtønsker</a:t>
            </a: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Husk de perifere matrikler</a:t>
            </a: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Spørgsmål til opgaverne og vagterne - ring eller skriv til Vikarservice</a:t>
            </a: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Simon vil gerne bruges som mentor </a:t>
            </a: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Du skal være vagtaktiv – vi holder øje med at du kommer godt i gang</a:t>
            </a:r>
          </a:p>
          <a:p>
            <a:pPr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Hold øje med opslag på FB og hjemmesiden vedr. ledige vagter, tilbud om tilknytning på hold og andre muligheder</a:t>
            </a:r>
          </a:p>
        </p:txBody>
      </p:sp>
    </p:spTree>
    <p:extLst>
      <p:ext uri="{BB962C8B-B14F-4D97-AF65-F5344CB8AC3E}">
        <p14:creationId xmlns:p14="http://schemas.microsoft.com/office/powerpoint/2010/main" val="346243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Ny på hospitalet og generel information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Holdning og attitude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Mød til tiden – og altid omklædt i uniform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Få en god rapport af det faste personale – afstem gensidige forventninger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Vær aktiv og opsøgende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Hvis du er i tvivl om noget – SPØRG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Vær bevidst om egne kompetencer og sig til og fra – spørg evt. om at få noget vist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Det er IKKE ”god tone” at læse, strikke, bruge mobil eller tablet i arbejdstiden – afstem forventninger inden du tager noget for givet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351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3973" y="329184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>Ny på hospitalet og generelle info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63973" y="1899115"/>
            <a:ext cx="10655999" cy="52567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b="1" dirty="0"/>
              <a:t>Booking og kontakt</a:t>
            </a:r>
            <a:endParaRPr lang="da-DK" dirty="0"/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SMS, opkald eller e-mail – besvar gerne så hurtigt som muligt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Forespørgsler til kun én person af gangen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Psykiatrivagt, somatik (fast vagt og gangvagt) 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Hold din AXP-kalender opdateret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Hviletid og max 12 timer i træk – mulighed for at lave lokalaftaler med os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Kundeadgang til AXP - oversigt over ledige vikarer udenfor </a:t>
            </a:r>
            <a:r>
              <a:rPr lang="da-DK" dirty="0" err="1"/>
              <a:t>Vikarservice´s</a:t>
            </a:r>
            <a:r>
              <a:rPr lang="da-DK" dirty="0"/>
              <a:t> åbningstid</a:t>
            </a:r>
          </a:p>
          <a:p>
            <a:pPr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da-DK" dirty="0"/>
              <a:t> Favoritafdelinger og blokering af afdelinger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b="1" dirty="0" err="1"/>
              <a:t>ID-kort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0826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ysClr val="windowText" lastClr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 PowerPoint.potx" id="{EAEDA0C0-547F-4C80-9090-47C665EE1375}" vid="{1BC242F4-41DA-4C28-875F-9D6FA6471C4D}"/>
    </a:ext>
  </a:extLst>
</a:theme>
</file>

<file path=ppt/theme/theme2.xml><?xml version="1.0" encoding="utf-8"?>
<a:theme xmlns:a="http://schemas.openxmlformats.org/drawingml/2006/main" name="Retro">
  <a:themeElements>
    <a:clrScheme name="Retr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</TotalTime>
  <Words>1025</Words>
  <Application>Microsoft Office PowerPoint</Application>
  <PresentationFormat>Widescreen</PresentationFormat>
  <Paragraphs>198</Paragraphs>
  <Slides>23</Slides>
  <Notes>23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Blank</vt:lpstr>
      <vt:lpstr>Retro</vt:lpstr>
      <vt:lpstr>Vagtorientering ved Vikarservice  Region Nordjylland</vt:lpstr>
      <vt:lpstr>Velkommen til Vikarservice</vt:lpstr>
      <vt:lpstr>Dagsorden for vagtorientering</vt:lpstr>
      <vt:lpstr>PowerPoint-præsentation</vt:lpstr>
      <vt:lpstr>Kommentarer fra afsnit om følgevagt</vt:lpstr>
      <vt:lpstr>Velkommen til Vikarservice Region Nordjylland </vt:lpstr>
      <vt:lpstr>Hvordan kommer du godt i gang  med at tage vagter? </vt:lpstr>
      <vt:lpstr>Ny på hospitalet og generel information</vt:lpstr>
      <vt:lpstr>Ny på hospitalet og generelle info</vt:lpstr>
      <vt:lpstr>Ny på hospitalet og generelle info</vt:lpstr>
      <vt:lpstr>Ny på hospitalet og generelle info</vt:lpstr>
      <vt:lpstr>Ny på hospitalet og generelle info</vt:lpstr>
      <vt:lpstr>Ny på hospitalet og generelle info</vt:lpstr>
      <vt:lpstr>Gennemgang af AXP</vt:lpstr>
      <vt:lpstr>Oprettelse i AXP (5 trin) </vt:lpstr>
      <vt:lpstr>Godkend oprettelse i AXP  </vt:lpstr>
      <vt:lpstr>Login på www.rn.axp.dk </vt:lpstr>
      <vt:lpstr>Når du skal/er booket til vikarvagt </vt:lpstr>
      <vt:lpstr>Løn og overenskomst </vt:lpstr>
      <vt:lpstr>PowerPoint-præsentation</vt:lpstr>
      <vt:lpstr>Transportrefusion</vt:lpstr>
      <vt:lpstr>Eventuelt </vt:lpstr>
      <vt:lpstr>PowerPoint-præsentation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Aase Pors / Region Nordjylland</dc:creator>
  <cp:lastModifiedBy>Bitten Gøtzsche</cp:lastModifiedBy>
  <cp:revision>284</cp:revision>
  <cp:lastPrinted>2017-03-31T10:00:02Z</cp:lastPrinted>
  <dcterms:created xsi:type="dcterms:W3CDTF">2017-01-13T12:23:55Z</dcterms:created>
  <dcterms:modified xsi:type="dcterms:W3CDTF">2020-12-08T07:17:52Z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SD_DocumentLanguageString">
    <vt:lpwstr>Dansk</vt:lpwstr>
  </property>
  <property fmtid="{D5CDD505-2E9C-101B-9397-08002B2CF9AE}" pid="6" name="SD_CtlText_Usersettings_Userprofile">
    <vt:lpwstr>Standard</vt:lpwstr>
  </property>
  <property fmtid="{D5CDD505-2E9C-101B-9397-08002B2CF9AE}" pid="7" name="SD_UserprofileName">
    <vt:lpwstr>ku</vt:lpwstr>
  </property>
  <property fmtid="{D5CDD505-2E9C-101B-9397-08002B2CF9AE}" pid="8" name="SD_OFF_ID">
    <vt:lpwstr>32</vt:lpwstr>
  </property>
  <property fmtid="{D5CDD505-2E9C-101B-9397-08002B2CF9AE}" pid="9" name="CurrentOfficeID">
    <vt:lpwstr>32</vt:lpwstr>
  </property>
  <property fmtid="{D5CDD505-2E9C-101B-9397-08002B2CF9AE}" pid="10" name="SD_OFF_DisplayName">
    <vt:lpwstr>Region Nordjylland</vt:lpwstr>
  </property>
  <property fmtid="{D5CDD505-2E9C-101B-9397-08002B2CF9AE}" pid="11" name="SD_OFF_Institute">
    <vt:lpwstr>Region Nordjylland</vt:lpwstr>
  </property>
  <property fmtid="{D5CDD505-2E9C-101B-9397-08002B2CF9AE}" pid="12" name="SD_OFF_MandatoryDepartment">
    <vt:lpwstr>Økonomi</vt:lpwstr>
  </property>
  <property fmtid="{D5CDD505-2E9C-101B-9397-08002B2CF9AE}" pid="13" name="SD_OFF_MandatoryDepartment_en-GB">
    <vt:lpwstr>Economy</vt:lpwstr>
  </property>
  <property fmtid="{D5CDD505-2E9C-101B-9397-08002B2CF9AE}" pid="14" name="SD_OFF_ColorDefinition">
    <vt:lpwstr>Red</vt:lpwstr>
  </property>
  <property fmtid="{D5CDD505-2E9C-101B-9397-08002B2CF9AE}" pid="15" name="SD_OFF_LogoFileName">
    <vt:lpwstr>RegionNordjylland</vt:lpwstr>
  </property>
  <property fmtid="{D5CDD505-2E9C-101B-9397-08002B2CF9AE}" pid="16" name="LastCompletedArtworkDefinition">
    <vt:lpwstr>RegionN</vt:lpwstr>
  </property>
  <property fmtid="{D5CDD505-2E9C-101B-9397-08002B2CF9AE}" pid="17" name="LastColorSetFilter">
    <vt:lpwstr>RedWhite*</vt:lpwstr>
  </property>
  <property fmtid="{D5CDD505-2E9C-101B-9397-08002B2CF9AE}" pid="18" name="ColorDefinition">
    <vt:lpwstr>Red</vt:lpwstr>
  </property>
  <property fmtid="{D5CDD505-2E9C-101B-9397-08002B2CF9AE}" pid="19" name="USR_Name">
    <vt:lpwstr>Tanja Weikop</vt:lpwstr>
  </property>
  <property fmtid="{D5CDD505-2E9C-101B-9397-08002B2CF9AE}" pid="20" name="USR_Title">
    <vt:lpwstr/>
  </property>
  <property fmtid="{D5CDD505-2E9C-101B-9397-08002B2CF9AE}" pid="21" name="USR_DirectPhone">
    <vt:lpwstr/>
  </property>
  <property fmtid="{D5CDD505-2E9C-101B-9397-08002B2CF9AE}" pid="22" name="USR_Email">
    <vt:lpwstr/>
  </property>
  <property fmtid="{D5CDD505-2E9C-101B-9397-08002B2CF9AE}" pid="23" name="USR_Department">
    <vt:lpwstr>Økonomi</vt:lpwstr>
  </property>
  <property fmtid="{D5CDD505-2E9C-101B-9397-08002B2CF9AE}" pid="24" name="USR_Speciality">
    <vt:lpwstr/>
  </property>
  <property fmtid="{D5CDD505-2E9C-101B-9397-08002B2CF9AE}" pid="25" name="USR_Unit">
    <vt:lpwstr/>
  </property>
  <property fmtid="{D5CDD505-2E9C-101B-9397-08002B2CF9AE}" pid="26" name="USR_AddressOne">
    <vt:lpwstr/>
  </property>
  <property fmtid="{D5CDD505-2E9C-101B-9397-08002B2CF9AE}" pid="27" name="USR_AddressTwo">
    <vt:lpwstr/>
  </property>
  <property fmtid="{D5CDD505-2E9C-101B-9397-08002B2CF9AE}" pid="28" name="USR_AddressThree">
    <vt:lpwstr/>
  </property>
  <property fmtid="{D5CDD505-2E9C-101B-9397-08002B2CF9AE}" pid="29" name="USR_BusinessPhone">
    <vt:lpwstr/>
  </property>
  <property fmtid="{D5CDD505-2E9C-101B-9397-08002B2CF9AE}" pid="30" name="USR_Web">
    <vt:lpwstr/>
  </property>
  <property fmtid="{D5CDD505-2E9C-101B-9397-08002B2CF9AE}" pid="31" name="USR_FreeText">
    <vt:lpwstr/>
  </property>
  <property fmtid="{D5CDD505-2E9C-101B-9397-08002B2CF9AE}" pid="32" name="USR_Signature1">
    <vt:lpwstr>jhgvuiv</vt:lpwstr>
  </property>
  <property fmtid="{D5CDD505-2E9C-101B-9397-08002B2CF9AE}" pid="33" name="USR_SignatureTitle1">
    <vt:lpwstr/>
  </property>
  <property fmtid="{D5CDD505-2E9C-101B-9397-08002B2CF9AE}" pid="34" name="DocumentInfoFinished">
    <vt:lpwstr>True</vt:lpwstr>
  </property>
  <property fmtid="{D5CDD505-2E9C-101B-9397-08002B2CF9AE}" pid="35" name="SD_DocumentLanguage">
    <vt:lpwstr>da-DK</vt:lpwstr>
  </property>
  <property fmtid="{D5CDD505-2E9C-101B-9397-08002B2CF9AE}" pid="36" name="ColorExtensionSet">
    <vt:lpwstr>74</vt:lpwstr>
  </property>
</Properties>
</file>