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authors.xml" ContentType="application/vnd.ms-powerpoint.authors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gs/tag2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tags/tag1.xml" ContentType="application/vnd.openxmlformats-officedocument.presentationml.tag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7" r:id="rId2"/>
    <p:sldId id="278" r:id="rId3"/>
    <p:sldId id="279" r:id="rId4"/>
    <p:sldId id="280" r:id="rId5"/>
    <p:sldId id="285" r:id="rId6"/>
    <p:sldId id="282" r:id="rId7"/>
    <p:sldId id="283" r:id="rId8"/>
    <p:sldId id="284" r:id="rId9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D1EF46A-13D8-99FC-17D8-C94FA6A6335C}" name="Gustav Holck Normann" initials="GN" userId="S::g.normann@rn.dk::793d8ec2-15d8-477f-8cf8-5ef4138fe87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99CCFF"/>
    <a:srgbClr val="99FF66"/>
    <a:srgbClr val="9999FF"/>
    <a:srgbClr val="CCECFF"/>
    <a:srgbClr val="CCFF66"/>
    <a:srgbClr val="00CC66"/>
    <a:srgbClr val="66FFCC"/>
    <a:srgbClr val="6699FF"/>
    <a:srgbClr val="009999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393367-B77D-4486-A9A4-00646915EF78}" v="126" dt="2023-03-21T19:18:46.222"/>
    <p1510:client id="{6691CC6E-F7FD-EFA3-6FEE-B237DD0FBFA4}" v="2" dt="2023-02-21T14:26:24.447"/>
    <p1510:client id="{95EEBBBE-AA0F-D43C-4C1A-E73349C0806A}" v="2" dt="2023-04-06T16:23:21.231"/>
    <p1510:client id="{EB434BAA-B98C-A60C-6FBF-D85ECD6FF3F3}" v="1" dt="2023-02-21T14:28:19.3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82432"/>
  </p:normalViewPr>
  <p:slideViewPr>
    <p:cSldViewPr snapToGrid="0">
      <p:cViewPr varScale="1">
        <p:scale>
          <a:sx n="88" d="100"/>
          <a:sy n="88" d="100"/>
        </p:scale>
        <p:origin x="13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microsoft.com/office/2018/10/relationships/authors" Target="author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mon Mæng Tjørnehøj" userId="S::s.maeng@rn.dk::f3f0de39-2f2c-4442-913c-3ece5b133585" providerId="AD" clId="Web-{4D393367-B77D-4486-A9A4-00646915EF78}"/>
    <pc:docChg chg="delSld modSld">
      <pc:chgData name="Simon Mæng Tjørnehøj" userId="S::s.maeng@rn.dk::f3f0de39-2f2c-4442-913c-3ece5b133585" providerId="AD" clId="Web-{4D393367-B77D-4486-A9A4-00646915EF78}" dt="2023-03-21T19:18:46.222" v="64"/>
      <pc:docMkLst>
        <pc:docMk/>
      </pc:docMkLst>
      <pc:sldChg chg="modSp modCm">
        <pc:chgData name="Simon Mæng Tjørnehøj" userId="S::s.maeng@rn.dk::f3f0de39-2f2c-4442-913c-3ece5b133585" providerId="AD" clId="Web-{4D393367-B77D-4486-A9A4-00646915EF78}" dt="2023-03-21T19:18:37.425" v="62" actId="20577"/>
        <pc:sldMkLst>
          <pc:docMk/>
          <pc:sldMk cId="1237789016" sldId="278"/>
        </pc:sldMkLst>
        <pc:spChg chg="mod">
          <ac:chgData name="Simon Mæng Tjørnehøj" userId="S::s.maeng@rn.dk::f3f0de39-2f2c-4442-913c-3ece5b133585" providerId="AD" clId="Web-{4D393367-B77D-4486-A9A4-00646915EF78}" dt="2023-03-21T19:18:37.425" v="62" actId="20577"/>
          <ac:spMkLst>
            <pc:docMk/>
            <pc:sldMk cId="1237789016" sldId="278"/>
            <ac:spMk id="5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Simon Mæng Tjørnehøj" userId="S::s.maeng@rn.dk::f3f0de39-2f2c-4442-913c-3ece5b133585" providerId="AD" clId="Web-{4D393367-B77D-4486-A9A4-00646915EF78}" dt="2023-03-21T19:18:36.191" v="61"/>
              <pc2:cmMkLst xmlns:pc2="http://schemas.microsoft.com/office/powerpoint/2019/9/main/command">
                <pc:docMk/>
                <pc:sldMk cId="1237789016" sldId="278"/>
                <pc2:cmMk id="{B8B6E4D9-51B0-4E9D-B98A-C1BE9247400B}"/>
              </pc2:cmMkLst>
            </pc226:cmChg>
          </p:ext>
        </pc:extLst>
      </pc:sldChg>
      <pc:sldChg chg="del modCm">
        <pc:chgData name="Simon Mæng Tjørnehøj" userId="S::s.maeng@rn.dk::f3f0de39-2f2c-4442-913c-3ece5b133585" providerId="AD" clId="Web-{4D393367-B77D-4486-A9A4-00646915EF78}" dt="2023-03-21T19:18:46.222" v="64"/>
        <pc:sldMkLst>
          <pc:docMk/>
          <pc:sldMk cId="3050307654" sldId="28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Simon Mæng Tjørnehøj" userId="S::s.maeng@rn.dk::f3f0de39-2f2c-4442-913c-3ece5b133585" providerId="AD" clId="Web-{4D393367-B77D-4486-A9A4-00646915EF78}" dt="2023-03-21T19:18:43.175" v="63"/>
              <pc2:cmMkLst xmlns:pc2="http://schemas.microsoft.com/office/powerpoint/2019/9/main/command">
                <pc:docMk/>
                <pc:sldMk cId="3050307654" sldId="286"/>
                <pc2:cmMk id="{727B4010-F62F-415B-B8F0-DEB3F1E02BA2}"/>
              </pc2:cmMkLst>
            </pc226:cmChg>
          </p:ext>
        </pc:extLst>
      </pc:sldChg>
    </pc:docChg>
  </pc:docChgLst>
  <pc:docChgLst>
    <pc:chgData name="Gustav Holck Normann" userId="S::g.normann@rn.dk::793d8ec2-15d8-477f-8cf8-5ef4138fe873" providerId="AD" clId="Web-{EB434BAA-B98C-A60C-6FBF-D85ECD6FF3F3}"/>
    <pc:docChg chg="">
      <pc:chgData name="Gustav Holck Normann" userId="S::g.normann@rn.dk::793d8ec2-15d8-477f-8cf8-5ef4138fe873" providerId="AD" clId="Web-{EB434BAA-B98C-A60C-6FBF-D85ECD6FF3F3}" dt="2023-02-21T14:28:19.367" v="0"/>
      <pc:docMkLst>
        <pc:docMk/>
      </pc:docMkLst>
      <pc:sldChg chg="addCm">
        <pc:chgData name="Gustav Holck Normann" userId="S::g.normann@rn.dk::793d8ec2-15d8-477f-8cf8-5ef4138fe873" providerId="AD" clId="Web-{EB434BAA-B98C-A60C-6FBF-D85ECD6FF3F3}" dt="2023-02-21T14:28:19.367" v="0"/>
        <pc:sldMkLst>
          <pc:docMk/>
          <pc:sldMk cId="3050307654" sldId="28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Gustav Holck Normann" userId="S::g.normann@rn.dk::793d8ec2-15d8-477f-8cf8-5ef4138fe873" providerId="AD" clId="Web-{EB434BAA-B98C-A60C-6FBF-D85ECD6FF3F3}" dt="2023-02-21T14:28:19.367" v="0"/>
              <pc2:cmMkLst xmlns:pc2="http://schemas.microsoft.com/office/powerpoint/2019/9/main/command">
                <pc:docMk/>
                <pc:sldMk cId="3050307654" sldId="286"/>
                <pc2:cmMk id="{727B4010-F62F-415B-B8F0-DEB3F1E02BA2}"/>
              </pc2:cmMkLst>
            </pc226:cmChg>
          </p:ext>
        </pc:extLst>
      </pc:sldChg>
    </pc:docChg>
  </pc:docChgLst>
  <pc:docChgLst>
    <pc:chgData name="Simon Mæng Tjørnehøj" userId="S::s.maeng@rn.dk::f3f0de39-2f2c-4442-913c-3ece5b133585" providerId="AD" clId="Web-{95EEBBBE-AA0F-D43C-4C1A-E73349C0806A}"/>
    <pc:docChg chg="addSld delSld">
      <pc:chgData name="Simon Mæng Tjørnehøj" userId="S::s.maeng@rn.dk::f3f0de39-2f2c-4442-913c-3ece5b133585" providerId="AD" clId="Web-{95EEBBBE-AA0F-D43C-4C1A-E73349C0806A}" dt="2023-04-06T16:23:21.231" v="1"/>
      <pc:docMkLst>
        <pc:docMk/>
      </pc:docMkLst>
      <pc:sldChg chg="new del">
        <pc:chgData name="Simon Mæng Tjørnehøj" userId="S::s.maeng@rn.dk::f3f0de39-2f2c-4442-913c-3ece5b133585" providerId="AD" clId="Web-{95EEBBBE-AA0F-D43C-4C1A-E73349C0806A}" dt="2023-04-06T16:23:21.231" v="1"/>
        <pc:sldMkLst>
          <pc:docMk/>
          <pc:sldMk cId="2766749337" sldId="286"/>
        </pc:sldMkLst>
      </pc:sldChg>
    </pc:docChg>
  </pc:docChgLst>
  <pc:docChgLst>
    <pc:chgData name="Gustav Holck Normann" userId="S::g.normann@rn.dk::793d8ec2-15d8-477f-8cf8-5ef4138fe873" providerId="AD" clId="Web-{6691CC6E-F7FD-EFA3-6FEE-B237DD0FBFA4}"/>
    <pc:docChg chg="mod">
      <pc:chgData name="Gustav Holck Normann" userId="S::g.normann@rn.dk::793d8ec2-15d8-477f-8cf8-5ef4138fe873" providerId="AD" clId="Web-{6691CC6E-F7FD-EFA3-6FEE-B237DD0FBFA4}" dt="2023-02-21T14:26:24.447" v="1"/>
      <pc:docMkLst>
        <pc:docMk/>
      </pc:docMkLst>
      <pc:sldChg chg="addCm">
        <pc:chgData name="Gustav Holck Normann" userId="S::g.normann@rn.dk::793d8ec2-15d8-477f-8cf8-5ef4138fe873" providerId="AD" clId="Web-{6691CC6E-F7FD-EFA3-6FEE-B237DD0FBFA4}" dt="2023-02-21T14:26:24.447" v="1"/>
        <pc:sldMkLst>
          <pc:docMk/>
          <pc:sldMk cId="1237789016" sldId="27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Gustav Holck Normann" userId="S::g.normann@rn.dk::793d8ec2-15d8-477f-8cf8-5ef4138fe873" providerId="AD" clId="Web-{6691CC6E-F7FD-EFA3-6FEE-B237DD0FBFA4}" dt="2023-02-21T14:26:24.447" v="1"/>
              <pc2:cmMkLst xmlns:pc2="http://schemas.microsoft.com/office/powerpoint/2019/9/main/command">
                <pc:docMk/>
                <pc:sldMk cId="1237789016" sldId="278"/>
                <pc2:cmMk id="{B8B6E4D9-51B0-4E9D-B98A-C1BE9247400B}"/>
              </pc2:cmMkLst>
            </pc226:cmChg>
          </p:ext>
        </pc:ext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72A38B-F9FA-4036-A084-652409E98F08}" type="datetimeFigureOut">
              <a:rPr lang="da-DK" smtClean="0"/>
              <a:t>14.08.2025</a:t>
            </a:fld>
            <a:endParaRPr lang="da-D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err="1"/>
              <a:t>Click</a:t>
            </a:r>
            <a:r>
              <a:rPr lang="da-DK"/>
              <a:t> to </a:t>
            </a:r>
            <a:r>
              <a:rPr lang="da-DK" err="1"/>
              <a:t>edit</a:t>
            </a:r>
            <a:r>
              <a:rPr lang="da-DK"/>
              <a:t> Master </a:t>
            </a:r>
            <a:r>
              <a:rPr lang="da-DK" err="1"/>
              <a:t>text</a:t>
            </a:r>
            <a:r>
              <a:rPr lang="da-DK"/>
              <a:t> styles</a:t>
            </a:r>
          </a:p>
          <a:p>
            <a:pPr lvl="1"/>
            <a:r>
              <a:rPr lang="da-DK"/>
              <a:t>Second </a:t>
            </a:r>
            <a:r>
              <a:rPr lang="da-DK" err="1"/>
              <a:t>level</a:t>
            </a:r>
            <a:endParaRPr lang="da-DK"/>
          </a:p>
          <a:p>
            <a:pPr lvl="2"/>
            <a:r>
              <a:rPr lang="da-DK"/>
              <a:t>Third </a:t>
            </a:r>
            <a:r>
              <a:rPr lang="da-DK" err="1"/>
              <a:t>level</a:t>
            </a:r>
            <a:endParaRPr lang="da-DK"/>
          </a:p>
          <a:p>
            <a:pPr lvl="3"/>
            <a:r>
              <a:rPr lang="da-DK" err="1"/>
              <a:t>Fourth</a:t>
            </a:r>
            <a:r>
              <a:rPr lang="da-DK"/>
              <a:t> </a:t>
            </a:r>
            <a:r>
              <a:rPr lang="da-DK" err="1"/>
              <a:t>level</a:t>
            </a:r>
            <a:endParaRPr lang="da-DK"/>
          </a:p>
          <a:p>
            <a:pPr lvl="4"/>
            <a:r>
              <a:rPr lang="da-DK"/>
              <a:t>Fifth </a:t>
            </a:r>
            <a:r>
              <a:rPr lang="da-DK" err="1"/>
              <a:t>level</a:t>
            </a:r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436F85-577F-4A92-A47F-D540A2BCC82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78091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36F85-577F-4A92-A47F-D540A2BCC821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379904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Vigtigt</a:t>
            </a:r>
            <a:r>
              <a:rPr lang="da-DK" baseline="0" dirty="0"/>
              <a:t> at de får prøvet så meget som muligt på følgevagten. </a:t>
            </a:r>
          </a:p>
          <a:p>
            <a:r>
              <a:rPr lang="da-DK" baseline="0" dirty="0"/>
              <a:t>Især vigtigt er sengebad, </a:t>
            </a:r>
            <a:r>
              <a:rPr lang="da-DK" baseline="0" dirty="0" err="1"/>
              <a:t>bækkengivning</a:t>
            </a:r>
            <a:r>
              <a:rPr lang="da-DK" baseline="0" dirty="0"/>
              <a:t>, sondemad, madesituationer hvis om muligt. </a:t>
            </a:r>
          </a:p>
          <a:p>
            <a:r>
              <a:rPr lang="da-DK" baseline="0" dirty="0"/>
              <a:t>Specielt sengebad og </a:t>
            </a:r>
            <a:r>
              <a:rPr lang="da-DK" baseline="0" dirty="0" err="1"/>
              <a:t>bækkengivning</a:t>
            </a:r>
            <a:r>
              <a:rPr lang="da-DK" baseline="0" dirty="0"/>
              <a:t> må de gerne søge aktivt – altså hvis de nu ikke prøver det hos deres ”egne” patienter, da spørge om der er andre steder de kan få lov at prøve. 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AF8838-65ED-452A-B862-D9E4B09D40BF}" type="slidenum">
              <a:rPr lang="da-DK" smtClean="0"/>
              <a:pPr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426659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/>
              <a:t>Modul</a:t>
            </a:r>
            <a:r>
              <a:rPr lang="da-DK" baseline="0"/>
              <a:t> N</a:t>
            </a:r>
            <a:r>
              <a:rPr lang="da-DK"/>
              <a:t> indeholder</a:t>
            </a:r>
            <a:r>
              <a:rPr lang="da-DK" baseline="0"/>
              <a:t> </a:t>
            </a:r>
            <a:r>
              <a:rPr lang="da-DK" b="1" baseline="0"/>
              <a:t>både refleksionsopgaven og repetition.</a:t>
            </a:r>
          </a:p>
          <a:p>
            <a:endParaRPr lang="da-DK" baseline="0"/>
          </a:p>
          <a:p>
            <a:r>
              <a:rPr lang="da-DK" baseline="0"/>
              <a:t>De 4 timer afholdes med det samlede hold og sygeplejerskeunderviseren.</a:t>
            </a:r>
          </a:p>
          <a:p>
            <a:endParaRPr lang="da-DK" baseline="0"/>
          </a:p>
          <a:p>
            <a:r>
              <a:rPr lang="da-DK" b="1" baseline="0"/>
              <a:t>Refleksionsopgaven:</a:t>
            </a:r>
          </a:p>
          <a:p>
            <a:r>
              <a:rPr lang="da-DK" baseline="0"/>
              <a:t>Der vælges 6 kursister ud til fremlæggelse. De må ikke vide det på forhånd – alle skal forberede sig!</a:t>
            </a:r>
          </a:p>
          <a:p>
            <a:r>
              <a:rPr lang="da-DK" baseline="0"/>
              <a:t>De 6 kursister vælges af sygeplejersken hjemmefra, vælg de opgaver der rammer bredest.</a:t>
            </a:r>
          </a:p>
          <a:p>
            <a:r>
              <a:rPr lang="da-DK" baseline="0"/>
              <a:t>Hver kursist får 5 min til at fremlægge – dernæst byder klassen ind med spørgsmål / undren / behov for mere viden / supplementer / egne positive erfaringer m.m. alt i alt 10-15 min pr fremlæggelse, således at seancen tager fra 60-90 min.</a:t>
            </a:r>
          </a:p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8E025D-18D7-438C-80C4-034AAD1CED65}" type="slidenum">
              <a:rPr lang="da-DK" smtClean="0"/>
              <a:pPr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789866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b="1"/>
              <a:t>Opgaven;</a:t>
            </a:r>
          </a:p>
          <a:p>
            <a:r>
              <a:rPr lang="da-DK"/>
              <a:t>Opgaven skal sendes til sygeplejerskeunderviserens på e-mail inden for den angivne tidsfrist. Sygeplejerskeunderviseren bekræfter modtagelsen. </a:t>
            </a:r>
          </a:p>
          <a:p>
            <a:r>
              <a:rPr lang="da-DK"/>
              <a:t>For sen aflevering af opgaven uden forudgående aftale med underviseren medfører at kursisten ikke kan deltage på det efterfølgende modul N, hvorfor kurset ikke kan godkendes. </a:t>
            </a:r>
            <a:br>
              <a:rPr lang="da-DK"/>
            </a:br>
            <a:br>
              <a:rPr lang="da-DK"/>
            </a:br>
            <a:r>
              <a:rPr lang="da-DK"/>
              <a:t>Kursisten forbereder, med baggrund i opgaven, et oplæg til en mundtlig fremlæggelse, som finder sted på modul N.</a:t>
            </a:r>
            <a:br>
              <a:rPr lang="da-DK"/>
            </a:br>
            <a:r>
              <a:rPr lang="da-DK"/>
              <a:t>Der vil på modul N blive udvalgt 6 opgaver, som af de pågældende kursister, fremlægges i plenum</a:t>
            </a:r>
            <a:br>
              <a:rPr lang="da-DK"/>
            </a:br>
            <a:r>
              <a:rPr lang="da-DK"/>
              <a:t> </a:t>
            </a:r>
            <a:br>
              <a:rPr lang="da-DK"/>
            </a:br>
            <a:r>
              <a:rPr lang="da-DK"/>
              <a:t>Fremlæggelsen skal indeholde en præsentation af opgaven, og refleksion over følgende spørgsmål:</a:t>
            </a:r>
            <a:br>
              <a:rPr lang="da-DK"/>
            </a:br>
            <a:r>
              <a:rPr lang="da-DK"/>
              <a:t>Hvad har du lært / er du blevet bevidst om?</a:t>
            </a:r>
            <a:br>
              <a:rPr lang="da-DK"/>
            </a:br>
            <a:r>
              <a:rPr lang="da-DK"/>
              <a:t>Hvilke handlemuligheder har du næste gang, du står i lignende situation?</a:t>
            </a:r>
            <a:br>
              <a:rPr lang="da-DK"/>
            </a:br>
            <a:r>
              <a:rPr lang="da-DK"/>
              <a:t>Hvad har du brug for at øve dig i / lære mere om – og hvordan vil du lære det?</a:t>
            </a:r>
            <a:br>
              <a:rPr lang="da-DK"/>
            </a:br>
            <a:r>
              <a:rPr lang="da-DK"/>
              <a:t> </a:t>
            </a:r>
            <a:br>
              <a:rPr lang="da-DK"/>
            </a:br>
            <a:r>
              <a:rPr lang="da-DK"/>
              <a:t>Efterfølgende diskuteres refleksionen på klassen. </a:t>
            </a:r>
            <a:br>
              <a:rPr lang="da-DK"/>
            </a:br>
            <a:r>
              <a:rPr lang="da-DK"/>
              <a:t>Der er afsat 10-15 min til oplæg/diskussion pr opgave.	</a:t>
            </a:r>
          </a:p>
          <a:p>
            <a:endParaRPr lang="da-DK"/>
          </a:p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8E025D-18D7-438C-80C4-034AAD1CED65}" type="slidenum">
              <a:rPr lang="da-DK" smtClean="0"/>
              <a:pPr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885018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/>
              <a:t>Forslag til hvordan opgaven kan se ud. De kan lave en tabel</a:t>
            </a:r>
            <a:r>
              <a:rPr lang="da-DK" baseline="0"/>
              <a:t> som denne, og komme ind på områderne. </a:t>
            </a:r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8E025D-18D7-438C-80C4-034AAD1CED65}" type="slidenum">
              <a:rPr lang="da-DK" smtClean="0"/>
              <a:pPr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115812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AF8838-65ED-452A-B862-D9E4B09D40BF}" type="slidenum">
              <a:rPr lang="da-DK" smtClean="0"/>
              <a:pPr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744578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sz="1200" b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Eksamensvarighed: 45 min.</a:t>
            </a:r>
          </a:p>
          <a:p>
            <a:pPr lvl="0"/>
            <a:r>
              <a:rPr lang="da-DK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 min. til sengeredning samtidig med der redegøres for og eksamineres i  nøglebegreber indenfor decubitus/håndhygiejne </a:t>
            </a:r>
          </a:p>
          <a:p>
            <a:pPr lvl="0"/>
            <a:r>
              <a:rPr lang="da-DK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 min. til praktisk udførelse af opgaverne – </a:t>
            </a:r>
            <a:r>
              <a:rPr lang="da-DK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rapportgivning</a:t>
            </a:r>
            <a:r>
              <a:rPr lang="da-DK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patientpleje </a:t>
            </a:r>
            <a:r>
              <a:rPr lang="da-DK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m.m</a:t>
            </a:r>
            <a:endParaRPr lang="da-DK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da-DK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 min. til teoretisk gennemgang -  overlevering af rapport, teoretisk eksamination og votering</a:t>
            </a:r>
          </a:p>
          <a:p>
            <a:endParaRPr lang="da-DK" dirty="0"/>
          </a:p>
          <a:p>
            <a:r>
              <a:rPr lang="da-DK" sz="1200" b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Bedømmelse:</a:t>
            </a:r>
            <a:endParaRPr lang="da-DK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da-DK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Eksaminatorerne vurderer eksamensforløbet ud fra de opstillede mål. Eksamensforløbet vurderes efter kriterierne bestået/ikke bestået.</a:t>
            </a:r>
          </a:p>
          <a:p>
            <a:r>
              <a:rPr lang="da-DK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Det skal klart fremgå med hvilken begrundelse, beslutningen om bestået/ikke bestået er truffet, og det opsummeres for kursisten, hvad der evt. skal arbejdes videre med og hvordan.</a:t>
            </a:r>
          </a:p>
          <a:p>
            <a:r>
              <a:rPr lang="da-DK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Der gøres opmærksom på, at udeblivelse fra eksamen uden forudgående aftale med Vagtbureauet betragtes som et ikke bestået eksamensforsøg.</a:t>
            </a:r>
          </a:p>
          <a:p>
            <a:r>
              <a:rPr lang="da-DK" sz="1200" b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da-DK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da-DK" sz="1200" b="1" u="sng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Re-eksamination</a:t>
            </a:r>
            <a:r>
              <a:rPr lang="da-DK" sz="1200" b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da-DK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da-DK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Foregår på tilsvarende måde, men med en anden sygeplejerskeeksaminator. Inden </a:t>
            </a:r>
            <a:r>
              <a:rPr lang="da-DK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re-eksamination</a:t>
            </a:r>
            <a:r>
              <a:rPr lang="da-DK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skal kursisten gives mulighed for at repetere pensum (minimum en weekend).</a:t>
            </a:r>
          </a:p>
          <a:p>
            <a:r>
              <a:rPr lang="da-DK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Bestås </a:t>
            </a:r>
            <a:r>
              <a:rPr lang="da-DK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re-eksaminationen</a:t>
            </a:r>
            <a:r>
              <a:rPr lang="da-DK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ikke, skal sygeplejevikarkurset tages om. </a:t>
            </a:r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AF8838-65ED-452A-B862-D9E4B09D40BF}" type="slidenum">
              <a:rPr lang="da-DK" smtClean="0"/>
              <a:pPr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548968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Elektronisk evaluering tilsendes efter modul Eksamen, da det er en samlet evaluering af hele kurset</a:t>
            </a:r>
          </a:p>
          <a:p>
            <a:endParaRPr lang="da-DK" dirty="0"/>
          </a:p>
          <a:p>
            <a:r>
              <a:rPr lang="da-DK"/>
              <a:t>UOFFICIELT PERSONLIG MENTOR ORDNING*****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36F85-577F-4A92-A47F-D540A2BCC821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17867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Relationship Id="rId4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Relationship Id="rId4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imaryColor"/>
          <p:cNvSpPr/>
          <p:nvPr userDrawn="1"/>
        </p:nvSpPr>
        <p:spPr>
          <a:xfrm>
            <a:off x="0" y="-1"/>
            <a:ext cx="12192000" cy="6854825"/>
          </a:xfrm>
          <a:prstGeom prst="rect">
            <a:avLst/>
          </a:prstGeom>
          <a:solidFill>
            <a:srgbClr val="546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da-DK">
              <a:solidFill>
                <a:srgbClr val="54687C"/>
              </a:solidFill>
            </a:endParaRPr>
          </a:p>
        </p:txBody>
      </p:sp>
      <p:sp>
        <p:nvSpPr>
          <p:cNvPr id="11" name="SecondaryColor"/>
          <p:cNvSpPr/>
          <p:nvPr userDrawn="1"/>
        </p:nvSpPr>
        <p:spPr>
          <a:xfrm>
            <a:off x="0" y="5475600"/>
            <a:ext cx="12192002" cy="1382400"/>
          </a:xfrm>
          <a:prstGeom prst="rect">
            <a:avLst/>
          </a:prstGeom>
          <a:solidFill>
            <a:srgbClr val="0028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da-DK">
              <a:solidFill>
                <a:srgbClr val="002839"/>
              </a:solidFill>
            </a:endParaRPr>
          </a:p>
        </p:txBody>
      </p:sp>
      <p:pic>
        <p:nvPicPr>
          <p:cNvPr id="16" name="Femte element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91"/>
          <a:stretch/>
        </p:blipFill>
        <p:spPr>
          <a:xfrm>
            <a:off x="3021340" y="45958"/>
            <a:ext cx="8883323" cy="5380808"/>
          </a:xfrm>
          <a:prstGeom prst="rect">
            <a:avLst/>
          </a:prstGeom>
        </p:spPr>
      </p:pic>
      <p:sp>
        <p:nvSpPr>
          <p:cNvPr id="12" name="Institutlinje"/>
          <p:cNvSpPr/>
          <p:nvPr userDrawn="1"/>
        </p:nvSpPr>
        <p:spPr>
          <a:xfrm>
            <a:off x="0" y="5420181"/>
            <a:ext cx="12192000" cy="57600"/>
          </a:xfrm>
          <a:prstGeom prst="rect">
            <a:avLst/>
          </a:prstGeom>
          <a:solidFill>
            <a:srgbClr val="8224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da-DK"/>
          </a:p>
        </p:txBody>
      </p:sp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765176" y="5822388"/>
            <a:ext cx="6408510" cy="665532"/>
          </a:xfrm>
        </p:spPr>
        <p:txBody>
          <a:bodyPr anchor="t" anchorCtr="0"/>
          <a:lstStyle>
            <a:lvl1pPr algn="l">
              <a:lnSpc>
                <a:spcPct val="110000"/>
              </a:lnSpc>
              <a:defRPr sz="2000">
                <a:solidFill>
                  <a:srgbClr val="FFFFFF"/>
                </a:solidFill>
              </a:defRPr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4" name="Date Placeholder 3" hidden="1"/>
          <p:cNvSpPr>
            <a:spLocks noGrp="1"/>
          </p:cNvSpPr>
          <p:nvPr>
            <p:ph type="dt" sz="half" idx="10"/>
          </p:nvPr>
        </p:nvSpPr>
        <p:spPr>
          <a:xfrm>
            <a:off x="760939" y="6489700"/>
            <a:ext cx="2820461" cy="365125"/>
          </a:xfrm>
        </p:spPr>
        <p:txBody>
          <a:bodyPr/>
          <a:lstStyle/>
          <a:p>
            <a:fld id="{54E0A626-36E7-4ACB-AE94-30B8AB1B2246}" type="datetimeFigureOut">
              <a:rPr lang="da-DK" smtClean="0"/>
              <a:t>14.08.2025</a:t>
            </a:fld>
            <a:endParaRPr lang="da-DK"/>
          </a:p>
        </p:txBody>
      </p:sp>
      <p:sp>
        <p:nvSpPr>
          <p:cNvPr id="5" name="Footer Placeholder 4" hidden="1"/>
          <p:cNvSpPr>
            <a:spLocks noGrp="1"/>
          </p:cNvSpPr>
          <p:nvPr>
            <p:ph type="ftr" sz="quarter" idx="11"/>
          </p:nvPr>
        </p:nvSpPr>
        <p:spPr>
          <a:xfrm>
            <a:off x="4038600" y="6489700"/>
            <a:ext cx="4114800" cy="365125"/>
          </a:xfrm>
        </p:spPr>
        <p:txBody>
          <a:bodyPr/>
          <a:lstStyle/>
          <a:p>
            <a:endParaRPr lang="da-DK"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8610600" y="6489700"/>
            <a:ext cx="2743200" cy="365125"/>
          </a:xfrm>
        </p:spPr>
        <p:txBody>
          <a:bodyPr/>
          <a:lstStyle/>
          <a:p>
            <a:fld id="{45D37B1E-C366-494F-A587-962AD9AABC83}" type="slidenum">
              <a:rPr lang="da-DK" smtClean="0"/>
              <a:t>‹nr.›</a:t>
            </a:fld>
            <a:endParaRPr lang="da-DK"/>
          </a:p>
        </p:txBody>
      </p:sp>
      <p:pic>
        <p:nvPicPr>
          <p:cNvPr id="14" name="(n) W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175" y="571522"/>
            <a:ext cx="615927" cy="615927"/>
          </a:xfrm>
          <a:prstGeom prst="rect">
            <a:avLst/>
          </a:prstGeom>
        </p:spPr>
      </p:pic>
      <p:sp>
        <p:nvSpPr>
          <p:cNvPr id="10" name="LogoPPT"/>
          <p:cNvSpPr/>
          <p:nvPr userDrawn="1"/>
        </p:nvSpPr>
        <p:spPr>
          <a:xfrm>
            <a:off x="9421200" y="5810400"/>
            <a:ext cx="2433600" cy="72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da-DK"/>
          </a:p>
        </p:txBody>
      </p:sp>
      <p:pic>
        <p:nvPicPr>
          <p:cNvPr id="3" name="LogoPPT_bmkArt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2933" y="5810400"/>
            <a:ext cx="2431867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338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nitsforside - billede 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dsholder til billede 3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191999" cy="6800400"/>
          </a:xfrm>
          <a:solidFill>
            <a:schemeClr val="bg1"/>
          </a:solidFill>
        </p:spPr>
        <p:txBody>
          <a:bodyPr lIns="3996000" tIns="0" rIns="0" anchor="ctr" anchorCtr="0"/>
          <a:lstStyle>
            <a:lvl1pPr marL="0" indent="0" algn="ctr">
              <a:buNone/>
              <a:defRPr sz="1800" baseline="0"/>
            </a:lvl1pPr>
          </a:lstStyle>
          <a:p>
            <a:r>
              <a:rPr lang="da-DK"/>
              <a:t>Klik på ikonet for at tilføje et billede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60939" y="1357312"/>
            <a:ext cx="10656362" cy="1910143"/>
          </a:xfrm>
        </p:spPr>
        <p:txBody>
          <a:bodyPr/>
          <a:lstStyle>
            <a:lvl1pPr>
              <a:defRPr sz="6600" spc="600" baseline="0">
                <a:solidFill>
                  <a:schemeClr val="tx1"/>
                </a:solidFill>
              </a:defRPr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13" name="Pladsholder til indhold 2"/>
          <p:cNvSpPr>
            <a:spLocks noGrp="1"/>
          </p:cNvSpPr>
          <p:nvPr>
            <p:ph sz="quarter" idx="13"/>
          </p:nvPr>
        </p:nvSpPr>
        <p:spPr>
          <a:xfrm>
            <a:off x="765176" y="3560064"/>
            <a:ext cx="10652124" cy="2734374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0A626-36E7-4ACB-AE94-30B8AB1B2246}" type="datetimeFigureOut">
              <a:rPr lang="da-DK" smtClean="0"/>
              <a:t>14.08.2025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t>‹nr.›</a:t>
            </a:fld>
            <a:endParaRPr lang="da-DK"/>
          </a:p>
        </p:txBody>
      </p:sp>
      <p:sp>
        <p:nvSpPr>
          <p:cNvPr id="20" name="Institutlinje"/>
          <p:cNvSpPr/>
          <p:nvPr userDrawn="1"/>
        </p:nvSpPr>
        <p:spPr>
          <a:xfrm>
            <a:off x="0" y="6800400"/>
            <a:ext cx="12192000" cy="57600"/>
          </a:xfrm>
          <a:prstGeom prst="rect">
            <a:avLst/>
          </a:prstGeom>
          <a:solidFill>
            <a:srgbClr val="8224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da-DK"/>
          </a:p>
        </p:txBody>
      </p:sp>
      <p:sp>
        <p:nvSpPr>
          <p:cNvPr id="14" name="(n)W"/>
          <p:cNvSpPr>
            <a:spLocks noGrp="1"/>
          </p:cNvSpPr>
          <p:nvPr>
            <p:ph type="body" sz="quarter" idx="15" hasCustomPrompt="1"/>
          </p:nvPr>
        </p:nvSpPr>
        <p:spPr>
          <a:xfrm>
            <a:off x="151200" y="150990"/>
            <a:ext cx="615600" cy="6156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 sz="100"/>
            </a:lvl1pPr>
          </a:lstStyle>
          <a:p>
            <a:pPr lvl="0"/>
            <a:r>
              <a:rPr lang="da-DK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10834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forside - femte elem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imaryColor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46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da-DK">
              <a:solidFill>
                <a:srgbClr val="54687C"/>
              </a:solidFill>
            </a:endParaRPr>
          </a:p>
        </p:txBody>
      </p:sp>
      <p:pic>
        <p:nvPicPr>
          <p:cNvPr id="34" name="Billede 3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7842" y="1155799"/>
            <a:ext cx="5746539" cy="5394127"/>
          </a:xfrm>
          <a:prstGeom prst="rect">
            <a:avLst/>
          </a:prstGeom>
        </p:spPr>
      </p:pic>
      <p:sp>
        <p:nvSpPr>
          <p:cNvPr id="12" name="Institutlinje"/>
          <p:cNvSpPr/>
          <p:nvPr userDrawn="1"/>
        </p:nvSpPr>
        <p:spPr>
          <a:xfrm>
            <a:off x="0" y="6800400"/>
            <a:ext cx="12192000" cy="57600"/>
          </a:xfrm>
          <a:prstGeom prst="rect">
            <a:avLst/>
          </a:prstGeom>
          <a:solidFill>
            <a:srgbClr val="8224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da-DK"/>
          </a:p>
        </p:txBody>
      </p:sp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755606" y="1659452"/>
            <a:ext cx="7416000" cy="2168975"/>
          </a:xfrm>
        </p:spPr>
        <p:txBody>
          <a:bodyPr anchor="b"/>
          <a:lstStyle>
            <a:lvl1pPr>
              <a:defRPr sz="4500" spc="450" baseline="0">
                <a:solidFill>
                  <a:srgbClr val="FFFFFF"/>
                </a:solidFill>
              </a:defRPr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Text"/>
          <p:cNvSpPr>
            <a:spLocks noGrp="1"/>
          </p:cNvSpPr>
          <p:nvPr>
            <p:ph type="body" idx="1"/>
          </p:nvPr>
        </p:nvSpPr>
        <p:spPr>
          <a:xfrm>
            <a:off x="765174" y="3831570"/>
            <a:ext cx="7416000" cy="1202158"/>
          </a:xfrm>
        </p:spPr>
        <p:txBody>
          <a:bodyPr/>
          <a:lstStyle>
            <a:lvl1pPr marL="0" indent="0">
              <a:buNone/>
              <a:defRPr sz="2400" i="1" spc="200" baseline="0">
                <a:solidFill>
                  <a:srgbClr val="FFFFFF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Date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4E0A626-36E7-4ACB-AE94-30B8AB1B2246}" type="datetimeFigureOut">
              <a:rPr lang="da-DK" smtClean="0"/>
              <a:pPr/>
              <a:t>14.08.2025</a:t>
            </a:fld>
            <a:endParaRPr lang="da-DK"/>
          </a:p>
        </p:txBody>
      </p:sp>
      <p:sp>
        <p:nvSpPr>
          <p:cNvPr id="5" name="Footer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Number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5D37B1E-C366-494F-A587-962AD9AABC83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35" name="(n)W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029" y="150990"/>
            <a:ext cx="615927" cy="615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1948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 - femte elem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imaryColor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46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da-DK">
              <a:solidFill>
                <a:srgbClr val="54687C"/>
              </a:solidFill>
            </a:endParaRPr>
          </a:p>
        </p:txBody>
      </p:sp>
      <p:pic>
        <p:nvPicPr>
          <p:cNvPr id="34" name="Billede 3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5413" y="75272"/>
            <a:ext cx="6991093" cy="4940118"/>
          </a:xfrm>
          <a:prstGeom prst="rect">
            <a:avLst/>
          </a:prstGeom>
        </p:spPr>
      </p:pic>
      <p:sp>
        <p:nvSpPr>
          <p:cNvPr id="10" name="Institutlinje"/>
          <p:cNvSpPr/>
          <p:nvPr userDrawn="1"/>
        </p:nvSpPr>
        <p:spPr>
          <a:xfrm>
            <a:off x="0" y="6800400"/>
            <a:ext cx="12192000" cy="57600"/>
          </a:xfrm>
          <a:prstGeom prst="rect">
            <a:avLst/>
          </a:prstGeom>
          <a:solidFill>
            <a:srgbClr val="8224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da-DK"/>
          </a:p>
        </p:txBody>
      </p:sp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760939" y="3345937"/>
            <a:ext cx="5508099" cy="1001762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8" name="Text"/>
          <p:cNvSpPr>
            <a:spLocks noGrp="1"/>
          </p:cNvSpPr>
          <p:nvPr>
            <p:ph type="body" sz="quarter" idx="13" hasCustomPrompt="1"/>
          </p:nvPr>
        </p:nvSpPr>
        <p:spPr>
          <a:xfrm>
            <a:off x="1989826" y="4550252"/>
            <a:ext cx="9428000" cy="1912444"/>
          </a:xfrm>
        </p:spPr>
        <p:txBody>
          <a:bodyPr/>
          <a:lstStyle>
            <a:lvl1pPr marL="0" indent="0">
              <a:buFont typeface="Arial" panose="020B0604020202020204" pitchFamily="34" charset="0"/>
              <a:buChar char="​"/>
              <a:defRPr i="1" spc="200" baseline="0">
                <a:solidFill>
                  <a:srgbClr val="FFFFFF"/>
                </a:solidFill>
              </a:defRPr>
            </a:lvl1pPr>
            <a:lvl2pPr marL="187200" indent="-187200">
              <a:defRPr sz="2000">
                <a:solidFill>
                  <a:srgbClr val="FFFFFF"/>
                </a:solidFill>
              </a:defRPr>
            </a:lvl2pPr>
            <a:lvl3pPr marL="367200" indent="-180000">
              <a:defRPr sz="1800"/>
            </a:lvl3pPr>
            <a:lvl4pPr marL="540000" indent="-172800">
              <a:defRPr sz="1600"/>
            </a:lvl4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</p:txBody>
      </p:sp>
      <p:sp>
        <p:nvSpPr>
          <p:cNvPr id="3" name="Date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4E0A626-36E7-4ACB-AE94-30B8AB1B2246}" type="datetimeFigureOut">
              <a:rPr lang="da-DK" smtClean="0"/>
              <a:pPr/>
              <a:t>14.08.2025</a:t>
            </a:fld>
            <a:endParaRPr lang="da-DK"/>
          </a:p>
        </p:txBody>
      </p:sp>
      <p:sp>
        <p:nvSpPr>
          <p:cNvPr id="4" name="Footer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da-DK"/>
          </a:p>
        </p:txBody>
      </p:sp>
      <p:sp>
        <p:nvSpPr>
          <p:cNvPr id="5" name="SlideNumber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5D37B1E-C366-494F-A587-962AD9AABC83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35" name="(n)W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029" y="150990"/>
            <a:ext cx="615927" cy="615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95781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rimaryColor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46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da-DK">
              <a:solidFill>
                <a:srgbClr val="54687C"/>
              </a:solidFill>
            </a:endParaRPr>
          </a:p>
        </p:txBody>
      </p:sp>
      <p:pic>
        <p:nvPicPr>
          <p:cNvPr id="19" name="Billede 1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92" b="7163"/>
          <a:stretch/>
        </p:blipFill>
        <p:spPr>
          <a:xfrm>
            <a:off x="6880143" y="2199409"/>
            <a:ext cx="5305995" cy="4595091"/>
          </a:xfrm>
          <a:prstGeom prst="rect">
            <a:avLst/>
          </a:prstGeom>
        </p:spPr>
      </p:pic>
      <p:sp>
        <p:nvSpPr>
          <p:cNvPr id="6" name="Title"/>
          <p:cNvSpPr>
            <a:spLocks noGrp="1"/>
          </p:cNvSpPr>
          <p:nvPr>
            <p:ph type="title"/>
          </p:nvPr>
        </p:nvSpPr>
        <p:spPr>
          <a:xfrm>
            <a:off x="759600" y="3344400"/>
            <a:ext cx="5508000" cy="1001762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11" name="Text"/>
          <p:cNvSpPr>
            <a:spLocks noGrp="1"/>
          </p:cNvSpPr>
          <p:nvPr>
            <p:ph type="body" sz="quarter" idx="13" hasCustomPrompt="1"/>
          </p:nvPr>
        </p:nvSpPr>
        <p:spPr>
          <a:xfrm>
            <a:off x="1989826" y="4550252"/>
            <a:ext cx="9428000" cy="1912444"/>
          </a:xfrm>
        </p:spPr>
        <p:txBody>
          <a:bodyPr/>
          <a:lstStyle>
            <a:lvl1pPr marL="0" indent="0">
              <a:buFont typeface="Arial" panose="020B0604020202020204" pitchFamily="34" charset="0"/>
              <a:buChar char="​"/>
              <a:defRPr i="1" spc="200" baseline="0">
                <a:solidFill>
                  <a:srgbClr val="FFFFFF"/>
                </a:solidFill>
              </a:defRPr>
            </a:lvl1pPr>
            <a:lvl2pPr marL="187200" indent="-187200">
              <a:defRPr sz="2000">
                <a:solidFill>
                  <a:srgbClr val="FFFFFF"/>
                </a:solidFill>
              </a:defRPr>
            </a:lvl2pPr>
            <a:lvl3pPr marL="367200" indent="-180000">
              <a:defRPr sz="1800"/>
            </a:lvl3pPr>
            <a:lvl4pPr marL="540000" indent="-172800">
              <a:defRPr sz="1600"/>
            </a:lvl4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</p:txBody>
      </p:sp>
      <p:sp>
        <p:nvSpPr>
          <p:cNvPr id="3" name="Date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4E0A626-36E7-4ACB-AE94-30B8AB1B2246}" type="datetimeFigureOut">
              <a:rPr lang="da-DK" smtClean="0"/>
              <a:pPr/>
              <a:t>14.08.2025</a:t>
            </a:fld>
            <a:endParaRPr lang="da-DK"/>
          </a:p>
        </p:txBody>
      </p:sp>
      <p:sp>
        <p:nvSpPr>
          <p:cNvPr id="4" name="Footer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da-DK"/>
          </a:p>
        </p:txBody>
      </p:sp>
      <p:sp>
        <p:nvSpPr>
          <p:cNvPr id="5" name="SlideNumber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5D37B1E-C366-494F-A587-962AD9AABC83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20" name="Institutlinje"/>
          <p:cNvSpPr/>
          <p:nvPr userDrawn="1"/>
        </p:nvSpPr>
        <p:spPr>
          <a:xfrm>
            <a:off x="0" y="6800400"/>
            <a:ext cx="12192000" cy="57600"/>
          </a:xfrm>
          <a:prstGeom prst="rect">
            <a:avLst/>
          </a:prstGeom>
          <a:solidFill>
            <a:srgbClr val="8224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da-DK"/>
          </a:p>
        </p:txBody>
      </p:sp>
      <p:pic>
        <p:nvPicPr>
          <p:cNvPr id="12" name="(n)W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029" y="150990"/>
            <a:ext cx="615927" cy="615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2494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vid baggrund"/>
          <p:cNvSpPr/>
          <p:nvPr userDrawn="1"/>
        </p:nvSpPr>
        <p:spPr>
          <a:xfrm>
            <a:off x="0" y="0"/>
            <a:ext cx="12192000" cy="6800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da-DK"/>
          </a:p>
        </p:txBody>
      </p:sp>
      <p:sp>
        <p:nvSpPr>
          <p:cNvPr id="7" name="Pladsholder til dato 6" hidden="1"/>
          <p:cNvSpPr>
            <a:spLocks noGrp="1"/>
          </p:cNvSpPr>
          <p:nvPr>
            <p:ph type="dt" sz="half" idx="10"/>
          </p:nvPr>
        </p:nvSpPr>
        <p:spPr>
          <a:xfrm>
            <a:off x="838200" y="7118350"/>
            <a:ext cx="2743200" cy="365125"/>
          </a:xfrm>
        </p:spPr>
        <p:txBody>
          <a:bodyPr/>
          <a:lstStyle/>
          <a:p>
            <a:fld id="{54E0A626-36E7-4ACB-AE94-30B8AB1B2246}" type="datetimeFigureOut">
              <a:rPr lang="da-DK" smtClean="0"/>
              <a:t>14.08.2025</a:t>
            </a:fld>
            <a:endParaRPr lang="da-DK"/>
          </a:p>
        </p:txBody>
      </p:sp>
      <p:sp>
        <p:nvSpPr>
          <p:cNvPr id="8" name="Pladsholder til sidefod 7" hidden="1"/>
          <p:cNvSpPr>
            <a:spLocks noGrp="1"/>
          </p:cNvSpPr>
          <p:nvPr>
            <p:ph type="ftr" sz="quarter" idx="11"/>
          </p:nvPr>
        </p:nvSpPr>
        <p:spPr>
          <a:xfrm>
            <a:off x="4038600" y="7118350"/>
            <a:ext cx="4114800" cy="365125"/>
          </a:xfrm>
        </p:spPr>
        <p:txBody>
          <a:bodyPr/>
          <a:lstStyle/>
          <a:p>
            <a:endParaRPr lang="da-DK"/>
          </a:p>
        </p:txBody>
      </p:sp>
      <p:sp>
        <p:nvSpPr>
          <p:cNvPr id="9" name="Pladsholder til slidenummer 8" hidden="1"/>
          <p:cNvSpPr>
            <a:spLocks noGrp="1"/>
          </p:cNvSpPr>
          <p:nvPr>
            <p:ph type="sldNum" sz="quarter" idx="12"/>
          </p:nvPr>
        </p:nvSpPr>
        <p:spPr>
          <a:xfrm>
            <a:off x="8610600" y="7118350"/>
            <a:ext cx="2743200" cy="365125"/>
          </a:xfrm>
        </p:spPr>
        <p:txBody>
          <a:bodyPr/>
          <a:lstStyle/>
          <a:p>
            <a:fld id="{45D37B1E-C366-494F-A587-962AD9AABC83}" type="slidenum">
              <a:rPr lang="da-DK" smtClean="0"/>
              <a:t>‹nr.›</a:t>
            </a:fld>
            <a:endParaRPr lang="da-DK"/>
          </a:p>
        </p:txBody>
      </p:sp>
      <p:sp>
        <p:nvSpPr>
          <p:cNvPr id="11" name="Pladsholder til billede 1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00400"/>
          </a:xfrm>
          <a:noFill/>
        </p:spPr>
        <p:txBody>
          <a:bodyPr tIns="648000" anchor="ctr" anchorCtr="0"/>
          <a:lstStyle>
            <a:lvl1pPr marL="0" indent="0" algn="ctr">
              <a:buNone/>
              <a:defRPr sz="1800" baseline="0">
                <a:solidFill>
                  <a:schemeClr val="tx1"/>
                </a:solidFill>
              </a:defRPr>
            </a:lvl1pPr>
          </a:lstStyle>
          <a:p>
            <a:r>
              <a:rPr lang="da-DK"/>
              <a:t>Klik på ikonet og indsæt billede</a:t>
            </a:r>
          </a:p>
        </p:txBody>
      </p:sp>
      <p:sp>
        <p:nvSpPr>
          <p:cNvPr id="20" name="(n)W"/>
          <p:cNvSpPr>
            <a:spLocks noGrp="1"/>
          </p:cNvSpPr>
          <p:nvPr>
            <p:ph type="body" sz="quarter" idx="15" hasCustomPrompt="1"/>
          </p:nvPr>
        </p:nvSpPr>
        <p:spPr>
          <a:xfrm>
            <a:off x="151200" y="150990"/>
            <a:ext cx="615600" cy="6156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 sz="100"/>
            </a:lvl1pPr>
          </a:lstStyle>
          <a:p>
            <a:pPr lvl="0"/>
            <a:r>
              <a:rPr lang="da-DK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397681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tning kontak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imaryColor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46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da-DK">
              <a:solidFill>
                <a:srgbClr val="54687C"/>
              </a:solidFill>
            </a:endParaRPr>
          </a:p>
        </p:txBody>
      </p:sp>
      <p:pic>
        <p:nvPicPr>
          <p:cNvPr id="39" name="Billede 3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1096" y="-6435"/>
            <a:ext cx="5165535" cy="4355940"/>
          </a:xfrm>
          <a:prstGeom prst="rect">
            <a:avLst/>
          </a:prstGeom>
        </p:spPr>
      </p:pic>
      <p:sp>
        <p:nvSpPr>
          <p:cNvPr id="3" name="Date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4E0A626-36E7-4ACB-AE94-30B8AB1B2246}" type="datetimeFigureOut">
              <a:rPr lang="da-DK" smtClean="0"/>
              <a:pPr/>
              <a:t>14.08.2025</a:t>
            </a:fld>
            <a:endParaRPr lang="da-DK"/>
          </a:p>
        </p:txBody>
      </p:sp>
      <p:sp>
        <p:nvSpPr>
          <p:cNvPr id="4" name="Footer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da-DK"/>
          </a:p>
        </p:txBody>
      </p:sp>
      <p:sp>
        <p:nvSpPr>
          <p:cNvPr id="5" name="SlideNumber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5D37B1E-C366-494F-A587-962AD9AABC83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7" name="Institutlinje"/>
          <p:cNvSpPr/>
          <p:nvPr userDrawn="1"/>
        </p:nvSpPr>
        <p:spPr>
          <a:xfrm>
            <a:off x="0" y="6800400"/>
            <a:ext cx="12192000" cy="57600"/>
          </a:xfrm>
          <a:prstGeom prst="rect">
            <a:avLst/>
          </a:prstGeom>
          <a:solidFill>
            <a:srgbClr val="8224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da-DK"/>
          </a:p>
        </p:txBody>
      </p:sp>
      <p:pic>
        <p:nvPicPr>
          <p:cNvPr id="40" name="(n)W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029" y="150990"/>
            <a:ext cx="615927" cy="615927"/>
          </a:xfrm>
          <a:prstGeom prst="rect">
            <a:avLst/>
          </a:prstGeom>
        </p:spPr>
      </p:pic>
      <p:sp>
        <p:nvSpPr>
          <p:cNvPr id="26" name="USR_DirectPhone" hidden="1"/>
          <p:cNvSpPr/>
          <p:nvPr userDrawn="1"/>
        </p:nvSpPr>
        <p:spPr>
          <a:xfrm>
            <a:off x="757647" y="5979081"/>
            <a:ext cx="10660180" cy="3507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l"/>
            <a:endParaRPr lang="da-DK" sz="2400"/>
          </a:p>
        </p:txBody>
      </p:sp>
      <p:sp>
        <p:nvSpPr>
          <p:cNvPr id="27" name="USR_Email" hidden="1"/>
          <p:cNvSpPr/>
          <p:nvPr userDrawn="1"/>
        </p:nvSpPr>
        <p:spPr>
          <a:xfrm>
            <a:off x="765175" y="5487560"/>
            <a:ext cx="10660180" cy="3507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l"/>
            <a:endParaRPr lang="da-DK" sz="2400"/>
          </a:p>
        </p:txBody>
      </p:sp>
      <p:sp>
        <p:nvSpPr>
          <p:cNvPr id="32" name="USR_Unit" hidden="1"/>
          <p:cNvSpPr/>
          <p:nvPr userDrawn="1"/>
        </p:nvSpPr>
        <p:spPr>
          <a:xfrm>
            <a:off x="765175" y="4996037"/>
            <a:ext cx="10660180" cy="3507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l"/>
            <a:endParaRPr lang="da-DK" sz="2400"/>
          </a:p>
        </p:txBody>
      </p:sp>
      <p:sp>
        <p:nvSpPr>
          <p:cNvPr id="35" name="USR_Speciality" hidden="1"/>
          <p:cNvSpPr/>
          <p:nvPr userDrawn="1"/>
        </p:nvSpPr>
        <p:spPr>
          <a:xfrm>
            <a:off x="765175" y="4504514"/>
            <a:ext cx="10660180" cy="3507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l"/>
            <a:endParaRPr lang="da-DK" sz="2400"/>
          </a:p>
        </p:txBody>
      </p:sp>
      <p:sp>
        <p:nvSpPr>
          <p:cNvPr id="36" name="USR_Department" hidden="1"/>
          <p:cNvSpPr/>
          <p:nvPr userDrawn="1"/>
        </p:nvSpPr>
        <p:spPr>
          <a:xfrm>
            <a:off x="765175" y="4012991"/>
            <a:ext cx="10660180" cy="3507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l"/>
            <a:r>
              <a:rPr lang="da-DK" sz="2400"/>
              <a:t>Økonomi</a:t>
            </a:r>
          </a:p>
        </p:txBody>
      </p:sp>
      <p:sp>
        <p:nvSpPr>
          <p:cNvPr id="37" name="SD_OFF_Institute" hidden="1"/>
          <p:cNvSpPr/>
          <p:nvPr userDrawn="1"/>
        </p:nvSpPr>
        <p:spPr>
          <a:xfrm>
            <a:off x="765175" y="3521468"/>
            <a:ext cx="10660180" cy="3507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l"/>
            <a:r>
              <a:rPr lang="da-DK" sz="2400"/>
              <a:t>Region Nordjylland</a:t>
            </a:r>
          </a:p>
        </p:txBody>
      </p:sp>
      <p:sp>
        <p:nvSpPr>
          <p:cNvPr id="25" name="SD_VAR_HEADER"/>
          <p:cNvSpPr/>
          <p:nvPr userDrawn="1">
            <p:custDataLst>
              <p:tags r:id="rId1"/>
            </p:custDataLst>
          </p:nvPr>
        </p:nvSpPr>
        <p:spPr>
          <a:xfrm>
            <a:off x="765175" y="3444467"/>
            <a:ext cx="10660180" cy="27731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l">
              <a:lnSpc>
                <a:spcPct val="135000"/>
              </a:lnSpc>
              <a:spcAft>
                <a:spcPts val="0"/>
              </a:spcAft>
            </a:pPr>
            <a:r>
              <a:rPr lang="da-DK" sz="2400">
                <a:solidFill>
                  <a:srgbClr val="FFFFFF"/>
                </a:solidFill>
              </a:rPr>
              <a:t>Region Nordjylland</a:t>
            </a:r>
            <a:br>
              <a:rPr lang="da-DK" sz="2400">
                <a:solidFill>
                  <a:srgbClr val="FFFFFF"/>
                </a:solidFill>
              </a:rPr>
            </a:br>
            <a:r>
              <a:rPr lang="da-DK" sz="2400">
                <a:solidFill>
                  <a:srgbClr val="FFFFFF"/>
                </a:solidFill>
              </a:rPr>
              <a:t>Økonomi</a:t>
            </a:r>
          </a:p>
        </p:txBody>
      </p:sp>
      <p:sp>
        <p:nvSpPr>
          <p:cNvPr id="42" name="USR_name"/>
          <p:cNvSpPr/>
          <p:nvPr userDrawn="1"/>
        </p:nvSpPr>
        <p:spPr>
          <a:xfrm>
            <a:off x="765175" y="2660470"/>
            <a:ext cx="10660180" cy="751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lnSpcReduction="10000"/>
          </a:bodyPr>
          <a:lstStyle/>
          <a:p>
            <a:pPr algn="l"/>
            <a:endParaRPr lang="da-DK" sz="5000" b="1" cap="all" spc="500" baseline="0">
              <a:solidFill>
                <a:srgbClr val="FFFFFF"/>
              </a:solidFill>
            </a:endParaRPr>
          </a:p>
        </p:txBody>
      </p:sp>
      <p:sp>
        <p:nvSpPr>
          <p:cNvPr id="41" name="USR_Title"/>
          <p:cNvSpPr/>
          <p:nvPr userDrawn="1"/>
        </p:nvSpPr>
        <p:spPr>
          <a:xfrm>
            <a:off x="765175" y="2218761"/>
            <a:ext cx="10660180" cy="3507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l"/>
            <a:endParaRPr lang="da-DK" sz="2400">
              <a:solidFill>
                <a:srgbClr val="FFFFFF"/>
              </a:solidFill>
            </a:endParaRPr>
          </a:p>
        </p:txBody>
      </p:sp>
      <p:sp>
        <p:nvSpPr>
          <p:cNvPr id="19" name="SD_LAN_Contact"/>
          <p:cNvSpPr/>
          <p:nvPr userDrawn="1"/>
        </p:nvSpPr>
        <p:spPr>
          <a:xfrm>
            <a:off x="760544" y="355600"/>
            <a:ext cx="5973992" cy="10053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l">
              <a:lnSpc>
                <a:spcPct val="90000"/>
              </a:lnSpc>
            </a:pPr>
            <a:r>
              <a:rPr lang="da-DK" sz="2000" b="1" cap="all" spc="200" baseline="0">
                <a:solidFill>
                  <a:schemeClr val="tx1"/>
                </a:solidFill>
              </a:rPr>
              <a:t>Kontakt for yderligere information</a:t>
            </a:r>
          </a:p>
        </p:txBody>
      </p:sp>
    </p:spTree>
    <p:extLst>
      <p:ext uri="{BB962C8B-B14F-4D97-AF65-F5344CB8AC3E}">
        <p14:creationId xmlns:p14="http://schemas.microsoft.com/office/powerpoint/2010/main" val="2761996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tning ta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imaryColor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46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da-DK">
              <a:solidFill>
                <a:srgbClr val="54687C"/>
              </a:solidFill>
            </a:endParaRPr>
          </a:p>
        </p:txBody>
      </p:sp>
      <p:pic>
        <p:nvPicPr>
          <p:cNvPr id="39" name="Billede 3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1096" y="-6435"/>
            <a:ext cx="5165535" cy="4355940"/>
          </a:xfrm>
          <a:prstGeom prst="rect">
            <a:avLst/>
          </a:prstGeom>
        </p:spPr>
      </p:pic>
      <p:sp>
        <p:nvSpPr>
          <p:cNvPr id="3" name="Date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4E0A626-36E7-4ACB-AE94-30B8AB1B2246}" type="datetimeFigureOut">
              <a:rPr lang="da-DK" smtClean="0"/>
              <a:pPr/>
              <a:t>14.08.2025</a:t>
            </a:fld>
            <a:endParaRPr lang="da-DK"/>
          </a:p>
        </p:txBody>
      </p:sp>
      <p:sp>
        <p:nvSpPr>
          <p:cNvPr id="4" name="Footer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da-DK"/>
          </a:p>
        </p:txBody>
      </p:sp>
      <p:sp>
        <p:nvSpPr>
          <p:cNvPr id="5" name="SlideNumber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5D37B1E-C366-494F-A587-962AD9AABC83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7" name="Institutlinje"/>
          <p:cNvSpPr/>
          <p:nvPr userDrawn="1"/>
        </p:nvSpPr>
        <p:spPr>
          <a:xfrm>
            <a:off x="0" y="6800400"/>
            <a:ext cx="12192000" cy="57600"/>
          </a:xfrm>
          <a:prstGeom prst="rect">
            <a:avLst/>
          </a:prstGeom>
          <a:solidFill>
            <a:srgbClr val="8224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da-DK"/>
          </a:p>
        </p:txBody>
      </p:sp>
      <p:pic>
        <p:nvPicPr>
          <p:cNvPr id="40" name="(n)W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029" y="150990"/>
            <a:ext cx="615927" cy="615927"/>
          </a:xfrm>
          <a:prstGeom prst="rect">
            <a:avLst/>
          </a:prstGeom>
        </p:spPr>
      </p:pic>
      <p:sp>
        <p:nvSpPr>
          <p:cNvPr id="26" name="USR_DirectPhone" hidden="1"/>
          <p:cNvSpPr/>
          <p:nvPr userDrawn="1"/>
        </p:nvSpPr>
        <p:spPr>
          <a:xfrm>
            <a:off x="757647" y="5979081"/>
            <a:ext cx="10660180" cy="3507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l"/>
            <a:endParaRPr lang="da-DK" sz="2400"/>
          </a:p>
        </p:txBody>
      </p:sp>
      <p:sp>
        <p:nvSpPr>
          <p:cNvPr id="27" name="USR_Email" hidden="1"/>
          <p:cNvSpPr/>
          <p:nvPr userDrawn="1"/>
        </p:nvSpPr>
        <p:spPr>
          <a:xfrm>
            <a:off x="765175" y="5487560"/>
            <a:ext cx="10660180" cy="3507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l"/>
            <a:endParaRPr lang="da-DK" sz="2400"/>
          </a:p>
        </p:txBody>
      </p:sp>
      <p:sp>
        <p:nvSpPr>
          <p:cNvPr id="32" name="USR_Unit" hidden="1"/>
          <p:cNvSpPr/>
          <p:nvPr userDrawn="1"/>
        </p:nvSpPr>
        <p:spPr>
          <a:xfrm>
            <a:off x="765175" y="4996037"/>
            <a:ext cx="10660180" cy="3507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l"/>
            <a:endParaRPr lang="da-DK" sz="2400"/>
          </a:p>
        </p:txBody>
      </p:sp>
      <p:sp>
        <p:nvSpPr>
          <p:cNvPr id="35" name="USR_Speciality" hidden="1"/>
          <p:cNvSpPr/>
          <p:nvPr userDrawn="1"/>
        </p:nvSpPr>
        <p:spPr>
          <a:xfrm>
            <a:off x="765175" y="4504514"/>
            <a:ext cx="10660180" cy="3507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l"/>
            <a:endParaRPr lang="da-DK" sz="2400"/>
          </a:p>
        </p:txBody>
      </p:sp>
      <p:sp>
        <p:nvSpPr>
          <p:cNvPr id="36" name="USR_Department" hidden="1"/>
          <p:cNvSpPr/>
          <p:nvPr userDrawn="1"/>
        </p:nvSpPr>
        <p:spPr>
          <a:xfrm>
            <a:off x="765175" y="4012991"/>
            <a:ext cx="10660180" cy="3507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l"/>
            <a:r>
              <a:rPr lang="da-DK" sz="2400"/>
              <a:t>Økonomi</a:t>
            </a:r>
          </a:p>
        </p:txBody>
      </p:sp>
      <p:sp>
        <p:nvSpPr>
          <p:cNvPr id="37" name="SD_OFF_Institute" hidden="1"/>
          <p:cNvSpPr/>
          <p:nvPr userDrawn="1"/>
        </p:nvSpPr>
        <p:spPr>
          <a:xfrm>
            <a:off x="765175" y="3521468"/>
            <a:ext cx="10660180" cy="3507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l"/>
            <a:r>
              <a:rPr lang="da-DK" sz="2400"/>
              <a:t>Region Nordjylland</a:t>
            </a:r>
          </a:p>
        </p:txBody>
      </p:sp>
      <p:sp>
        <p:nvSpPr>
          <p:cNvPr id="25" name="SD_VAR_HEADER"/>
          <p:cNvSpPr/>
          <p:nvPr userDrawn="1">
            <p:custDataLst>
              <p:tags r:id="rId1"/>
            </p:custDataLst>
          </p:nvPr>
        </p:nvSpPr>
        <p:spPr>
          <a:xfrm>
            <a:off x="765175" y="3444467"/>
            <a:ext cx="10660180" cy="27731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l">
              <a:lnSpc>
                <a:spcPct val="135000"/>
              </a:lnSpc>
              <a:spcAft>
                <a:spcPts val="0"/>
              </a:spcAft>
            </a:pPr>
            <a:r>
              <a:rPr lang="da-DK" sz="2400">
                <a:solidFill>
                  <a:srgbClr val="FFFFFF"/>
                </a:solidFill>
              </a:rPr>
              <a:t>Region Nordjylland</a:t>
            </a:r>
            <a:br>
              <a:rPr lang="da-DK" sz="2400">
                <a:solidFill>
                  <a:srgbClr val="FFFFFF"/>
                </a:solidFill>
              </a:rPr>
            </a:br>
            <a:r>
              <a:rPr lang="da-DK" sz="2400">
                <a:solidFill>
                  <a:srgbClr val="FFFFFF"/>
                </a:solidFill>
              </a:rPr>
              <a:t>Økonomi</a:t>
            </a:r>
          </a:p>
        </p:txBody>
      </p:sp>
      <p:sp>
        <p:nvSpPr>
          <p:cNvPr id="42" name="USR_name"/>
          <p:cNvSpPr/>
          <p:nvPr userDrawn="1"/>
        </p:nvSpPr>
        <p:spPr>
          <a:xfrm>
            <a:off x="765175" y="2660470"/>
            <a:ext cx="10660180" cy="751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lnSpcReduction="10000"/>
          </a:bodyPr>
          <a:lstStyle/>
          <a:p>
            <a:pPr algn="l"/>
            <a:endParaRPr lang="da-DK" sz="5000" b="1" cap="all" spc="500" baseline="0">
              <a:solidFill>
                <a:srgbClr val="FFFFFF"/>
              </a:solidFill>
            </a:endParaRPr>
          </a:p>
        </p:txBody>
      </p:sp>
      <p:sp>
        <p:nvSpPr>
          <p:cNvPr id="41" name="USR_Title"/>
          <p:cNvSpPr/>
          <p:nvPr userDrawn="1"/>
        </p:nvSpPr>
        <p:spPr>
          <a:xfrm>
            <a:off x="765175" y="2218761"/>
            <a:ext cx="10660180" cy="3507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l"/>
            <a:endParaRPr lang="da-DK" sz="2400">
              <a:solidFill>
                <a:srgbClr val="FFFFFF"/>
              </a:solidFill>
            </a:endParaRPr>
          </a:p>
        </p:txBody>
      </p:sp>
      <p:sp>
        <p:nvSpPr>
          <p:cNvPr id="19" name="SD_LAN_Thanks"/>
          <p:cNvSpPr/>
          <p:nvPr userDrawn="1"/>
        </p:nvSpPr>
        <p:spPr>
          <a:xfrm>
            <a:off x="760544" y="355600"/>
            <a:ext cx="5973992" cy="10053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l">
              <a:lnSpc>
                <a:spcPct val="90000"/>
              </a:lnSpc>
            </a:pPr>
            <a:r>
              <a:rPr lang="da-DK" sz="2000" b="1" cap="all" spc="200" baseline="0">
                <a:solidFill>
                  <a:schemeClr val="tx1"/>
                </a:solidFill>
              </a:rPr>
              <a:t>Tak for i dag</a:t>
            </a:r>
          </a:p>
        </p:txBody>
      </p:sp>
    </p:spTree>
    <p:extLst>
      <p:ext uri="{BB962C8B-B14F-4D97-AF65-F5344CB8AC3E}">
        <p14:creationId xmlns:p14="http://schemas.microsoft.com/office/powerpoint/2010/main" val="20685311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0A626-36E7-4ACB-AE94-30B8AB1B2246}" type="datetimeFigureOut">
              <a:rPr lang="da-DK" smtClean="0"/>
              <a:t>14.08.2025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985225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overskrift - hv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0A626-36E7-4ACB-AE94-30B8AB1B2246}" type="datetimeFigureOut">
              <a:rPr lang="da-DK" smtClean="0"/>
              <a:t>14.08.2025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452567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85C2-BE39-459B-A2C5-475E13FD32D0}" type="datetimeFigureOut">
              <a:rPr lang="da-DK" smtClean="0"/>
              <a:pPr/>
              <a:t>14.08.2025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AA3C8-34C1-4922-8651-454A0803508B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54939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1 indhold - farv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imaryColor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46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da-DK">
              <a:solidFill>
                <a:srgbClr val="54687C"/>
              </a:solidFill>
            </a:endParaRPr>
          </a:p>
        </p:txBody>
      </p:sp>
      <p:sp>
        <p:nvSpPr>
          <p:cNvPr id="15" name="Institutlinje"/>
          <p:cNvSpPr/>
          <p:nvPr userDrawn="1"/>
        </p:nvSpPr>
        <p:spPr>
          <a:xfrm>
            <a:off x="0" y="6800400"/>
            <a:ext cx="12192000" cy="57600"/>
          </a:xfrm>
          <a:prstGeom prst="rect">
            <a:avLst/>
          </a:prstGeom>
          <a:solidFill>
            <a:srgbClr val="8224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da-DK"/>
          </a:p>
        </p:txBody>
      </p:sp>
      <p:sp>
        <p:nvSpPr>
          <p:cNvPr id="7" name="Title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Text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Date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4E0A626-36E7-4ACB-AE94-30B8AB1B2246}" type="datetimeFigureOut">
              <a:rPr lang="da-DK" smtClean="0"/>
              <a:pPr/>
              <a:t>14.08.2025</a:t>
            </a:fld>
            <a:endParaRPr lang="da-DK"/>
          </a:p>
        </p:txBody>
      </p:sp>
      <p:sp>
        <p:nvSpPr>
          <p:cNvPr id="5" name="Footer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Number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5D37B1E-C366-494F-A587-962AD9AABC83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16" name="(n)W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029" y="150990"/>
            <a:ext cx="615927" cy="615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2258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1 indhold - hv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0A626-36E7-4ACB-AE94-30B8AB1B2246}" type="datetimeFigureOut">
              <a:rPr lang="da-DK" smtClean="0"/>
              <a:t>14.08.2025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1407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/3 indhold - femte elem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rimaryColor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46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da-DK">
              <a:solidFill>
                <a:srgbClr val="54687C"/>
              </a:solidFill>
            </a:endParaRPr>
          </a:p>
        </p:txBody>
      </p:sp>
      <p:sp>
        <p:nvSpPr>
          <p:cNvPr id="28" name="Institutlinje"/>
          <p:cNvSpPr/>
          <p:nvPr userDrawn="1"/>
        </p:nvSpPr>
        <p:spPr>
          <a:xfrm>
            <a:off x="0" y="6800400"/>
            <a:ext cx="12192000" cy="57600"/>
          </a:xfrm>
          <a:prstGeom prst="rect">
            <a:avLst/>
          </a:prstGeom>
          <a:solidFill>
            <a:srgbClr val="8224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da-DK"/>
          </a:p>
        </p:txBody>
      </p:sp>
      <p:sp>
        <p:nvSpPr>
          <p:cNvPr id="7" name="Title"/>
          <p:cNvSpPr>
            <a:spLocks noGrp="1"/>
          </p:cNvSpPr>
          <p:nvPr>
            <p:ph type="title"/>
          </p:nvPr>
        </p:nvSpPr>
        <p:spPr>
          <a:xfrm>
            <a:off x="760939" y="356552"/>
            <a:ext cx="8152874" cy="1001762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Text"/>
          <p:cNvSpPr>
            <a:spLocks noGrp="1"/>
          </p:cNvSpPr>
          <p:nvPr>
            <p:ph idx="1"/>
          </p:nvPr>
        </p:nvSpPr>
        <p:spPr>
          <a:xfrm>
            <a:off x="765175" y="1638696"/>
            <a:ext cx="6984000" cy="48240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Date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4E0A626-36E7-4ACB-AE94-30B8AB1B2246}" type="datetimeFigureOut">
              <a:rPr lang="da-DK" smtClean="0"/>
              <a:pPr/>
              <a:t>14.08.2025</a:t>
            </a:fld>
            <a:endParaRPr lang="da-DK"/>
          </a:p>
        </p:txBody>
      </p:sp>
      <p:sp>
        <p:nvSpPr>
          <p:cNvPr id="5" name="Footer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Number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5D37B1E-C366-494F-A587-962AD9AABC83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36" name="Billede 3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2847" y="968429"/>
            <a:ext cx="4870271" cy="4955993"/>
          </a:xfrm>
          <a:prstGeom prst="rect">
            <a:avLst/>
          </a:prstGeom>
        </p:spPr>
      </p:pic>
      <p:pic>
        <p:nvPicPr>
          <p:cNvPr id="37" name="(n)W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029" y="150990"/>
            <a:ext cx="615927" cy="615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0176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/2 indhold - hv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65175" y="1638696"/>
            <a:ext cx="5148264" cy="4823986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8" name="Pladsholder til indhold 3"/>
          <p:cNvSpPr>
            <a:spLocks noGrp="1"/>
          </p:cNvSpPr>
          <p:nvPr>
            <p:ph sz="quarter" idx="13"/>
          </p:nvPr>
        </p:nvSpPr>
        <p:spPr>
          <a:xfrm>
            <a:off x="6269038" y="1638300"/>
            <a:ext cx="5148788" cy="4824396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0A626-36E7-4ACB-AE94-30B8AB1B2246}" type="datetimeFigureOut">
              <a:rPr lang="da-DK" smtClean="0"/>
              <a:t>14.08.2025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95516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/2 indhold - far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imaryColor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46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da-DK">
              <a:solidFill>
                <a:srgbClr val="54687C"/>
              </a:solidFill>
            </a:endParaRPr>
          </a:p>
        </p:txBody>
      </p:sp>
      <p:sp>
        <p:nvSpPr>
          <p:cNvPr id="13" name="Institutlinje"/>
          <p:cNvSpPr/>
          <p:nvPr userDrawn="1"/>
        </p:nvSpPr>
        <p:spPr>
          <a:xfrm>
            <a:off x="0" y="6800400"/>
            <a:ext cx="12192000" cy="57600"/>
          </a:xfrm>
          <a:prstGeom prst="rect">
            <a:avLst/>
          </a:prstGeom>
          <a:solidFill>
            <a:srgbClr val="8224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da-DK"/>
          </a:p>
        </p:txBody>
      </p:sp>
      <p:pic>
        <p:nvPicPr>
          <p:cNvPr id="14" name="(n)W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029" y="150990"/>
            <a:ext cx="615927" cy="615927"/>
          </a:xfrm>
          <a:prstGeom prst="rect">
            <a:avLst/>
          </a:prstGeom>
        </p:spPr>
      </p:pic>
      <p:sp>
        <p:nvSpPr>
          <p:cNvPr id="7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/>
              <a:t>Klik for at redigere i master</a:t>
            </a:r>
            <a:endParaRPr lang="en-GB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65175" y="1638696"/>
            <a:ext cx="5148264" cy="482398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/>
          </a:p>
        </p:txBody>
      </p:sp>
      <p:sp>
        <p:nvSpPr>
          <p:cNvPr id="8" name="Pladsholder til indhold 3"/>
          <p:cNvSpPr>
            <a:spLocks noGrp="1"/>
          </p:cNvSpPr>
          <p:nvPr>
            <p:ph sz="quarter" idx="13"/>
          </p:nvPr>
        </p:nvSpPr>
        <p:spPr>
          <a:xfrm>
            <a:off x="6269038" y="1638300"/>
            <a:ext cx="5148788" cy="482439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4E0A626-36E7-4ACB-AE94-30B8AB1B2246}" type="datetimeFigureOut">
              <a:rPr lang="da-DK" smtClean="0"/>
              <a:pPr/>
              <a:t>14.08.2025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5D37B1E-C366-494F-A587-962AD9AABC83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14637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2 tekst - 1/2 bille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vid baggrund"/>
          <p:cNvSpPr/>
          <p:nvPr userDrawn="1"/>
        </p:nvSpPr>
        <p:spPr>
          <a:xfrm>
            <a:off x="5981700" y="0"/>
            <a:ext cx="6210299" cy="6800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da-DK"/>
          </a:p>
        </p:txBody>
      </p:sp>
      <p:sp>
        <p:nvSpPr>
          <p:cNvPr id="6" name="PrimaryColor"/>
          <p:cNvSpPr/>
          <p:nvPr userDrawn="1"/>
        </p:nvSpPr>
        <p:spPr>
          <a:xfrm>
            <a:off x="-1" y="0"/>
            <a:ext cx="6019035" cy="6858000"/>
          </a:xfrm>
          <a:prstGeom prst="rect">
            <a:avLst/>
          </a:prstGeom>
          <a:solidFill>
            <a:srgbClr val="546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da-DK">
              <a:solidFill>
                <a:srgbClr val="54687C"/>
              </a:solidFill>
            </a:endParaRPr>
          </a:p>
        </p:txBody>
      </p:sp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760939" y="356552"/>
            <a:ext cx="5152499" cy="1001762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16" name="Text"/>
          <p:cNvSpPr>
            <a:spLocks noGrp="1"/>
          </p:cNvSpPr>
          <p:nvPr>
            <p:ph type="body" sz="quarter" idx="14"/>
          </p:nvPr>
        </p:nvSpPr>
        <p:spPr>
          <a:xfrm>
            <a:off x="765174" y="1638300"/>
            <a:ext cx="4797425" cy="4824396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12" name="Pladsholder til billede 3"/>
          <p:cNvSpPr>
            <a:spLocks noGrp="1"/>
          </p:cNvSpPr>
          <p:nvPr>
            <p:ph type="pic" sz="quarter" idx="13"/>
          </p:nvPr>
        </p:nvSpPr>
        <p:spPr>
          <a:xfrm>
            <a:off x="5981700" y="0"/>
            <a:ext cx="6210299" cy="6800400"/>
          </a:xfrm>
          <a:noFill/>
        </p:spPr>
        <p:txBody>
          <a:bodyPr tIns="648000" anchor="ctr" anchorCtr="0"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da-DK"/>
              <a:t>Klik på ikonet for at tilføje et billede</a:t>
            </a:r>
          </a:p>
        </p:txBody>
      </p:sp>
      <p:sp>
        <p:nvSpPr>
          <p:cNvPr id="3" name="Date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4E0A626-36E7-4ACB-AE94-30B8AB1B2246}" type="datetimeFigureOut">
              <a:rPr lang="da-DK" smtClean="0"/>
              <a:pPr/>
              <a:t>14.08.2025</a:t>
            </a:fld>
            <a:endParaRPr lang="da-DK"/>
          </a:p>
        </p:txBody>
      </p:sp>
      <p:sp>
        <p:nvSpPr>
          <p:cNvPr id="4" name="Footer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da-DK"/>
          </a:p>
        </p:txBody>
      </p:sp>
      <p:sp>
        <p:nvSpPr>
          <p:cNvPr id="5" name="SlideNumber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5D37B1E-C366-494F-A587-962AD9AABC83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3" name="Institutlinje"/>
          <p:cNvSpPr/>
          <p:nvPr userDrawn="1"/>
        </p:nvSpPr>
        <p:spPr>
          <a:xfrm>
            <a:off x="0" y="6800400"/>
            <a:ext cx="12192000" cy="57600"/>
          </a:xfrm>
          <a:prstGeom prst="rect">
            <a:avLst/>
          </a:prstGeom>
          <a:solidFill>
            <a:srgbClr val="8224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da-DK"/>
          </a:p>
        </p:txBody>
      </p:sp>
      <p:pic>
        <p:nvPicPr>
          <p:cNvPr id="19" name="(n)W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029" y="150990"/>
            <a:ext cx="615927" cy="615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4954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2 tekst - bomærk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econdaryColor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28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da-DK">
              <a:solidFill>
                <a:srgbClr val="002839"/>
              </a:solidFill>
            </a:endParaRPr>
          </a:p>
        </p:txBody>
      </p:sp>
      <p:sp>
        <p:nvSpPr>
          <p:cNvPr id="6" name="PrimaryColor"/>
          <p:cNvSpPr/>
          <p:nvPr userDrawn="1"/>
        </p:nvSpPr>
        <p:spPr>
          <a:xfrm>
            <a:off x="-1" y="0"/>
            <a:ext cx="6019035" cy="6858000"/>
          </a:xfrm>
          <a:prstGeom prst="rect">
            <a:avLst/>
          </a:prstGeom>
          <a:solidFill>
            <a:srgbClr val="546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da-DK">
              <a:solidFill>
                <a:srgbClr val="54687C"/>
              </a:solidFill>
            </a:endParaRPr>
          </a:p>
        </p:txBody>
      </p:sp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760939" y="356552"/>
            <a:ext cx="5152499" cy="1001762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16" name="Text"/>
          <p:cNvSpPr>
            <a:spLocks noGrp="1"/>
          </p:cNvSpPr>
          <p:nvPr>
            <p:ph type="body" sz="quarter" idx="14"/>
          </p:nvPr>
        </p:nvSpPr>
        <p:spPr>
          <a:xfrm>
            <a:off x="765174" y="1638300"/>
            <a:ext cx="4797425" cy="4824396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0A626-36E7-4ACB-AE94-30B8AB1B2246}" type="datetimeFigureOut">
              <a:rPr lang="da-DK" smtClean="0"/>
              <a:t>14.08.2025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t>‹nr.›</a:t>
            </a:fld>
            <a:endParaRPr lang="da-DK"/>
          </a:p>
        </p:txBody>
      </p:sp>
      <p:sp>
        <p:nvSpPr>
          <p:cNvPr id="13" name="Institutlinje"/>
          <p:cNvSpPr/>
          <p:nvPr userDrawn="1"/>
        </p:nvSpPr>
        <p:spPr>
          <a:xfrm>
            <a:off x="0" y="6800400"/>
            <a:ext cx="12192000" cy="57600"/>
          </a:xfrm>
          <a:prstGeom prst="rect">
            <a:avLst/>
          </a:prstGeom>
          <a:solidFill>
            <a:srgbClr val="8224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da-DK"/>
          </a:p>
        </p:txBody>
      </p:sp>
      <p:pic>
        <p:nvPicPr>
          <p:cNvPr id="21" name="(n)W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029" y="150990"/>
            <a:ext cx="615927" cy="615927"/>
          </a:xfrm>
          <a:prstGeom prst="rect">
            <a:avLst/>
          </a:prstGeom>
        </p:spPr>
      </p:pic>
      <p:pic>
        <p:nvPicPr>
          <p:cNvPr id="12" name="Picture 5" hidden="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1389427"/>
            <a:ext cx="3827150" cy="3827150"/>
          </a:xfrm>
          <a:prstGeom prst="rect">
            <a:avLst/>
          </a:prstGeom>
        </p:spPr>
      </p:pic>
      <p:sp>
        <p:nvSpPr>
          <p:cNvPr id="15" name="LogoN"/>
          <p:cNvSpPr/>
          <p:nvPr userDrawn="1"/>
        </p:nvSpPr>
        <p:spPr>
          <a:xfrm>
            <a:off x="7236000" y="1357200"/>
            <a:ext cx="3906000" cy="390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da-DK"/>
          </a:p>
        </p:txBody>
      </p:sp>
      <p:pic>
        <p:nvPicPr>
          <p:cNvPr id="7" name="LogoN_bmkArt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000" y="1357200"/>
            <a:ext cx="3906000" cy="39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018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nitsfors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imaryColor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46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da-DK">
              <a:solidFill>
                <a:srgbClr val="54687C"/>
              </a:solidFill>
            </a:endParaRPr>
          </a:p>
        </p:txBody>
      </p:sp>
      <p:sp>
        <p:nvSpPr>
          <p:cNvPr id="20" name="Institutlinje"/>
          <p:cNvSpPr/>
          <p:nvPr userDrawn="1"/>
        </p:nvSpPr>
        <p:spPr>
          <a:xfrm>
            <a:off x="0" y="6800400"/>
            <a:ext cx="12192000" cy="57600"/>
          </a:xfrm>
          <a:prstGeom prst="rect">
            <a:avLst/>
          </a:prstGeom>
          <a:solidFill>
            <a:srgbClr val="8224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da-DK"/>
          </a:p>
        </p:txBody>
      </p:sp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760939" y="1357200"/>
            <a:ext cx="10656362" cy="1911600"/>
          </a:xfrm>
        </p:spPr>
        <p:txBody>
          <a:bodyPr/>
          <a:lstStyle>
            <a:lvl1pPr>
              <a:defRPr sz="6600" spc="600" baseline="0">
                <a:solidFill>
                  <a:srgbClr val="FFFFFF"/>
                </a:solidFill>
              </a:defRPr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13" name="Text"/>
          <p:cNvSpPr>
            <a:spLocks noGrp="1"/>
          </p:cNvSpPr>
          <p:nvPr>
            <p:ph sz="quarter" idx="13"/>
          </p:nvPr>
        </p:nvSpPr>
        <p:spPr>
          <a:xfrm>
            <a:off x="765176" y="3560400"/>
            <a:ext cx="10652124" cy="27360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3" name="Date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4E0A626-36E7-4ACB-AE94-30B8AB1B2246}" type="datetimeFigureOut">
              <a:rPr lang="da-DK" smtClean="0"/>
              <a:pPr/>
              <a:t>14.08.2025</a:t>
            </a:fld>
            <a:endParaRPr lang="da-DK"/>
          </a:p>
        </p:txBody>
      </p:sp>
      <p:sp>
        <p:nvSpPr>
          <p:cNvPr id="4" name="Footer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da-DK"/>
          </a:p>
        </p:txBody>
      </p:sp>
      <p:sp>
        <p:nvSpPr>
          <p:cNvPr id="5" name="SlideNumber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5D37B1E-C366-494F-A587-962AD9AABC83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15" name="(n)W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029" y="150990"/>
            <a:ext cx="615927" cy="615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9239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0939" y="356552"/>
            <a:ext cx="10656887" cy="100176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4" y="1638696"/>
            <a:ext cx="10655999" cy="4824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  <a:p>
            <a:pPr lvl="5"/>
            <a:r>
              <a:rPr lang="da-DK"/>
              <a:t>Sjette niveau</a:t>
            </a:r>
          </a:p>
          <a:p>
            <a:pPr lvl="6"/>
            <a:r>
              <a:rPr lang="da-DK"/>
              <a:t>Syvende niveau</a:t>
            </a:r>
          </a:p>
          <a:p>
            <a:pPr lvl="7"/>
            <a:r>
              <a:rPr lang="da-DK"/>
              <a:t>Ottende niveau</a:t>
            </a:r>
          </a:p>
          <a:p>
            <a:pPr lvl="8"/>
            <a:r>
              <a:rPr lang="da-DK"/>
              <a:t>Niende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939" y="6462696"/>
            <a:ext cx="2820461" cy="35141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E0A626-36E7-4ACB-AE94-30B8AB1B2246}" type="datetimeFigureOut">
              <a:rPr lang="da-DK" smtClean="0"/>
              <a:t>14.08.2025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462696"/>
            <a:ext cx="4114800" cy="35141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462696"/>
            <a:ext cx="2806700" cy="35141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D37B1E-C366-494F-A587-962AD9AABC83}" type="slidenum">
              <a:rPr lang="da-DK" smtClean="0"/>
              <a:t>‹nr.›</a:t>
            </a:fld>
            <a:endParaRPr lang="da-DK"/>
          </a:p>
        </p:txBody>
      </p:sp>
      <p:sp>
        <p:nvSpPr>
          <p:cNvPr id="10" name="Institutlinje"/>
          <p:cNvSpPr/>
          <p:nvPr userDrawn="1"/>
        </p:nvSpPr>
        <p:spPr>
          <a:xfrm>
            <a:off x="0" y="6800400"/>
            <a:ext cx="12192000" cy="57600"/>
          </a:xfrm>
          <a:prstGeom prst="rect">
            <a:avLst/>
          </a:prstGeom>
          <a:solidFill>
            <a:srgbClr val="8224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da-DK"/>
          </a:p>
        </p:txBody>
      </p:sp>
      <p:pic>
        <p:nvPicPr>
          <p:cNvPr id="13" name="(n)B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029" y="150990"/>
            <a:ext cx="615927" cy="615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522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0" r:id="rId3"/>
    <p:sldLayoutId id="2147483663" r:id="rId4"/>
    <p:sldLayoutId id="2147483664" r:id="rId5"/>
    <p:sldLayoutId id="2147483668" r:id="rId6"/>
    <p:sldLayoutId id="2147483658" r:id="rId7"/>
    <p:sldLayoutId id="2147483667" r:id="rId8"/>
    <p:sldLayoutId id="2147483657" r:id="rId9"/>
    <p:sldLayoutId id="2147483660" r:id="rId10"/>
    <p:sldLayoutId id="2147483651" r:id="rId11"/>
    <p:sldLayoutId id="2147483665" r:id="rId12"/>
    <p:sldLayoutId id="2147483661" r:id="rId13"/>
    <p:sldLayoutId id="2147483656" r:id="rId14"/>
    <p:sldLayoutId id="2147483666" r:id="rId15"/>
    <p:sldLayoutId id="2147483669" r:id="rId16"/>
    <p:sldLayoutId id="2147483655" r:id="rId17"/>
    <p:sldLayoutId id="2147483654" r:id="rId18"/>
    <p:sldLayoutId id="2147483670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1" kern="1200" cap="all" spc="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7200" indent="-187200" algn="l" defTabSz="914400" rtl="0" eaLnBrk="1" latinLnBrk="0" hangingPunct="1">
        <a:lnSpc>
          <a:spcPct val="100000"/>
        </a:lnSpc>
        <a:spcBef>
          <a:spcPts val="11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374400" indent="-187200" algn="l" defTabSz="914400" rtl="0" eaLnBrk="1" latinLnBrk="0" hangingPunct="1">
        <a:lnSpc>
          <a:spcPct val="100000"/>
        </a:lnSpc>
        <a:spcBef>
          <a:spcPts val="11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561600" indent="-187200" algn="l" defTabSz="914400" rtl="0" eaLnBrk="1" latinLnBrk="0" hangingPunct="1">
        <a:lnSpc>
          <a:spcPct val="100000"/>
        </a:lnSpc>
        <a:spcBef>
          <a:spcPts val="11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748800" indent="-187200" algn="l" defTabSz="914400" rtl="0" eaLnBrk="1" latinLnBrk="0" hangingPunct="1">
        <a:lnSpc>
          <a:spcPct val="100000"/>
        </a:lnSpc>
        <a:spcBef>
          <a:spcPts val="11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748800" indent="-187200" algn="l" defTabSz="914400" rtl="0" eaLnBrk="1" latinLnBrk="0" hangingPunct="1">
        <a:lnSpc>
          <a:spcPct val="100000"/>
        </a:lnSpc>
        <a:spcBef>
          <a:spcPts val="11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748800" indent="-187200" algn="l" defTabSz="914400" rtl="0" eaLnBrk="1" latinLnBrk="0" hangingPunct="1">
        <a:lnSpc>
          <a:spcPct val="100000"/>
        </a:lnSpc>
        <a:spcBef>
          <a:spcPts val="11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748800" indent="-187200" algn="l" defTabSz="914400" rtl="0" eaLnBrk="1" latinLnBrk="0" hangingPunct="1">
        <a:lnSpc>
          <a:spcPct val="100000"/>
        </a:lnSpc>
        <a:spcBef>
          <a:spcPts val="11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748800" indent="-187200" algn="l" defTabSz="914400" rtl="0" eaLnBrk="1" latinLnBrk="0" hangingPunct="1">
        <a:lnSpc>
          <a:spcPct val="100000"/>
        </a:lnSpc>
        <a:spcBef>
          <a:spcPts val="11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748800" indent="-187200" algn="l" defTabSz="914400" rtl="0" eaLnBrk="1" latinLnBrk="0" hangingPunct="1">
        <a:lnSpc>
          <a:spcPct val="100000"/>
        </a:lnSpc>
        <a:spcBef>
          <a:spcPts val="11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7192" userDrawn="1">
          <p15:clr>
            <a:srgbClr val="F26B43"/>
          </p15:clr>
        </p15:guide>
        <p15:guide id="3" orient="horz" pos="224" userDrawn="1">
          <p15:clr>
            <a:srgbClr val="F26B43"/>
          </p15:clr>
        </p15:guide>
        <p15:guide id="4" orient="horz" pos="855" userDrawn="1">
          <p15:clr>
            <a:srgbClr val="F26B43"/>
          </p15:clr>
        </p15:guide>
        <p15:guide id="5" pos="482" userDrawn="1">
          <p15:clr>
            <a:srgbClr val="F26B43"/>
          </p15:clr>
        </p15:guide>
        <p15:guide id="6" pos="3725" userDrawn="1">
          <p15:clr>
            <a:srgbClr val="F26B43"/>
          </p15:clr>
        </p15:guide>
        <p15:guide id="7" orient="horz" pos="1032" userDrawn="1">
          <p15:clr>
            <a:srgbClr val="F26B43"/>
          </p15:clr>
        </p15:guide>
        <p15:guide id="8" orient="horz" pos="3965" userDrawn="1">
          <p15:clr>
            <a:srgbClr val="F26B43"/>
          </p15:clr>
        </p15:guide>
        <p15:guide id="9" pos="39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alborguh.rn.dk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605" y="1659452"/>
            <a:ext cx="8628237" cy="2168975"/>
          </a:xfrm>
        </p:spPr>
        <p:txBody>
          <a:bodyPr/>
          <a:lstStyle/>
          <a:p>
            <a:r>
              <a:rPr lang="da-DK"/>
              <a:t>Følgevagt</a:t>
            </a:r>
            <a:br>
              <a:rPr lang="da-DK"/>
            </a:br>
            <a:r>
              <a:rPr lang="da-DK"/>
              <a:t>opgave</a:t>
            </a:r>
            <a:br>
              <a:rPr lang="da-DK"/>
            </a:br>
            <a:r>
              <a:rPr lang="da-DK"/>
              <a:t>eksamen</a:t>
            </a:r>
            <a:br>
              <a:rPr lang="da-DK"/>
            </a:br>
            <a:r>
              <a:rPr lang="da-DK"/>
              <a:t>evaluering</a:t>
            </a:r>
            <a:endParaRPr lang="da-DK" sz="320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55605" y="3981472"/>
            <a:ext cx="7416000" cy="1202158"/>
          </a:xfrm>
        </p:spPr>
        <p:txBody>
          <a:bodyPr/>
          <a:lstStyle/>
          <a:p>
            <a:r>
              <a:rPr lang="da-DK"/>
              <a:t>Modul H</a:t>
            </a:r>
          </a:p>
          <a:p>
            <a:endParaRPr lang="da-DK"/>
          </a:p>
          <a:p>
            <a:endParaRPr lang="da-DK"/>
          </a:p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0023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felt 2"/>
          <p:cNvSpPr txBox="1"/>
          <p:nvPr/>
        </p:nvSpPr>
        <p:spPr>
          <a:xfrm>
            <a:off x="876300" y="650449"/>
            <a:ext cx="105028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b="1"/>
              <a:t>INFORMATION OM FØLGEVAGT</a:t>
            </a:r>
          </a:p>
        </p:txBody>
      </p:sp>
      <p:sp>
        <p:nvSpPr>
          <p:cNvPr id="5" name="Tekstfelt 3"/>
          <p:cNvSpPr txBox="1"/>
          <p:nvPr/>
        </p:nvSpPr>
        <p:spPr>
          <a:xfrm>
            <a:off x="876301" y="1583998"/>
            <a:ext cx="8312050" cy="532453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a-DK" sz="2400" b="1"/>
              <a:t>Hvad skal jeg huske på?</a:t>
            </a:r>
          </a:p>
          <a:p>
            <a:endParaRPr lang="da-DK" sz="2800" b="1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400"/>
              <a:t>Finde info om afd. på </a:t>
            </a:r>
            <a:r>
              <a:rPr lang="da-DK" sz="2400">
                <a:hlinkClick r:id="rId3"/>
              </a:rPr>
              <a:t>www.aalborguh.rn.dk</a:t>
            </a:r>
            <a:endParaRPr lang="da-DK" sz="24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400"/>
              <a:t>Møde i god tid inden vagtstart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400"/>
              <a:t>Afsnit hjælper med at finde uniform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400"/>
              <a:t>Husk uniformsetiketten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400"/>
              <a:t>Husk sko som er gode at gå i og kan vaskes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400"/>
              <a:t>Husk følgevagtshæfte og refleksionsopgave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sz="24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400"/>
              <a:t>Husk madpakke eller penge til køb i kantinen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sz="2400"/>
          </a:p>
          <a:p>
            <a:pPr marL="342900" indent="-342900"/>
            <a:endParaRPr lang="da-DK" sz="2400">
              <a:solidFill>
                <a:srgbClr val="0070C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sz="2400">
              <a:solidFill>
                <a:srgbClr val="0070C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sz="240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789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felt 2"/>
          <p:cNvSpPr txBox="1"/>
          <p:nvPr/>
        </p:nvSpPr>
        <p:spPr>
          <a:xfrm>
            <a:off x="3936459" y="582070"/>
            <a:ext cx="42440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800" b="1"/>
              <a:t>REFLEKSIONSOPGAVE</a:t>
            </a:r>
            <a:endParaRPr lang="da-DK" sz="4000" b="1"/>
          </a:p>
        </p:txBody>
      </p:sp>
      <p:sp>
        <p:nvSpPr>
          <p:cNvPr id="5" name="Tekstfelt 4"/>
          <p:cNvSpPr txBox="1"/>
          <p:nvPr/>
        </p:nvSpPr>
        <p:spPr>
          <a:xfrm>
            <a:off x="827772" y="1138851"/>
            <a:ext cx="10911737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sz="2400" b="1"/>
          </a:p>
          <a:p>
            <a:endParaRPr lang="da-DK" sz="2400" b="1"/>
          </a:p>
          <a:p>
            <a:r>
              <a:rPr lang="da-DK" sz="2400" b="1"/>
              <a:t>Formål:</a:t>
            </a:r>
            <a:r>
              <a:rPr lang="da-DK"/>
              <a:t>	</a:t>
            </a:r>
          </a:p>
          <a:p>
            <a:r>
              <a:rPr lang="da-DK" sz="2000"/>
              <a:t>At kursisten forholder sig til og reflekterer over en situation, vedkommende har oplevet på sin følgevagt. </a:t>
            </a:r>
            <a:br>
              <a:rPr lang="da-DK" sz="2000"/>
            </a:br>
            <a:r>
              <a:rPr lang="da-DK" sz="2000"/>
              <a:t>Det kan være situationer som enten har været svære, lærerige eller interessante. </a:t>
            </a:r>
          </a:p>
          <a:p>
            <a:endParaRPr lang="da-DK"/>
          </a:p>
          <a:p>
            <a:endParaRPr lang="da-DK"/>
          </a:p>
          <a:p>
            <a:endParaRPr lang="da-DK"/>
          </a:p>
          <a:p>
            <a:r>
              <a:rPr lang="da-DK" sz="2400" b="1"/>
              <a:t>Opgaveform:</a:t>
            </a:r>
            <a:br>
              <a:rPr lang="da-DK"/>
            </a:br>
            <a:r>
              <a:rPr lang="da-DK" sz="2000"/>
              <a:t>Refleksionsopgaven er en individuel skriftlig opgave, der udarbejdes med anvendelse af kursistens viden fra kurset, SPV-håndbogen samt erfaringer fra følgevagterne.</a:t>
            </a:r>
            <a:br>
              <a:rPr lang="da-DK" sz="2000"/>
            </a:br>
            <a:r>
              <a:rPr lang="da-DK" sz="2000"/>
              <a:t>Opgaven må max. fylde 2 sider – nedenfor viste skabelon kan anvendes. </a:t>
            </a:r>
            <a:br>
              <a:rPr lang="da-DK" sz="2000"/>
            </a:br>
            <a:r>
              <a:rPr lang="da-DK" sz="2000"/>
              <a:t>Opgaven tager udgangspunkt i en patientsituation som kursisten har oplevet på sine følgevagter.</a:t>
            </a:r>
            <a:br>
              <a:rPr lang="da-DK" sz="2000"/>
            </a:br>
            <a:endParaRPr lang="da-DK" sz="2000"/>
          </a:p>
        </p:txBody>
      </p:sp>
    </p:spTree>
    <p:extLst>
      <p:ext uri="{BB962C8B-B14F-4D97-AF65-F5344CB8AC3E}">
        <p14:creationId xmlns:p14="http://schemas.microsoft.com/office/powerpoint/2010/main" val="4166985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felt 2"/>
          <p:cNvSpPr txBox="1"/>
          <p:nvPr/>
        </p:nvSpPr>
        <p:spPr>
          <a:xfrm>
            <a:off x="3752937" y="436782"/>
            <a:ext cx="42440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800" b="1"/>
              <a:t>REFLEKSIONSOPGAVE</a:t>
            </a:r>
          </a:p>
        </p:txBody>
      </p:sp>
      <p:sp>
        <p:nvSpPr>
          <p:cNvPr id="5" name="Tekstfelt 4"/>
          <p:cNvSpPr txBox="1"/>
          <p:nvPr/>
        </p:nvSpPr>
        <p:spPr>
          <a:xfrm>
            <a:off x="860560" y="1639883"/>
            <a:ext cx="1091173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b="1" dirty="0"/>
              <a:t>Forberedelse:</a:t>
            </a:r>
          </a:p>
          <a:p>
            <a:endParaRPr lang="da-DK" sz="2400" b="1" dirty="0"/>
          </a:p>
          <a:p>
            <a:r>
              <a:rPr lang="da-DK" sz="2000" dirty="0"/>
              <a:t>Opgaven skal indeholde en:</a:t>
            </a:r>
            <a:br>
              <a:rPr lang="da-DK" sz="2000" dirty="0"/>
            </a:br>
            <a:r>
              <a:rPr lang="da-DK" sz="2000" dirty="0"/>
              <a:t>	1. Præsentation af patienten</a:t>
            </a:r>
            <a:br>
              <a:rPr lang="da-DK" sz="2000" dirty="0"/>
            </a:br>
            <a:r>
              <a:rPr lang="da-DK" sz="2000" dirty="0"/>
              <a:t>	2. Beskrivelse af, hvad der i situationen gjorde indtryk eller hvad der gav anledning til </a:t>
            </a:r>
            <a:r>
              <a:rPr lang="da-DK" sz="2000"/>
              <a:t>	    undren</a:t>
            </a:r>
            <a:endParaRPr lang="da-DK" sz="2000" dirty="0"/>
          </a:p>
          <a:p>
            <a:r>
              <a:rPr lang="da-DK" sz="2000" dirty="0"/>
              <a:t> </a:t>
            </a:r>
            <a:br>
              <a:rPr lang="da-DK" sz="2000" dirty="0"/>
            </a:br>
            <a:r>
              <a:rPr lang="da-DK" sz="2000" dirty="0"/>
              <a:t>Opgaven skal sendes til sygeplejerskeunderviseren på e-mail inden for den angivne tidsfrist.  </a:t>
            </a:r>
            <a:br>
              <a:rPr lang="da-DK" sz="2000" dirty="0"/>
            </a:br>
            <a:endParaRPr lang="da-DK" sz="2000" dirty="0"/>
          </a:p>
          <a:p>
            <a:r>
              <a:rPr lang="da-DK" sz="2000" dirty="0"/>
              <a:t>Kursisten forbereder fremlæggelse hjemmefra  </a:t>
            </a:r>
            <a:br>
              <a:rPr lang="da-DK" sz="2000" dirty="0"/>
            </a:br>
            <a:endParaRPr lang="da-DK" sz="2000" dirty="0"/>
          </a:p>
          <a:p>
            <a:r>
              <a:rPr lang="da-DK" sz="2000" dirty="0"/>
              <a:t>6 kursister fremlægger </a:t>
            </a:r>
            <a:br>
              <a:rPr lang="da-DK" sz="2000" dirty="0"/>
            </a:br>
            <a:endParaRPr lang="da-DK" sz="2000" dirty="0"/>
          </a:p>
          <a:p>
            <a:r>
              <a:rPr lang="da-DK" sz="2000" dirty="0"/>
              <a:t>Diskussion på klassen. </a:t>
            </a:r>
            <a:br>
              <a:rPr lang="da-DK" dirty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7989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8119" y="2302785"/>
            <a:ext cx="9144000" cy="1887308"/>
          </a:xfrm>
        </p:spPr>
        <p:txBody>
          <a:bodyPr>
            <a:normAutofit/>
          </a:bodyPr>
          <a:lstStyle/>
          <a:p>
            <a:pPr algn="l"/>
            <a:br>
              <a:rPr lang="da-DK" sz="4400"/>
            </a:br>
            <a:r>
              <a:rPr lang="da-DK" sz="4400"/>
              <a:t> </a:t>
            </a:r>
          </a:p>
        </p:txBody>
      </p:sp>
      <p:graphicFrame>
        <p:nvGraphicFramePr>
          <p:cNvPr id="7" name="Tabe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2713012"/>
              </p:ext>
            </p:extLst>
          </p:nvPr>
        </p:nvGraphicFramePr>
        <p:xfrm>
          <a:off x="414404" y="640080"/>
          <a:ext cx="11623679" cy="6217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529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707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a-DK" sz="1800" b="1" dirty="0"/>
                        <a:t>Præsentation af patienten</a:t>
                      </a:r>
                    </a:p>
                    <a:p>
                      <a:endParaRPr lang="da-DK" sz="1800" i="1" dirty="0"/>
                    </a:p>
                    <a:p>
                      <a:r>
                        <a:rPr lang="da-DK" sz="1800" i="1" dirty="0"/>
                        <a:t>Køn, alder, årsag til indlæggelse.</a:t>
                      </a:r>
                    </a:p>
                    <a:p>
                      <a:r>
                        <a:rPr lang="da-DK" sz="1800" i="1" dirty="0"/>
                        <a:t>Hvilke behovsområder har patienten?</a:t>
                      </a:r>
                    </a:p>
                    <a:p>
                      <a:r>
                        <a:rPr lang="da-DK" sz="1800" i="1" dirty="0"/>
                        <a:t>VIGTIGT at patientens anonymitet sikres!</a:t>
                      </a:r>
                    </a:p>
                    <a:p>
                      <a:endParaRPr lang="da-DK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1800" b="1" dirty="0"/>
                        <a:t>Beskrivelse af en situation i forbindelse med plejen af patienten, som gjorde indtryk på dig / noget,</a:t>
                      </a:r>
                      <a:r>
                        <a:rPr lang="da-DK" sz="1800" b="1" baseline="0" dirty="0"/>
                        <a:t> der gav anledning til undren. </a:t>
                      </a:r>
                    </a:p>
                    <a:p>
                      <a:endParaRPr lang="da-DK" sz="1800" i="1" dirty="0"/>
                    </a:p>
                    <a:p>
                      <a:r>
                        <a:rPr lang="da-DK" sz="1800" i="1" dirty="0"/>
                        <a:t>Et plejemæssigt tiltag, der hjalp</a:t>
                      </a:r>
                      <a:r>
                        <a:rPr lang="da-DK" sz="1800" i="1" baseline="0" dirty="0"/>
                        <a:t> patienten</a:t>
                      </a:r>
                    </a:p>
                    <a:p>
                      <a:r>
                        <a:rPr lang="da-DK" sz="1800" i="1" baseline="0" dirty="0"/>
                        <a:t>En plejemæssig situation, som ikke gik som forventet</a:t>
                      </a:r>
                    </a:p>
                    <a:p>
                      <a:r>
                        <a:rPr lang="da-DK" sz="1800" i="1" baseline="0" dirty="0"/>
                        <a:t>En oplevelse med pårørende</a:t>
                      </a:r>
                    </a:p>
                    <a:p>
                      <a:r>
                        <a:rPr lang="da-DK" sz="1800" i="1" baseline="0" dirty="0"/>
                        <a:t>En undren over personalets prioriteringer/handlinger</a:t>
                      </a:r>
                    </a:p>
                    <a:p>
                      <a:endParaRPr lang="da-DK" sz="1800" i="1" baseline="0" dirty="0"/>
                    </a:p>
                    <a:p>
                      <a:r>
                        <a:rPr lang="da-DK" sz="1800" i="1" baseline="0" dirty="0"/>
                        <a:t>Hvad skete der?</a:t>
                      </a:r>
                    </a:p>
                    <a:p>
                      <a:r>
                        <a:rPr lang="da-DK" sz="1800" i="1" baseline="0" dirty="0"/>
                        <a:t>Hvad gjorde du/patienten/andre?</a:t>
                      </a:r>
                    </a:p>
                    <a:p>
                      <a:r>
                        <a:rPr lang="da-DK" sz="1800" i="1" baseline="0" dirty="0"/>
                        <a:t>Hvordan oplevede du/patienten/pårørende situationen?</a:t>
                      </a:r>
                    </a:p>
                    <a:p>
                      <a:r>
                        <a:rPr lang="da-DK" sz="1800" i="1" baseline="0" dirty="0"/>
                        <a:t>Hvad påvirkede dit valg af handlinger?</a:t>
                      </a:r>
                    </a:p>
                    <a:p>
                      <a:r>
                        <a:rPr lang="da-DK" sz="1800" i="1" baseline="0" dirty="0"/>
                        <a:t>Hvordan sluttede situationen?</a:t>
                      </a:r>
                    </a:p>
                    <a:p>
                      <a:r>
                        <a:rPr lang="da-DK" sz="1800" i="1" baseline="0" dirty="0"/>
                        <a:t>Hvad gjorde at du netop fandt denne situation særlig?</a:t>
                      </a:r>
                    </a:p>
                    <a:p>
                      <a:endParaRPr lang="da-DK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6684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felt 2"/>
          <p:cNvSpPr txBox="1"/>
          <p:nvPr/>
        </p:nvSpPr>
        <p:spPr>
          <a:xfrm>
            <a:off x="787401" y="339834"/>
            <a:ext cx="10299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b="1"/>
              <a:t>MÅL FOR EKSAMEN </a:t>
            </a:r>
          </a:p>
        </p:txBody>
      </p:sp>
      <p:sp>
        <p:nvSpPr>
          <p:cNvPr id="5" name="Rektangel 4"/>
          <p:cNvSpPr/>
          <p:nvPr/>
        </p:nvSpPr>
        <p:spPr>
          <a:xfrm>
            <a:off x="367277" y="1224570"/>
            <a:ext cx="11139948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da-DK" sz="2400" b="1" u="sng">
                <a:latin typeface="Calibri" panose="020F0502020204030204" pitchFamily="34" charset="0"/>
                <a:ea typeface="Times New Roman" panose="02020603050405020304" pitchFamily="18" charset="0"/>
              </a:rPr>
              <a:t>Mål for eksamen:</a:t>
            </a:r>
          </a:p>
          <a:p>
            <a:pPr>
              <a:spcAft>
                <a:spcPts val="0"/>
              </a:spcAft>
            </a:pPr>
            <a:endParaRPr lang="da-DK" sz="28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da-DK" sz="2200">
                <a:latin typeface="Calibri" panose="020F0502020204030204" pitchFamily="34" charset="0"/>
                <a:ea typeface="Times New Roman" panose="02020603050405020304" pitchFamily="18" charset="0"/>
              </a:rPr>
              <a:t>At kursisten kan varetage patientsikkerhed og –værdighed, herunder:</a:t>
            </a:r>
          </a:p>
          <a:p>
            <a:pPr>
              <a:spcAft>
                <a:spcPts val="0"/>
              </a:spcAft>
            </a:pPr>
            <a:endParaRPr lang="da-DK" sz="22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da-DK" sz="2200">
                <a:latin typeface="Calibri" panose="020F0502020204030204" pitchFamily="34" charset="0"/>
                <a:ea typeface="Times New Roman" panose="02020603050405020304" pitchFamily="18" charset="0"/>
              </a:rPr>
              <a:t>Udføre praktiske sygeplejehandlinger inden for en sygeplejevikars normale arbejds- og kompetenceområder og som udgangspunkt inden for eksaminationens givne tidsramme.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da-DK" sz="8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da-DK" sz="2200">
                <a:latin typeface="Calibri" panose="020F0502020204030204" pitchFamily="34" charset="0"/>
                <a:ea typeface="Times New Roman" panose="02020603050405020304" pitchFamily="18" charset="0"/>
              </a:rPr>
              <a:t>Udføre og prioritere praktiske sygeplejehandlinger på en ansvarlig måde under hensynstagen til patientens behov og de hygiejniske principper.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da-DK" sz="8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da-DK" sz="2200">
                <a:latin typeface="Calibri" panose="020F0502020204030204" pitchFamily="34" charset="0"/>
                <a:ea typeface="Times New Roman" panose="02020603050405020304" pitchFamily="18" charset="0"/>
              </a:rPr>
              <a:t>Kommunikere ud fra patientens individuelle behov. 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da-DK" sz="8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da-DK" sz="2200">
                <a:latin typeface="Calibri" panose="020F0502020204030204" pitchFamily="34" charset="0"/>
                <a:ea typeface="Times New Roman" panose="02020603050405020304" pitchFamily="18" charset="0"/>
              </a:rPr>
              <a:t>Udføre praktiske sygeplejehandlinger etisk forsvarligt.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da-DK" sz="8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da-DK" sz="2200">
                <a:latin typeface="Calibri" panose="020F0502020204030204" pitchFamily="34" charset="0"/>
                <a:ea typeface="Times New Roman" panose="02020603050405020304" pitchFamily="18" charset="0"/>
              </a:rPr>
              <a:t>Give en god og struktureret rapportoverlevering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da-DK" sz="8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da-DK" sz="2200">
                <a:latin typeface="Calibri" panose="020F0502020204030204" pitchFamily="34" charset="0"/>
                <a:ea typeface="Times New Roman" panose="02020603050405020304" pitchFamily="18" charset="0"/>
              </a:rPr>
              <a:t>Give teoretiske begrundelser for prioritering, planlægning, observation og udførelse af praktiske sygeplejehandlinger.</a:t>
            </a:r>
            <a:endParaRPr lang="da-DK" sz="2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87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felt 2"/>
          <p:cNvSpPr txBox="1"/>
          <p:nvPr/>
        </p:nvSpPr>
        <p:spPr>
          <a:xfrm>
            <a:off x="787401" y="650449"/>
            <a:ext cx="10299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b="1"/>
              <a:t>INFORMATION OM EKSAMEN </a:t>
            </a:r>
          </a:p>
        </p:txBody>
      </p:sp>
      <p:sp>
        <p:nvSpPr>
          <p:cNvPr id="6" name="Tekstboks 5"/>
          <p:cNvSpPr txBox="1"/>
          <p:nvPr/>
        </p:nvSpPr>
        <p:spPr>
          <a:xfrm>
            <a:off x="787401" y="1622138"/>
            <a:ext cx="995905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/>
              <a:t>En individuel kombineret praktisk og teoretisk eksamen. </a:t>
            </a:r>
          </a:p>
          <a:p>
            <a:r>
              <a:rPr lang="da-DK" sz="2400" dirty="0"/>
              <a:t>Eksamensvarighed: 45 min.</a:t>
            </a:r>
          </a:p>
          <a:p>
            <a:endParaRPr lang="da-DK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a-DK" sz="2400" dirty="0"/>
              <a:t>5 min. til sengeredning samtidig med der redegøres og eksamineres i decubitus og håndhygiejne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da-DK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a-DK" sz="2400" dirty="0"/>
              <a:t>20 min. til praktisk udførelse af opgaverne i patientcasen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da-DK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a-DK" sz="2400" dirty="0"/>
              <a:t>20 min. til teoretisk gennemgang – overlevering af rapport, teoretisk eksamination og votering.</a:t>
            </a:r>
          </a:p>
          <a:p>
            <a:pPr lvl="0"/>
            <a:endParaRPr lang="da-DK" sz="2400" dirty="0"/>
          </a:p>
          <a:p>
            <a:pPr lvl="0"/>
            <a:r>
              <a:rPr lang="da-DK" sz="2400" i="1" dirty="0"/>
              <a:t>Bedømmelse og reeksamen</a:t>
            </a:r>
          </a:p>
          <a:p>
            <a:endParaRPr lang="da-DK" sz="2400" dirty="0"/>
          </a:p>
        </p:txBody>
      </p:sp>
    </p:spTree>
    <p:extLst>
      <p:ext uri="{BB962C8B-B14F-4D97-AF65-F5344CB8AC3E}">
        <p14:creationId xmlns:p14="http://schemas.microsoft.com/office/powerpoint/2010/main" val="212125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felt 2"/>
          <p:cNvSpPr txBox="1"/>
          <p:nvPr/>
        </p:nvSpPr>
        <p:spPr>
          <a:xfrm>
            <a:off x="4733531" y="681169"/>
            <a:ext cx="25112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800" b="1"/>
              <a:t>EVALUERING</a:t>
            </a:r>
          </a:p>
        </p:txBody>
      </p:sp>
      <p:sp>
        <p:nvSpPr>
          <p:cNvPr id="4" name="Tekstfelt 3"/>
          <p:cNvSpPr txBox="1"/>
          <p:nvPr/>
        </p:nvSpPr>
        <p:spPr>
          <a:xfrm>
            <a:off x="2928529" y="1759042"/>
            <a:ext cx="678239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b="1" dirty="0"/>
              <a:t>Hvordan har kurset været?</a:t>
            </a:r>
          </a:p>
          <a:p>
            <a:r>
              <a:rPr lang="da-DK" sz="2800" b="1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400" dirty="0">
                <a:solidFill>
                  <a:srgbClr val="0070C0"/>
                </a:solidFill>
              </a:rPr>
              <a:t>Hvad har været godt?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400" dirty="0">
                <a:solidFill>
                  <a:srgbClr val="0070C0"/>
                </a:solidFill>
              </a:rPr>
              <a:t>Er der noget, I kunne tænke Jer anderledes?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400" dirty="0">
                <a:solidFill>
                  <a:srgbClr val="0070C0"/>
                </a:solidFill>
              </a:rPr>
              <a:t>Forslag til forandring</a:t>
            </a:r>
          </a:p>
        </p:txBody>
      </p:sp>
      <p:sp>
        <p:nvSpPr>
          <p:cNvPr id="5" name="Tekstfelt 4"/>
          <p:cNvSpPr txBox="1"/>
          <p:nvPr/>
        </p:nvSpPr>
        <p:spPr>
          <a:xfrm>
            <a:off x="3281176" y="4314243"/>
            <a:ext cx="5588504" cy="707886"/>
          </a:xfrm>
          <a:prstGeom prst="rect">
            <a:avLst/>
          </a:prstGeom>
          <a:solidFill>
            <a:srgbClr val="99CCFF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2000" dirty="0"/>
              <a:t>Husk at udfylde elektroniske evaluering inden modul P (</a:t>
            </a:r>
            <a:r>
              <a:rPr lang="da-DK" sz="1600" dirty="0"/>
              <a:t>vagtorientering</a:t>
            </a:r>
            <a:r>
              <a:rPr lang="da-DK" sz="2000" dirty="0"/>
              <a:t>)…!!</a:t>
            </a:r>
          </a:p>
        </p:txBody>
      </p:sp>
    </p:spTree>
    <p:extLst>
      <p:ext uri="{BB962C8B-B14F-4D97-AF65-F5344CB8AC3E}">
        <p14:creationId xmlns:p14="http://schemas.microsoft.com/office/powerpoint/2010/main" val="4285231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NTENT" val="&lt;content&gt;&#10;  &lt;element&gt;&#10;    &lt;prefix&gt;&lt;/prefix&gt;&#10;    &lt;value&gt;%SD_OFF_Institute%&lt;/value&gt;&#10;    &lt;postfix&gt;&lt;/postfix&gt;&#10;  &lt;/element&gt;&#10;  &lt;element&gt;&#10;    &lt;prefix&gt;&amp;#11;&lt;/prefix&gt;&#10;    &lt;value&gt;%USR_Department%&lt;/value&gt;&#10;    &lt;postfix&gt;&lt;/postfix&gt;&#10;  &lt;/element&gt;&#10;  &lt;element&gt;&#10;    &lt;prefix&gt;&amp;#11;&lt;/prefix&gt;&#10;    &lt;value&gt;%USR_Speciality%&lt;/value&gt;&#10;    &lt;postfix&gt;&lt;/postfix&gt;&#10;  &lt;/element&gt;&#10;  &lt;element&gt;&#10;    &lt;prefix&gt;&amp;#11;&lt;/prefix&gt;&#10;    &lt;value&gt;%USR_Unit%&lt;/value&gt;&#10;    &lt;postfix&gt;&lt;/postfix&gt;&#10;  &lt;/element&gt;&#10;  &lt;element&gt;&#10;    &lt;prefix&gt;&amp;#11;&lt;/prefix&gt;&#10;    &lt;value&gt;%USR_Email%&lt;/value&gt;&#10;    &lt;postfix&gt;&lt;/postfix&gt;&#10;  &lt;/element&gt;&#10;    &lt;element&gt;&#10;    &lt;prefix&gt;&amp;#11;&lt;/prefix&gt;&#10;    &lt;value&gt;%USR_DirectPhone%&lt;/value&gt;&#10;    &lt;postfix&gt;&lt;/postfix&gt;&#10;  &lt;/element&gt;&#10;&#10;&lt;/content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NTENT" val="&lt;content&gt;&#10;  &lt;element&gt;&#10;    &lt;prefix&gt;&lt;/prefix&gt;&#10;    &lt;value&gt;%SD_OFF_Institute%&lt;/value&gt;&#10;    &lt;postfix&gt;&lt;/postfix&gt;&#10;  &lt;/element&gt;&#10;  &lt;element&gt;&#10;    &lt;prefix&gt;&amp;#11;&lt;/prefix&gt;&#10;    &lt;value&gt;%USR_Department%&lt;/value&gt;&#10;    &lt;postfix&gt;&lt;/postfix&gt;&#10;  &lt;/element&gt;&#10;  &lt;element&gt;&#10;    &lt;prefix&gt;&amp;#11;&lt;/prefix&gt;&#10;    &lt;value&gt;%USR_Speciality%&lt;/value&gt;&#10;    &lt;postfix&gt;&lt;/postfix&gt;&#10;  &lt;/element&gt;&#10;  &lt;element&gt;&#10;    &lt;prefix&gt;&amp;#11;&lt;/prefix&gt;&#10;    &lt;value&gt;%USR_Unit%&lt;/value&gt;&#10;    &lt;postfix&gt;&lt;/postfix&gt;&#10;  &lt;/element&gt;&#10;  &lt;element&gt;&#10;    &lt;prefix&gt;&amp;#11;&lt;/prefix&gt;&#10;    &lt;value&gt;%USR_Email%&lt;/value&gt;&#10;    &lt;postfix&gt;&lt;/postfix&gt;&#10;  &lt;/element&gt;&#10;    &lt;element&gt;&#10;    &lt;prefix&gt;&amp;#11;&lt;/prefix&gt;&#10;    &lt;value&gt;%USR_DirectPhone%&lt;/value&gt;&#10;    &lt;postfix&gt;&lt;/postfix&gt;&#10;  &lt;/element&gt;&#10;&#10;&lt;/content&gt;"/>
</p:tagLst>
</file>

<file path=ppt/theme/theme1.xml><?xml version="1.0" encoding="utf-8"?>
<a:theme xmlns:a="http://schemas.openxmlformats.org/drawingml/2006/main" name="Blank">
  <a:themeElements>
    <a:clrScheme name="RegionNordjylland_Rød">
      <a:dk1>
        <a:sysClr val="windowText" lastClr="000000"/>
      </a:dk1>
      <a:lt1>
        <a:srgbClr val="FFFFFF"/>
      </a:lt1>
      <a:dk2>
        <a:srgbClr val="411F27"/>
      </a:dk2>
      <a:lt2>
        <a:srgbClr val="ADC2C7"/>
      </a:lt2>
      <a:accent1>
        <a:srgbClr val="822433"/>
      </a:accent1>
      <a:accent2>
        <a:srgbClr val="E37222"/>
      </a:accent2>
      <a:accent3>
        <a:srgbClr val="4E161F"/>
      </a:accent3>
      <a:accent4>
        <a:srgbClr val="C00000"/>
      </a:accent4>
      <a:accent5>
        <a:srgbClr val="FF4040"/>
      </a:accent5>
      <a:accent6>
        <a:srgbClr val="000000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lIns="72000" tIns="72000" rIns="72000" bIns="72000"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RN PowerPoint.potx" id="{EAEDA0C0-547F-4C80-9090-47C665EE1375}" vid="{1BC242F4-41DA-4C28-875F-9D6FA6471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RegionNordjylland_Rød">
    <a:dk1>
      <a:sysClr val="windowText" lastClr="000000"/>
    </a:dk1>
    <a:lt1>
      <a:srgbClr val="FFFFFF"/>
    </a:lt1>
    <a:dk2>
      <a:srgbClr val="411F27"/>
    </a:dk2>
    <a:lt2>
      <a:srgbClr val="ADC2C7"/>
    </a:lt2>
    <a:accent1>
      <a:srgbClr val="822433"/>
    </a:accent1>
    <a:accent2>
      <a:srgbClr val="E37222"/>
    </a:accent2>
    <a:accent3>
      <a:srgbClr val="4E161F"/>
    </a:accent3>
    <a:accent4>
      <a:srgbClr val="C00000"/>
    </a:accent4>
    <a:accent5>
      <a:srgbClr val="FF4040"/>
    </a:accent5>
    <a:accent6>
      <a:srgbClr val="000000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1121BCCA46B7249995439124EC0077D" ma:contentTypeVersion="19" ma:contentTypeDescription="Opret et nyt dokument." ma:contentTypeScope="" ma:versionID="c2566f90d166231c259f881391c0fa1d">
  <xsd:schema xmlns:xsd="http://www.w3.org/2001/XMLSchema" xmlns:xs="http://www.w3.org/2001/XMLSchema" xmlns:p="http://schemas.microsoft.com/office/2006/metadata/properties" xmlns:ns2="0db300c0-440c-4ab3-8c10-ca8b5e323166" xmlns:ns3="a0feabf3-1304-4811-9c1c-69b0ef933db8" targetNamespace="http://schemas.microsoft.com/office/2006/metadata/properties" ma:root="true" ma:fieldsID="3836daf09e6f9ff4c9d6717699c5cdee" ns2:_="" ns3:_="">
    <xsd:import namespace="0db300c0-440c-4ab3-8c10-ca8b5e323166"/>
    <xsd:import namespace="a0feabf3-1304-4811-9c1c-69b0ef933db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LengthInSeconds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b300c0-440c-4ab3-8c10-ca8b5e3231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Billedmærker" ma:readOnly="false" ma:fieldId="{5cf76f15-5ced-4ddc-b409-7134ff3c332f}" ma:taxonomyMulti="true" ma:sspId="4f34db1e-492b-4873-a0a7-13a514a364d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feabf3-1304-4811-9c1c-69b0ef933db8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71fc0b4-e27a-45dd-b5a7-73ce30edab7d}" ma:internalName="TaxCatchAll" ma:showField="CatchAllData" ma:web="a0feabf3-1304-4811-9c1c-69b0ef933db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0feabf3-1304-4811-9c1c-69b0ef933db8" xsi:nil="true"/>
    <lcf76f155ced4ddcb4097134ff3c332f xmlns="0db300c0-440c-4ab3-8c10-ca8b5e32316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222AAEA-1614-48E3-9ED9-E5DB5868F593}"/>
</file>

<file path=customXml/itemProps2.xml><?xml version="1.0" encoding="utf-8"?>
<ds:datastoreItem xmlns:ds="http://schemas.openxmlformats.org/officeDocument/2006/customXml" ds:itemID="{6285AD1A-0C99-4B49-92CC-7F8D6F3F40D5}"/>
</file>

<file path=customXml/itemProps3.xml><?xml version="1.0" encoding="utf-8"?>
<ds:datastoreItem xmlns:ds="http://schemas.openxmlformats.org/officeDocument/2006/customXml" ds:itemID="{E38125BA-7B5B-4F55-A14A-2A6C36734D0C}"/>
</file>

<file path=docProps/app.xml><?xml version="1.0" encoding="utf-8"?>
<Properties xmlns="http://schemas.openxmlformats.org/officeDocument/2006/extended-properties" xmlns:vt="http://schemas.openxmlformats.org/officeDocument/2006/docPropsVTypes">
  <Template>RN PowerPoint</Template>
  <TotalTime>2</TotalTime>
  <Words>1099</Words>
  <Application>Microsoft Macintosh PowerPoint</Application>
  <PresentationFormat>Widescreen</PresentationFormat>
  <Paragraphs>125</Paragraphs>
  <Slides>8</Slides>
  <Notes>8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8</vt:i4>
      </vt:variant>
    </vt:vector>
  </HeadingPairs>
  <TitlesOfParts>
    <vt:vector size="13" baseType="lpstr">
      <vt:lpstr>Arial</vt:lpstr>
      <vt:lpstr>Calibri</vt:lpstr>
      <vt:lpstr>Symbol</vt:lpstr>
      <vt:lpstr>Times New Roman</vt:lpstr>
      <vt:lpstr>Blank</vt:lpstr>
      <vt:lpstr>Følgevagt opgave eksamen evaluering</vt:lpstr>
      <vt:lpstr>PowerPoint-præsentation</vt:lpstr>
      <vt:lpstr>PowerPoint-præsentation</vt:lpstr>
      <vt:lpstr>PowerPoint-præsentation</vt:lpstr>
      <vt:lpstr>  </vt:lpstr>
      <vt:lpstr>PowerPoint-præsentation</vt:lpstr>
      <vt:lpstr>PowerPoint-præsentation</vt:lpstr>
      <vt:lpstr>PowerPoint-præsentation</vt:lpstr>
    </vt:vector>
  </TitlesOfParts>
  <Company>Region Nordjylland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Anja Aase Pors / Region Nordjylland</dc:creator>
  <cp:lastModifiedBy>Mathilde Sofie Danielsen</cp:lastModifiedBy>
  <cp:revision>5</cp:revision>
  <cp:lastPrinted>2016-04-21T06:30:30Z</cp:lastPrinted>
  <dcterms:created xsi:type="dcterms:W3CDTF">2017-01-13T12:23:55Z</dcterms:created>
  <dcterms:modified xsi:type="dcterms:W3CDTF">2025-08-14T11:37:52Z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:">
    <vt:lpwstr>www.skabelon.dk</vt:lpwstr>
  </property>
  <property fmtid="{D5CDD505-2E9C-101B-9397-08002B2CF9AE}" pid="3" name="ArtworkDefinitionTemplate">
    <vt:lpwstr>Presentation</vt:lpwstr>
  </property>
  <property fmtid="{D5CDD505-2E9C-101B-9397-08002B2CF9AE}" pid="4" name="HelpDocument">
    <vt:lpwstr>Region Nordjylland.html</vt:lpwstr>
  </property>
  <property fmtid="{D5CDD505-2E9C-101B-9397-08002B2CF9AE}" pid="5" name="SD_DocumentLanguageString">
    <vt:lpwstr>Dansk</vt:lpwstr>
  </property>
  <property fmtid="{D5CDD505-2E9C-101B-9397-08002B2CF9AE}" pid="6" name="SD_CtlText_Usersettings_Userprofile">
    <vt:lpwstr>Standard</vt:lpwstr>
  </property>
  <property fmtid="{D5CDD505-2E9C-101B-9397-08002B2CF9AE}" pid="7" name="SD_UserprofileName">
    <vt:lpwstr>ku</vt:lpwstr>
  </property>
  <property fmtid="{D5CDD505-2E9C-101B-9397-08002B2CF9AE}" pid="8" name="SD_OFF_ID">
    <vt:lpwstr>32</vt:lpwstr>
  </property>
  <property fmtid="{D5CDD505-2E9C-101B-9397-08002B2CF9AE}" pid="9" name="CurrentOfficeID">
    <vt:lpwstr>32</vt:lpwstr>
  </property>
  <property fmtid="{D5CDD505-2E9C-101B-9397-08002B2CF9AE}" pid="10" name="SD_OFF_DisplayName">
    <vt:lpwstr>Region Nordjylland</vt:lpwstr>
  </property>
  <property fmtid="{D5CDD505-2E9C-101B-9397-08002B2CF9AE}" pid="11" name="SD_OFF_Institute">
    <vt:lpwstr>Region Nordjylland</vt:lpwstr>
  </property>
  <property fmtid="{D5CDD505-2E9C-101B-9397-08002B2CF9AE}" pid="12" name="SD_OFF_MandatoryDepartment">
    <vt:lpwstr>Økonomi</vt:lpwstr>
  </property>
  <property fmtid="{D5CDD505-2E9C-101B-9397-08002B2CF9AE}" pid="13" name="SD_OFF_MandatoryDepartment_en-GB">
    <vt:lpwstr>Economy</vt:lpwstr>
  </property>
  <property fmtid="{D5CDD505-2E9C-101B-9397-08002B2CF9AE}" pid="14" name="SD_OFF_ColorDefinition">
    <vt:lpwstr>Red</vt:lpwstr>
  </property>
  <property fmtid="{D5CDD505-2E9C-101B-9397-08002B2CF9AE}" pid="15" name="SD_OFF_LogoFileName">
    <vt:lpwstr>RegionNordjylland</vt:lpwstr>
  </property>
  <property fmtid="{D5CDD505-2E9C-101B-9397-08002B2CF9AE}" pid="16" name="LastCompletedArtworkDefinition">
    <vt:lpwstr>RegionN</vt:lpwstr>
  </property>
  <property fmtid="{D5CDD505-2E9C-101B-9397-08002B2CF9AE}" pid="17" name="LastColorSetFilter">
    <vt:lpwstr>RedWhite*</vt:lpwstr>
  </property>
  <property fmtid="{D5CDD505-2E9C-101B-9397-08002B2CF9AE}" pid="18" name="ColorDefinition">
    <vt:lpwstr>Red</vt:lpwstr>
  </property>
  <property fmtid="{D5CDD505-2E9C-101B-9397-08002B2CF9AE}" pid="19" name="USR_Name">
    <vt:lpwstr>Tanja Weikop</vt:lpwstr>
  </property>
  <property fmtid="{D5CDD505-2E9C-101B-9397-08002B2CF9AE}" pid="20" name="USR_Title">
    <vt:lpwstr/>
  </property>
  <property fmtid="{D5CDD505-2E9C-101B-9397-08002B2CF9AE}" pid="21" name="USR_DirectPhone">
    <vt:lpwstr/>
  </property>
  <property fmtid="{D5CDD505-2E9C-101B-9397-08002B2CF9AE}" pid="22" name="USR_Email">
    <vt:lpwstr/>
  </property>
  <property fmtid="{D5CDD505-2E9C-101B-9397-08002B2CF9AE}" pid="23" name="USR_Department">
    <vt:lpwstr>Økonomi</vt:lpwstr>
  </property>
  <property fmtid="{D5CDD505-2E9C-101B-9397-08002B2CF9AE}" pid="24" name="USR_Speciality">
    <vt:lpwstr/>
  </property>
  <property fmtid="{D5CDD505-2E9C-101B-9397-08002B2CF9AE}" pid="25" name="USR_Unit">
    <vt:lpwstr/>
  </property>
  <property fmtid="{D5CDD505-2E9C-101B-9397-08002B2CF9AE}" pid="26" name="USR_AddressOne">
    <vt:lpwstr/>
  </property>
  <property fmtid="{D5CDD505-2E9C-101B-9397-08002B2CF9AE}" pid="27" name="USR_AddressTwo">
    <vt:lpwstr/>
  </property>
  <property fmtid="{D5CDD505-2E9C-101B-9397-08002B2CF9AE}" pid="28" name="USR_AddressThree">
    <vt:lpwstr/>
  </property>
  <property fmtid="{D5CDD505-2E9C-101B-9397-08002B2CF9AE}" pid="29" name="USR_BusinessPhone">
    <vt:lpwstr/>
  </property>
  <property fmtid="{D5CDD505-2E9C-101B-9397-08002B2CF9AE}" pid="30" name="USR_Web">
    <vt:lpwstr/>
  </property>
  <property fmtid="{D5CDD505-2E9C-101B-9397-08002B2CF9AE}" pid="31" name="USR_FreeText">
    <vt:lpwstr/>
  </property>
  <property fmtid="{D5CDD505-2E9C-101B-9397-08002B2CF9AE}" pid="32" name="USR_Signature1">
    <vt:lpwstr>jhgvuiv</vt:lpwstr>
  </property>
  <property fmtid="{D5CDD505-2E9C-101B-9397-08002B2CF9AE}" pid="33" name="USR_SignatureTitle1">
    <vt:lpwstr/>
  </property>
  <property fmtid="{D5CDD505-2E9C-101B-9397-08002B2CF9AE}" pid="34" name="DocumentInfoFinished">
    <vt:lpwstr>True</vt:lpwstr>
  </property>
  <property fmtid="{D5CDD505-2E9C-101B-9397-08002B2CF9AE}" pid="35" name="SD_DocumentLanguage">
    <vt:lpwstr>da-DK</vt:lpwstr>
  </property>
  <property fmtid="{D5CDD505-2E9C-101B-9397-08002B2CF9AE}" pid="36" name="ColorExtensionSet">
    <vt:lpwstr>73</vt:lpwstr>
  </property>
  <property fmtid="{D5CDD505-2E9C-101B-9397-08002B2CF9AE}" pid="37" name="ContentTypeId">
    <vt:lpwstr>0x01010051121BCCA46B7249995439124EC0077D</vt:lpwstr>
  </property>
</Properties>
</file>