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authors.xml" ContentType="application/vnd.ms-powerpoint.authors+xml"/>
  <Override PartName="/ppt/theme/themeOverride1.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ppt/tags/tag2.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78" r:id="rId3"/>
    <p:sldId id="279" r:id="rId4"/>
    <p:sldId id="280" r:id="rId5"/>
    <p:sldId id="281" r:id="rId6"/>
    <p:sldId id="282" r:id="rId7"/>
    <p:sldId id="283" r:id="rId8"/>
    <p:sldId id="285" r:id="rId9"/>
    <p:sldId id="286" r:id="rId10"/>
    <p:sldId id="287" r:id="rId11"/>
    <p:sldId id="289" r:id="rId12"/>
    <p:sldId id="290" r:id="rId13"/>
    <p:sldId id="295" r:id="rId14"/>
    <p:sldId id="301" r:id="rId15"/>
    <p:sldId id="300" r:id="rId16"/>
    <p:sldId id="296" r:id="rId17"/>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1EF46A-13D8-99FC-17D8-C94FA6A6335C}" name="Gustav Holck Normann" initials="GN" userId="S::g.normann@rn.dk::793d8ec2-15d8-477f-8cf8-5ef4138fe87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CCFF"/>
    <a:srgbClr val="99FF66"/>
    <a:srgbClr val="9999FF"/>
    <a:srgbClr val="CCECFF"/>
    <a:srgbClr val="CCFF66"/>
    <a:srgbClr val="00CC66"/>
    <a:srgbClr val="66FFCC"/>
    <a:srgbClr val="6699FF"/>
    <a:srgbClr val="0099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D70BB-C539-85DD-F899-353E4B33B98E}" v="1" dt="2023-04-11T14:17:18.142"/>
    <p1510:client id="{3ECBCB1B-E1B6-F095-816E-FC9554FA973C}" v="1154" dt="2023-03-21T18:19:58.650"/>
    <p1510:client id="{60E3EC69-685E-76C3-A191-B2E032BC361C}" v="10" dt="2023-02-21T13:59:39.803"/>
    <p1510:client id="{6CCA0AA7-21EC-6ADF-C104-EACB7CA08BA1}" v="2" dt="2023-02-21T11:25:55.107"/>
    <p1510:client id="{8B7D7E56-AD11-7D05-1D34-5DD76FCD44E2}" v="2" dt="2023-04-06T16:01:49.509"/>
    <p1510:client id="{A9AF09B4-5663-3A2A-BACE-477F5411F967}" v="130" dt="2023-04-09T09:26:53.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09" autoAdjust="0"/>
    <p:restoredTop sz="57305"/>
  </p:normalViewPr>
  <p:slideViewPr>
    <p:cSldViewPr snapToGrid="0">
      <p:cViewPr varScale="1">
        <p:scale>
          <a:sx n="57" d="100"/>
          <a:sy n="57" d="100"/>
        </p:scale>
        <p:origin x="2088" y="176"/>
      </p:cViewPr>
      <p:guideLst/>
    </p:cSldViewPr>
  </p:slideViewPr>
  <p:notesTextViewPr>
    <p:cViewPr>
      <p:scale>
        <a:sx n="1" d="1"/>
        <a:sy n="1" d="1"/>
      </p:scale>
      <p:origin x="0" y="-6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æng Tjørnehøj" userId="S::s.maeng@rn.dk::f3f0de39-2f2c-4442-913c-3ece5b133585" providerId="AD" clId="Web-{A9AF09B4-5663-3A2A-BACE-477F5411F967}"/>
    <pc:docChg chg="modSld">
      <pc:chgData name="Simon Mæng Tjørnehøj" userId="S::s.maeng@rn.dk::f3f0de39-2f2c-4442-913c-3ece5b133585" providerId="AD" clId="Web-{A9AF09B4-5663-3A2A-BACE-477F5411F967}" dt="2023-04-09T09:26:53.642" v="127" actId="20577"/>
      <pc:docMkLst>
        <pc:docMk/>
      </pc:docMkLst>
      <pc:sldChg chg="modSp">
        <pc:chgData name="Simon Mæng Tjørnehøj" userId="S::s.maeng@rn.dk::f3f0de39-2f2c-4442-913c-3ece5b133585" providerId="AD" clId="Web-{A9AF09B4-5663-3A2A-BACE-477F5411F967}" dt="2023-04-09T09:26:53.642" v="127" actId="20577"/>
        <pc:sldMkLst>
          <pc:docMk/>
          <pc:sldMk cId="632445813" sldId="279"/>
        </pc:sldMkLst>
        <pc:spChg chg="mod">
          <ac:chgData name="Simon Mæng Tjørnehøj" userId="S::s.maeng@rn.dk::f3f0de39-2f2c-4442-913c-3ece5b133585" providerId="AD" clId="Web-{A9AF09B4-5663-3A2A-BACE-477F5411F967}" dt="2023-04-09T09:26:53.642" v="127" actId="20577"/>
          <ac:spMkLst>
            <pc:docMk/>
            <pc:sldMk cId="632445813" sldId="279"/>
            <ac:spMk id="4" creationId="{00000000-0000-0000-0000-000000000000}"/>
          </ac:spMkLst>
        </pc:spChg>
      </pc:sldChg>
    </pc:docChg>
  </pc:docChgLst>
  <pc:docChgLst>
    <pc:chgData name="Gustav Holck Normann" userId="S::g.normann@rn.dk::793d8ec2-15d8-477f-8cf8-5ef4138fe873" providerId="AD" clId="Web-{3B0D70BB-C539-85DD-F899-353E4B33B98E}"/>
    <pc:docChg chg="delSld">
      <pc:chgData name="Gustav Holck Normann" userId="S::g.normann@rn.dk::793d8ec2-15d8-477f-8cf8-5ef4138fe873" providerId="AD" clId="Web-{3B0D70BB-C539-85DD-F899-353E4B33B98E}" dt="2023-04-11T14:17:18.142" v="0"/>
      <pc:docMkLst>
        <pc:docMk/>
      </pc:docMkLst>
      <pc:sldChg chg="del">
        <pc:chgData name="Gustav Holck Normann" userId="S::g.normann@rn.dk::793d8ec2-15d8-477f-8cf8-5ef4138fe873" providerId="AD" clId="Web-{3B0D70BB-C539-85DD-F899-353E4B33B98E}" dt="2023-04-11T14:17:18.142" v="0"/>
        <pc:sldMkLst>
          <pc:docMk/>
          <pc:sldMk cId="2424728702" sldId="299"/>
        </pc:sldMkLst>
      </pc:sldChg>
    </pc:docChg>
  </pc:docChgLst>
  <pc:docChgLst>
    <pc:chgData name="Simon Mæng Tjørnehøj" userId="S::s.maeng@rn.dk::f3f0de39-2f2c-4442-913c-3ece5b133585" providerId="AD" clId="Web-{3ECBCB1B-E1B6-F095-816E-FC9554FA973C}"/>
    <pc:docChg chg="addSld delSld modSld">
      <pc:chgData name="Simon Mæng Tjørnehøj" userId="S::s.maeng@rn.dk::f3f0de39-2f2c-4442-913c-3ece5b133585" providerId="AD" clId="Web-{3ECBCB1B-E1B6-F095-816E-FC9554FA973C}" dt="2023-03-21T18:19:58.650" v="994" actId="20577"/>
      <pc:docMkLst>
        <pc:docMk/>
      </pc:docMkLst>
      <pc:sldChg chg="modSp">
        <pc:chgData name="Simon Mæng Tjørnehøj" userId="S::s.maeng@rn.dk::f3f0de39-2f2c-4442-913c-3ece5b133585" providerId="AD" clId="Web-{3ECBCB1B-E1B6-F095-816E-FC9554FA973C}" dt="2023-03-21T18:03:39.609" v="541" actId="20577"/>
        <pc:sldMkLst>
          <pc:docMk/>
          <pc:sldMk cId="340023522" sldId="277"/>
        </pc:sldMkLst>
        <pc:spChg chg="mod">
          <ac:chgData name="Simon Mæng Tjørnehøj" userId="S::s.maeng@rn.dk::f3f0de39-2f2c-4442-913c-3ece5b133585" providerId="AD" clId="Web-{3ECBCB1B-E1B6-F095-816E-FC9554FA973C}" dt="2023-03-21T18:03:39.609" v="541" actId="20577"/>
          <ac:spMkLst>
            <pc:docMk/>
            <pc:sldMk cId="340023522" sldId="277"/>
            <ac:spMk id="2" creationId="{00000000-0000-0000-0000-000000000000}"/>
          </ac:spMkLst>
        </pc:spChg>
      </pc:sldChg>
      <pc:sldChg chg="modSp">
        <pc:chgData name="Simon Mæng Tjørnehøj" userId="S::s.maeng@rn.dk::f3f0de39-2f2c-4442-913c-3ece5b133585" providerId="AD" clId="Web-{3ECBCB1B-E1B6-F095-816E-FC9554FA973C}" dt="2023-03-21T18:19:58.650" v="994" actId="20577"/>
        <pc:sldMkLst>
          <pc:docMk/>
          <pc:sldMk cId="3788994394" sldId="278"/>
        </pc:sldMkLst>
        <pc:spChg chg="mod">
          <ac:chgData name="Simon Mæng Tjørnehøj" userId="S::s.maeng@rn.dk::f3f0de39-2f2c-4442-913c-3ece5b133585" providerId="AD" clId="Web-{3ECBCB1B-E1B6-F095-816E-FC9554FA973C}" dt="2023-03-21T18:19:58.650" v="994" actId="20577"/>
          <ac:spMkLst>
            <pc:docMk/>
            <pc:sldMk cId="3788994394" sldId="278"/>
            <ac:spMk id="3" creationId="{00000000-0000-0000-0000-000000000000}"/>
          </ac:spMkLst>
        </pc:spChg>
      </pc:sldChg>
      <pc:sldChg chg="delCm">
        <pc:chgData name="Simon Mæng Tjørnehøj" userId="S::s.maeng@rn.dk::f3f0de39-2f2c-4442-913c-3ece5b133585" providerId="AD" clId="Web-{3ECBCB1B-E1B6-F095-816E-FC9554FA973C}" dt="2023-03-21T17:47:52.896" v="247"/>
        <pc:sldMkLst>
          <pc:docMk/>
          <pc:sldMk cId="682811719" sldId="283"/>
        </pc:sldMkLst>
        <pc:extLst>
          <p:ext xmlns:p="http://schemas.openxmlformats.org/presentationml/2006/main" uri="{D6D511B9-2390-475A-947B-AFAB55BFBCF1}">
            <pc226:cmChg xmlns:pc226="http://schemas.microsoft.com/office/powerpoint/2022/06/main/command" chg="del">
              <pc226:chgData name="Simon Mæng Tjørnehøj" userId="S::s.maeng@rn.dk::f3f0de39-2f2c-4442-913c-3ece5b133585" providerId="AD" clId="Web-{3ECBCB1B-E1B6-F095-816E-FC9554FA973C}" dt="2023-03-21T17:47:52.896" v="247"/>
              <pc2:cmMkLst xmlns:pc2="http://schemas.microsoft.com/office/powerpoint/2019/9/main/command">
                <pc:docMk/>
                <pc:sldMk cId="682811719" sldId="283"/>
                <pc2:cmMk id="{12A4FE6B-985A-4421-8B53-02A6F5A6CF6E}"/>
              </pc2:cmMkLst>
            </pc226:cmChg>
          </p:ext>
        </pc:extLst>
      </pc:sldChg>
      <pc:sldChg chg="del">
        <pc:chgData name="Simon Mæng Tjørnehøj" userId="S::s.maeng@rn.dk::f3f0de39-2f2c-4442-913c-3ece5b133585" providerId="AD" clId="Web-{3ECBCB1B-E1B6-F095-816E-FC9554FA973C}" dt="2023-03-21T17:38:24.015" v="0"/>
        <pc:sldMkLst>
          <pc:docMk/>
          <pc:sldMk cId="3564496133" sldId="284"/>
        </pc:sldMkLst>
      </pc:sldChg>
      <pc:sldChg chg="addSp delSp modSp addAnim delAnim delCm">
        <pc:chgData name="Simon Mæng Tjørnehøj" userId="S::s.maeng@rn.dk::f3f0de39-2f2c-4442-913c-3ece5b133585" providerId="AD" clId="Web-{3ECBCB1B-E1B6-F095-816E-FC9554FA973C}" dt="2023-03-21T17:47:50.021" v="246"/>
        <pc:sldMkLst>
          <pc:docMk/>
          <pc:sldMk cId="946879611" sldId="285"/>
        </pc:sldMkLst>
        <pc:spChg chg="mod">
          <ac:chgData name="Simon Mæng Tjørnehøj" userId="S::s.maeng@rn.dk::f3f0de39-2f2c-4442-913c-3ece5b133585" providerId="AD" clId="Web-{3ECBCB1B-E1B6-F095-816E-FC9554FA973C}" dt="2023-03-21T17:39:01.172" v="10" actId="20577"/>
          <ac:spMkLst>
            <pc:docMk/>
            <pc:sldMk cId="946879611" sldId="285"/>
            <ac:spMk id="3" creationId="{24DF5460-25B8-49D2-90F6-F1D890604E3F}"/>
          </ac:spMkLst>
        </pc:spChg>
        <pc:spChg chg="del">
          <ac:chgData name="Simon Mæng Tjørnehøj" userId="S::s.maeng@rn.dk::f3f0de39-2f2c-4442-913c-3ece5b133585" providerId="AD" clId="Web-{3ECBCB1B-E1B6-F095-816E-FC9554FA973C}" dt="2023-03-21T17:43:32.940" v="173"/>
          <ac:spMkLst>
            <pc:docMk/>
            <pc:sldMk cId="946879611" sldId="285"/>
            <ac:spMk id="6" creationId="{CB9CF617-508C-4DE2-BC21-81A9014B66F5}"/>
          </ac:spMkLst>
        </pc:spChg>
        <pc:spChg chg="del mod">
          <ac:chgData name="Simon Mæng Tjørnehøj" userId="S::s.maeng@rn.dk::f3f0de39-2f2c-4442-913c-3ece5b133585" providerId="AD" clId="Web-{3ECBCB1B-E1B6-F095-816E-FC9554FA973C}" dt="2023-03-21T17:43:38.847" v="177"/>
          <ac:spMkLst>
            <pc:docMk/>
            <pc:sldMk cId="946879611" sldId="285"/>
            <ac:spMk id="7" creationId="{D0B951E7-E54C-4D54-AB27-CE037DCC06BF}"/>
          </ac:spMkLst>
        </pc:spChg>
        <pc:spChg chg="del">
          <ac:chgData name="Simon Mæng Tjørnehøj" userId="S::s.maeng@rn.dk::f3f0de39-2f2c-4442-913c-3ece5b133585" providerId="AD" clId="Web-{3ECBCB1B-E1B6-F095-816E-FC9554FA973C}" dt="2023-03-21T17:43:40.894" v="178"/>
          <ac:spMkLst>
            <pc:docMk/>
            <pc:sldMk cId="946879611" sldId="285"/>
            <ac:spMk id="8" creationId="{5DB8DF27-D806-4391-B4C9-70AC39A60B9E}"/>
          </ac:spMkLst>
        </pc:spChg>
        <pc:spChg chg="del">
          <ac:chgData name="Simon Mæng Tjørnehøj" userId="S::s.maeng@rn.dk::f3f0de39-2f2c-4442-913c-3ece5b133585" providerId="AD" clId="Web-{3ECBCB1B-E1B6-F095-816E-FC9554FA973C}" dt="2023-03-21T17:42:24.596" v="140"/>
          <ac:spMkLst>
            <pc:docMk/>
            <pc:sldMk cId="946879611" sldId="285"/>
            <ac:spMk id="9" creationId="{951C66BE-FCBD-40AC-B5C9-055D32CEBF73}"/>
          </ac:spMkLst>
        </pc:spChg>
        <pc:spChg chg="del">
          <ac:chgData name="Simon Mæng Tjørnehøj" userId="S::s.maeng@rn.dk::f3f0de39-2f2c-4442-913c-3ece5b133585" providerId="AD" clId="Web-{3ECBCB1B-E1B6-F095-816E-FC9554FA973C}" dt="2023-03-21T17:43:44.581" v="180"/>
          <ac:spMkLst>
            <pc:docMk/>
            <pc:sldMk cId="946879611" sldId="285"/>
            <ac:spMk id="10" creationId="{EA1ACB24-525D-40D7-BF76-5E8A89F1F08A}"/>
          </ac:spMkLst>
        </pc:spChg>
        <pc:spChg chg="del">
          <ac:chgData name="Simon Mæng Tjørnehøj" userId="S::s.maeng@rn.dk::f3f0de39-2f2c-4442-913c-3ece5b133585" providerId="AD" clId="Web-{3ECBCB1B-E1B6-F095-816E-FC9554FA973C}" dt="2023-03-21T17:43:35.269" v="175"/>
          <ac:spMkLst>
            <pc:docMk/>
            <pc:sldMk cId="946879611" sldId="285"/>
            <ac:spMk id="11" creationId="{E13D0936-9644-4758-ABEF-B23FF131BE40}"/>
          </ac:spMkLst>
        </pc:spChg>
        <pc:spChg chg="del">
          <ac:chgData name="Simon Mæng Tjørnehøj" userId="S::s.maeng@rn.dk::f3f0de39-2f2c-4442-913c-3ece5b133585" providerId="AD" clId="Web-{3ECBCB1B-E1B6-F095-816E-FC9554FA973C}" dt="2023-03-21T17:42:18.065" v="136"/>
          <ac:spMkLst>
            <pc:docMk/>
            <pc:sldMk cId="946879611" sldId="285"/>
            <ac:spMk id="12" creationId="{96EC8DA0-8661-450C-8AAB-8AD8E90503D9}"/>
          </ac:spMkLst>
        </pc:spChg>
        <pc:spChg chg="del">
          <ac:chgData name="Simon Mæng Tjørnehøj" userId="S::s.maeng@rn.dk::f3f0de39-2f2c-4442-913c-3ece5b133585" providerId="AD" clId="Web-{3ECBCB1B-E1B6-F095-816E-FC9554FA973C}" dt="2023-03-21T17:42:19.424" v="137"/>
          <ac:spMkLst>
            <pc:docMk/>
            <pc:sldMk cId="946879611" sldId="285"/>
            <ac:spMk id="13" creationId="{AC676BA8-74BC-4D9C-A9D9-D6AE853BB5DB}"/>
          </ac:spMkLst>
        </pc:spChg>
        <pc:spChg chg="del">
          <ac:chgData name="Simon Mæng Tjørnehøj" userId="S::s.maeng@rn.dk::f3f0de39-2f2c-4442-913c-3ece5b133585" providerId="AD" clId="Web-{3ECBCB1B-E1B6-F095-816E-FC9554FA973C}" dt="2023-03-21T17:42:23.205" v="139"/>
          <ac:spMkLst>
            <pc:docMk/>
            <pc:sldMk cId="946879611" sldId="285"/>
            <ac:spMk id="14" creationId="{94C4E9CB-C887-43AC-A04C-14A57ECFA29D}"/>
          </ac:spMkLst>
        </pc:spChg>
        <pc:spChg chg="add mod">
          <ac:chgData name="Simon Mæng Tjørnehøj" userId="S::s.maeng@rn.dk::f3f0de39-2f2c-4442-913c-3ece5b133585" providerId="AD" clId="Web-{3ECBCB1B-E1B6-F095-816E-FC9554FA973C}" dt="2023-03-21T17:47:49.865" v="245" actId="20577"/>
          <ac:spMkLst>
            <pc:docMk/>
            <pc:sldMk cId="946879611" sldId="285"/>
            <ac:spMk id="15" creationId="{7F71A143-2CA9-FCC1-DC0A-DB5104F1B543}"/>
          </ac:spMkLst>
        </pc:spChg>
        <pc:spChg chg="add del mod">
          <ac:chgData name="Simon Mæng Tjørnehøj" userId="S::s.maeng@rn.dk::f3f0de39-2f2c-4442-913c-3ece5b133585" providerId="AD" clId="Web-{3ECBCB1B-E1B6-F095-816E-FC9554FA973C}" dt="2023-03-21T17:41:52.502" v="105"/>
          <ac:spMkLst>
            <pc:docMk/>
            <pc:sldMk cId="946879611" sldId="285"/>
            <ac:spMk id="16" creationId="{074602DD-4942-EE01-7668-E96C67F0D1D6}"/>
          </ac:spMkLst>
        </pc:spChg>
        <pc:spChg chg="add mod">
          <ac:chgData name="Simon Mæng Tjørnehøj" userId="S::s.maeng@rn.dk::f3f0de39-2f2c-4442-913c-3ece5b133585" providerId="AD" clId="Web-{3ECBCB1B-E1B6-F095-816E-FC9554FA973C}" dt="2023-03-21T17:47:05.443" v="222" actId="20577"/>
          <ac:spMkLst>
            <pc:docMk/>
            <pc:sldMk cId="946879611" sldId="285"/>
            <ac:spMk id="17" creationId="{E21CF587-5337-D134-B8A3-906AED66D5F3}"/>
          </ac:spMkLst>
        </pc:spChg>
        <pc:spChg chg="mod">
          <ac:chgData name="Simon Mæng Tjørnehøj" userId="S::s.maeng@rn.dk::f3f0de39-2f2c-4442-913c-3ece5b133585" providerId="AD" clId="Web-{3ECBCB1B-E1B6-F095-816E-FC9554FA973C}" dt="2023-03-21T17:40:51.236" v="67" actId="20577"/>
          <ac:spMkLst>
            <pc:docMk/>
            <pc:sldMk cId="946879611" sldId="285"/>
            <ac:spMk id="22" creationId="{00000000-0000-0000-0000-000000000000}"/>
          </ac:spMkLst>
        </pc:spChg>
        <pc:extLst>
          <p:ext xmlns:p="http://schemas.openxmlformats.org/presentationml/2006/main" uri="{D6D511B9-2390-475A-947B-AFAB55BFBCF1}">
            <pc226:cmChg xmlns:pc226="http://schemas.microsoft.com/office/powerpoint/2022/06/main/command" chg="del">
              <pc226:chgData name="Simon Mæng Tjørnehøj" userId="S::s.maeng@rn.dk::f3f0de39-2f2c-4442-913c-3ece5b133585" providerId="AD" clId="Web-{3ECBCB1B-E1B6-F095-816E-FC9554FA973C}" dt="2023-03-21T17:47:50.021" v="246"/>
              <pc2:cmMkLst xmlns:pc2="http://schemas.microsoft.com/office/powerpoint/2019/9/main/command">
                <pc:docMk/>
                <pc:sldMk cId="946879611" sldId="285"/>
                <pc2:cmMk id="{EEBDC132-E632-4D06-9B1D-F9B762D321F5}"/>
              </pc2:cmMkLst>
            </pc226:cmChg>
          </p:ext>
        </pc:extLst>
      </pc:sldChg>
      <pc:sldChg chg="addSp delSp modSp modCm">
        <pc:chgData name="Simon Mæng Tjørnehøj" userId="S::s.maeng@rn.dk::f3f0de39-2f2c-4442-913c-3ece5b133585" providerId="AD" clId="Web-{3ECBCB1B-E1B6-F095-816E-FC9554FA973C}" dt="2023-03-21T18:15:44.101" v="974" actId="20577"/>
        <pc:sldMkLst>
          <pc:docMk/>
          <pc:sldMk cId="2343680812" sldId="286"/>
        </pc:sldMkLst>
        <pc:spChg chg="mod">
          <ac:chgData name="Simon Mæng Tjørnehøj" userId="S::s.maeng@rn.dk::f3f0de39-2f2c-4442-913c-3ece5b133585" providerId="AD" clId="Web-{3ECBCB1B-E1B6-F095-816E-FC9554FA973C}" dt="2023-03-21T18:05:50.063" v="600" actId="20577"/>
          <ac:spMkLst>
            <pc:docMk/>
            <pc:sldMk cId="2343680812" sldId="286"/>
            <ac:spMk id="2" creationId="{00000000-0000-0000-0000-000000000000}"/>
          </ac:spMkLst>
        </pc:spChg>
        <pc:spChg chg="mod">
          <ac:chgData name="Simon Mæng Tjørnehøj" userId="S::s.maeng@rn.dk::f3f0de39-2f2c-4442-913c-3ece5b133585" providerId="AD" clId="Web-{3ECBCB1B-E1B6-F095-816E-FC9554FA973C}" dt="2023-03-21T18:15:44.101" v="974" actId="20577"/>
          <ac:spMkLst>
            <pc:docMk/>
            <pc:sldMk cId="2343680812" sldId="286"/>
            <ac:spMk id="3" creationId="{00000000-0000-0000-0000-000000000000}"/>
          </ac:spMkLst>
        </pc:spChg>
        <pc:spChg chg="add del mod">
          <ac:chgData name="Simon Mæng Tjørnehøj" userId="S::s.maeng@rn.dk::f3f0de39-2f2c-4442-913c-3ece5b133585" providerId="AD" clId="Web-{3ECBCB1B-E1B6-F095-816E-FC9554FA973C}" dt="2023-03-21T18:06:28.548" v="607"/>
          <ac:spMkLst>
            <pc:docMk/>
            <pc:sldMk cId="2343680812" sldId="286"/>
            <ac:spMk id="6" creationId="{6CA46C27-3F01-2A5C-5E1D-493E98FFE6DC}"/>
          </ac:spMkLst>
        </pc:spChg>
        <pc:spChg chg="add del mod">
          <ac:chgData name="Simon Mæng Tjørnehøj" userId="S::s.maeng@rn.dk::f3f0de39-2f2c-4442-913c-3ece5b133585" providerId="AD" clId="Web-{3ECBCB1B-E1B6-F095-816E-FC9554FA973C}" dt="2023-03-21T18:06:44.017" v="611"/>
          <ac:spMkLst>
            <pc:docMk/>
            <pc:sldMk cId="2343680812" sldId="286"/>
            <ac:spMk id="8" creationId="{60F776D8-770B-63E1-FBE2-6D975E45810F}"/>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3ECBCB1B-E1B6-F095-816E-FC9554FA973C}" dt="2023-03-21T18:15:29.694" v="971"/>
              <pc2:cmMkLst xmlns:pc2="http://schemas.microsoft.com/office/powerpoint/2019/9/main/command">
                <pc:docMk/>
                <pc:sldMk cId="2343680812" sldId="286"/>
                <pc2:cmMk id="{D9E9B69B-4ECF-4842-BB7F-D0FAC626B354}"/>
              </pc2:cmMkLst>
            </pc226:cmChg>
          </p:ext>
        </pc:extLst>
      </pc:sldChg>
      <pc:sldChg chg="delSp modSp delAnim modCm">
        <pc:chgData name="Simon Mæng Tjørnehøj" userId="S::s.maeng@rn.dk::f3f0de39-2f2c-4442-913c-3ece5b133585" providerId="AD" clId="Web-{3ECBCB1B-E1B6-F095-816E-FC9554FA973C}" dt="2023-03-21T17:49:33.663" v="305" actId="20577"/>
        <pc:sldMkLst>
          <pc:docMk/>
          <pc:sldMk cId="3495971088" sldId="287"/>
        </pc:sldMkLst>
        <pc:spChg chg="mod">
          <ac:chgData name="Simon Mæng Tjørnehøj" userId="S::s.maeng@rn.dk::f3f0de39-2f2c-4442-913c-3ece5b133585" providerId="AD" clId="Web-{3ECBCB1B-E1B6-F095-816E-FC9554FA973C}" dt="2023-03-21T17:49:33.663" v="305" actId="20577"/>
          <ac:spMkLst>
            <pc:docMk/>
            <pc:sldMk cId="3495971088" sldId="287"/>
            <ac:spMk id="4" creationId="{00000000-0000-0000-0000-000000000000}"/>
          </ac:spMkLst>
        </pc:spChg>
        <pc:spChg chg="del">
          <ac:chgData name="Simon Mæng Tjørnehøj" userId="S::s.maeng@rn.dk::f3f0de39-2f2c-4442-913c-3ece5b133585" providerId="AD" clId="Web-{3ECBCB1B-E1B6-F095-816E-FC9554FA973C}" dt="2023-03-21T17:48:04.646" v="248"/>
          <ac:spMkLst>
            <pc:docMk/>
            <pc:sldMk cId="3495971088" sldId="287"/>
            <ac:spMk id="33" creationId="{00000000-0000-0000-0000-000000000000}"/>
          </ac:spMkLst>
        </pc:spChg>
        <pc:spChg chg="del">
          <ac:chgData name="Simon Mæng Tjørnehøj" userId="S::s.maeng@rn.dk::f3f0de39-2f2c-4442-913c-3ece5b133585" providerId="AD" clId="Web-{3ECBCB1B-E1B6-F095-816E-FC9554FA973C}" dt="2023-03-21T17:48:06.381" v="249"/>
          <ac:spMkLst>
            <pc:docMk/>
            <pc:sldMk cId="3495971088" sldId="287"/>
            <ac:spMk id="34" creationId="{00000000-0000-0000-0000-000000000000}"/>
          </ac:spMkLst>
        </pc:spChg>
        <pc:spChg chg="mod">
          <ac:chgData name="Simon Mæng Tjørnehøj" userId="S::s.maeng@rn.dk::f3f0de39-2f2c-4442-913c-3ece5b133585" providerId="AD" clId="Web-{3ECBCB1B-E1B6-F095-816E-FC9554FA973C}" dt="2023-03-21T17:48:10.240" v="250" actId="1076"/>
          <ac:spMkLst>
            <pc:docMk/>
            <pc:sldMk cId="3495971088" sldId="287"/>
            <ac:spMk id="35" creationId="{00000000-0000-0000-0000-000000000000}"/>
          </ac:spMkLst>
        </pc:spChg>
        <pc:spChg chg="mod">
          <ac:chgData name="Simon Mæng Tjørnehøj" userId="S::s.maeng@rn.dk::f3f0de39-2f2c-4442-913c-3ece5b133585" providerId="AD" clId="Web-{3ECBCB1B-E1B6-F095-816E-FC9554FA973C}" dt="2023-03-21T17:48:13.193" v="251" actId="1076"/>
          <ac:spMkLst>
            <pc:docMk/>
            <pc:sldMk cId="3495971088" sldId="287"/>
            <ac:spMk id="36" creationId="{00000000-0000-0000-0000-000000000000}"/>
          </ac:spMkLst>
        </pc:spChg>
        <pc:spChg chg="mod">
          <ac:chgData name="Simon Mæng Tjørnehøj" userId="S::s.maeng@rn.dk::f3f0de39-2f2c-4442-913c-3ece5b133585" providerId="AD" clId="Web-{3ECBCB1B-E1B6-F095-816E-FC9554FA973C}" dt="2023-03-21T17:48:28.240" v="261" actId="20577"/>
          <ac:spMkLst>
            <pc:docMk/>
            <pc:sldMk cId="3495971088" sldId="287"/>
            <ac:spMk id="38" creationId="{00000000-0000-0000-0000-000000000000}"/>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3ECBCB1B-E1B6-F095-816E-FC9554FA973C}" dt="2023-03-21T17:48:45.537" v="262"/>
              <pc2:cmMkLst xmlns:pc2="http://schemas.microsoft.com/office/powerpoint/2019/9/main/command">
                <pc:docMk/>
                <pc:sldMk cId="3495971088" sldId="287"/>
                <pc2:cmMk id="{29987103-D800-456C-B124-E1229152C401}"/>
              </pc2:cmMkLst>
            </pc226:cmChg>
          </p:ext>
        </pc:extLst>
      </pc:sldChg>
      <pc:sldChg chg="del modCm">
        <pc:chgData name="Simon Mæng Tjørnehøj" userId="S::s.maeng@rn.dk::f3f0de39-2f2c-4442-913c-3ece5b133585" providerId="AD" clId="Web-{3ECBCB1B-E1B6-F095-816E-FC9554FA973C}" dt="2023-03-21T17:49:45.366" v="307"/>
        <pc:sldMkLst>
          <pc:docMk/>
          <pc:sldMk cId="319446469" sldId="291"/>
        </pc:sldMkLst>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3ECBCB1B-E1B6-F095-816E-FC9554FA973C}" dt="2023-03-21T17:49:41.491" v="306"/>
              <pc2:cmMkLst xmlns:pc2="http://schemas.microsoft.com/office/powerpoint/2019/9/main/command">
                <pc:docMk/>
                <pc:sldMk cId="319446469" sldId="291"/>
                <pc2:cmMk id="{7311E13F-0DE0-471E-B523-A300822683BB}"/>
              </pc2:cmMkLst>
            </pc226:cmChg>
          </p:ext>
        </pc:extLst>
      </pc:sldChg>
      <pc:sldChg chg="addSp delSp modSp modCm">
        <pc:chgData name="Simon Mæng Tjørnehøj" userId="S::s.maeng@rn.dk::f3f0de39-2f2c-4442-913c-3ece5b133585" providerId="AD" clId="Web-{3ECBCB1B-E1B6-F095-816E-FC9554FA973C}" dt="2023-03-21T18:19:09.931" v="975"/>
        <pc:sldMkLst>
          <pc:docMk/>
          <pc:sldMk cId="490768283" sldId="295"/>
        </pc:sldMkLst>
        <pc:spChg chg="add del mod">
          <ac:chgData name="Simon Mæng Tjørnehøj" userId="S::s.maeng@rn.dk::f3f0de39-2f2c-4442-913c-3ece5b133585" providerId="AD" clId="Web-{3ECBCB1B-E1B6-F095-816E-FC9554FA973C}" dt="2023-03-21T17:51:35.305" v="328" actId="20577"/>
          <ac:spMkLst>
            <pc:docMk/>
            <pc:sldMk cId="490768283" sldId="295"/>
            <ac:spMk id="2" creationId="{00000000-0000-0000-0000-000000000000}"/>
          </ac:spMkLst>
        </pc:spChg>
        <pc:spChg chg="mod">
          <ac:chgData name="Simon Mæng Tjørnehøj" userId="S::s.maeng@rn.dk::f3f0de39-2f2c-4442-913c-3ece5b133585" providerId="AD" clId="Web-{3ECBCB1B-E1B6-F095-816E-FC9554FA973C}" dt="2023-03-21T17:57:40.683" v="478" actId="20577"/>
          <ac:spMkLst>
            <pc:docMk/>
            <pc:sldMk cId="490768283" sldId="295"/>
            <ac:spMk id="4" creationId="{00000000-0000-0000-0000-000000000000}"/>
          </ac:spMkLst>
        </pc:spChg>
        <pc:spChg chg="add del mod">
          <ac:chgData name="Simon Mæng Tjørnehøj" userId="S::s.maeng@rn.dk::f3f0de39-2f2c-4442-913c-3ece5b133585" providerId="AD" clId="Web-{3ECBCB1B-E1B6-F095-816E-FC9554FA973C}" dt="2023-03-21T17:51:31.617" v="326"/>
          <ac:spMkLst>
            <pc:docMk/>
            <pc:sldMk cId="490768283" sldId="295"/>
            <ac:spMk id="6" creationId="{6E5795E7-A8E9-E046-4CE6-8832E97E5468}"/>
          </ac:spMkLst>
        </pc:spChg>
        <pc:picChg chg="del">
          <ac:chgData name="Simon Mæng Tjørnehøj" userId="S::s.maeng@rn.dk::f3f0de39-2f2c-4442-913c-3ece5b133585" providerId="AD" clId="Web-{3ECBCB1B-E1B6-F095-816E-FC9554FA973C}" dt="2023-03-21T17:58:12.512" v="479"/>
          <ac:picMkLst>
            <pc:docMk/>
            <pc:sldMk cId="490768283" sldId="295"/>
            <ac:picMk id="3" creationId="{00000000-0000-0000-0000-000000000000}"/>
          </ac:picMkLst>
        </pc:picChg>
        <pc:picChg chg="add mod">
          <ac:chgData name="Simon Mæng Tjørnehøj" userId="S::s.maeng@rn.dk::f3f0de39-2f2c-4442-913c-3ece5b133585" providerId="AD" clId="Web-{3ECBCB1B-E1B6-F095-816E-FC9554FA973C}" dt="2023-03-21T17:58:24.793" v="484" actId="1076"/>
          <ac:picMkLst>
            <pc:docMk/>
            <pc:sldMk cId="490768283" sldId="295"/>
            <ac:picMk id="7" creationId="{F77AA6DC-873D-4AB3-DA06-79831B707531}"/>
          </ac:picMkLst>
        </pc:pic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3ECBCB1B-E1B6-F095-816E-FC9554FA973C}" dt="2023-03-21T17:58:53.372" v="486"/>
              <pc2:cmMkLst xmlns:pc2="http://schemas.microsoft.com/office/powerpoint/2019/9/main/command">
                <pc:docMk/>
                <pc:sldMk cId="490768283" sldId="295"/>
                <pc2:cmMk id="{C6A42173-70CA-454B-9818-6950F4F77898}"/>
              </pc2:cmMkLst>
            </pc226:cmChg>
            <pc226:cmChg xmlns:pc226="http://schemas.microsoft.com/office/powerpoint/2022/06/main/command" chg="mod">
              <pc226:chgData name="Simon Mæng Tjørnehøj" userId="S::s.maeng@rn.dk::f3f0de39-2f2c-4442-913c-3ece5b133585" providerId="AD" clId="Web-{3ECBCB1B-E1B6-F095-816E-FC9554FA973C}" dt="2023-03-21T18:19:09.931" v="975"/>
              <pc2:cmMkLst xmlns:pc2="http://schemas.microsoft.com/office/powerpoint/2019/9/main/command">
                <pc:docMk/>
                <pc:sldMk cId="490768283" sldId="295"/>
                <pc2:cmMk id="{E6D550F8-1F00-493D-A4A2-583888A20569}"/>
              </pc2:cmMkLst>
            </pc226:cmChg>
          </p:ext>
        </pc:extLst>
      </pc:sldChg>
      <pc:sldChg chg="del">
        <pc:chgData name="Simon Mæng Tjørnehøj" userId="S::s.maeng@rn.dk::f3f0de39-2f2c-4442-913c-3ece5b133585" providerId="AD" clId="Web-{3ECBCB1B-E1B6-F095-816E-FC9554FA973C}" dt="2023-03-21T17:58:36.309" v="485"/>
        <pc:sldMkLst>
          <pc:docMk/>
          <pc:sldMk cId="4027808365" sldId="297"/>
        </pc:sldMkLst>
      </pc:sldChg>
      <pc:sldChg chg="add">
        <pc:chgData name="Simon Mæng Tjørnehøj" userId="S::s.maeng@rn.dk::f3f0de39-2f2c-4442-913c-3ece5b133585" providerId="AD" clId="Web-{3ECBCB1B-E1B6-F095-816E-FC9554FA973C}" dt="2023-03-21T18:01:30.654" v="487"/>
        <pc:sldMkLst>
          <pc:docMk/>
          <pc:sldMk cId="4162411733" sldId="300"/>
        </pc:sldMkLst>
      </pc:sldChg>
      <pc:sldChg chg="modSp add modCm">
        <pc:chgData name="Simon Mæng Tjørnehøj" userId="S::s.maeng@rn.dk::f3f0de39-2f2c-4442-913c-3ece5b133585" providerId="AD" clId="Web-{3ECBCB1B-E1B6-F095-816E-FC9554FA973C}" dt="2023-03-21T18:04:43.203" v="580" actId="20577"/>
        <pc:sldMkLst>
          <pc:docMk/>
          <pc:sldMk cId="1190129200" sldId="301"/>
        </pc:sldMkLst>
        <pc:spChg chg="mod">
          <ac:chgData name="Simon Mæng Tjørnehøj" userId="S::s.maeng@rn.dk::f3f0de39-2f2c-4442-913c-3ece5b133585" providerId="AD" clId="Web-{3ECBCB1B-E1B6-F095-816E-FC9554FA973C}" dt="2023-03-21T18:04:43.203" v="580" actId="20577"/>
          <ac:spMkLst>
            <pc:docMk/>
            <pc:sldMk cId="1190129200" sldId="301"/>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Simon Mæng Tjørnehøj" userId="S::s.maeng@rn.dk::f3f0de39-2f2c-4442-913c-3ece5b133585" providerId="AD" clId="Web-{3ECBCB1B-E1B6-F095-816E-FC9554FA973C}" dt="2023-03-21T18:01:35.154" v="489"/>
              <pc2:cmMkLst xmlns:pc2="http://schemas.microsoft.com/office/powerpoint/2019/9/main/command">
                <pc:docMk/>
                <pc:sldMk cId="1190129200" sldId="301"/>
                <pc2:cmMk id="{54733FA7-7B3A-4B80-B3E7-FBFE3E7E3D78}"/>
              </pc2:cmMkLst>
            </pc226:cmChg>
          </p:ext>
        </pc:extLst>
      </pc:sldChg>
    </pc:docChg>
  </pc:docChgLst>
  <pc:docChgLst>
    <pc:chgData name="Gustav Holck Normann" userId="S::g.normann@rn.dk::793d8ec2-15d8-477f-8cf8-5ef4138fe873" providerId="AD" clId="Web-{60E3EC69-685E-76C3-A191-B2E032BC361C}"/>
    <pc:docChg chg="mod">
      <pc:chgData name="Gustav Holck Normann" userId="S::g.normann@rn.dk::793d8ec2-15d8-477f-8cf8-5ef4138fe873" providerId="AD" clId="Web-{60E3EC69-685E-76C3-A191-B2E032BC361C}" dt="2023-02-21T13:59:39.803" v="9"/>
      <pc:docMkLst>
        <pc:docMk/>
      </pc:docMkLst>
      <pc:sldChg chg="addCm">
        <pc:chgData name="Gustav Holck Normann" userId="S::g.normann@rn.dk::793d8ec2-15d8-477f-8cf8-5ef4138fe873" providerId="AD" clId="Web-{60E3EC69-685E-76C3-A191-B2E032BC361C}" dt="2023-02-21T13:47:52.699" v="1"/>
        <pc:sldMkLst>
          <pc:docMk/>
          <pc:sldMk cId="682811719" sldId="283"/>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47:52.699" v="1"/>
              <pc2:cmMkLst xmlns:pc2="http://schemas.microsoft.com/office/powerpoint/2019/9/main/command">
                <pc:docMk/>
                <pc:sldMk cId="682811719" sldId="283"/>
                <pc2:cmMk id="{12A4FE6B-985A-4421-8B53-02A6F5A6CF6E}"/>
              </pc2:cmMkLst>
            </pc226:cmChg>
          </p:ext>
        </pc:extLst>
      </pc:sldChg>
      <pc:sldChg chg="addCm modCm">
        <pc:chgData name="Gustav Holck Normann" userId="S::g.normann@rn.dk::793d8ec2-15d8-477f-8cf8-5ef4138fe873" providerId="AD" clId="Web-{60E3EC69-685E-76C3-A191-B2E032BC361C}" dt="2023-02-21T13:49:05.514" v="3"/>
        <pc:sldMkLst>
          <pc:docMk/>
          <pc:sldMk cId="3564496133" sldId="284"/>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49:05.514" v="3"/>
              <pc2:cmMkLst xmlns:pc2="http://schemas.microsoft.com/office/powerpoint/2019/9/main/command">
                <pc:docMk/>
                <pc:sldMk cId="3564496133" sldId="284"/>
                <pc2:cmMk id="{D38A77E2-9AA6-4396-84D5-09A18BF9CC79}"/>
              </pc2:cmMkLst>
              <pc226:cmRplyChg chg="add">
                <pc226:chgData name="Gustav Holck Normann" userId="S::g.normann@rn.dk::793d8ec2-15d8-477f-8cf8-5ef4138fe873" providerId="AD" clId="Web-{60E3EC69-685E-76C3-A191-B2E032BC361C}" dt="2023-02-21T13:49:05.514" v="3"/>
                <pc2:cmRplyMkLst xmlns:pc2="http://schemas.microsoft.com/office/powerpoint/2019/9/main/command">
                  <pc:docMk/>
                  <pc:sldMk cId="3564496133" sldId="284"/>
                  <pc2:cmMk id="{D38A77E2-9AA6-4396-84D5-09A18BF9CC79}"/>
                  <pc2:cmRplyMk id="{C98F6D17-4EDE-450B-AAFA-8786DEE12575}"/>
                </pc2:cmRplyMkLst>
              </pc226:cmRplyChg>
            </pc226:cmChg>
          </p:ext>
        </pc:extLst>
      </pc:sldChg>
      <pc:sldChg chg="addCm">
        <pc:chgData name="Gustav Holck Normann" userId="S::g.normann@rn.dk::793d8ec2-15d8-477f-8cf8-5ef4138fe873" providerId="AD" clId="Web-{60E3EC69-685E-76C3-A191-B2E032BC361C}" dt="2023-02-21T13:49:23.843" v="4"/>
        <pc:sldMkLst>
          <pc:docMk/>
          <pc:sldMk cId="946879611" sldId="285"/>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49:23.843" v="4"/>
              <pc2:cmMkLst xmlns:pc2="http://schemas.microsoft.com/office/powerpoint/2019/9/main/command">
                <pc:docMk/>
                <pc:sldMk cId="946879611" sldId="285"/>
                <pc2:cmMk id="{EEBDC132-E632-4D06-9B1D-F9B762D321F5}"/>
              </pc2:cmMkLst>
            </pc226:cmChg>
          </p:ext>
        </pc:extLst>
      </pc:sldChg>
      <pc:sldChg chg="addCm">
        <pc:chgData name="Gustav Holck Normann" userId="S::g.normann@rn.dk::793d8ec2-15d8-477f-8cf8-5ef4138fe873" providerId="AD" clId="Web-{60E3EC69-685E-76C3-A191-B2E032BC361C}" dt="2023-02-21T13:56:00.404" v="6"/>
        <pc:sldMkLst>
          <pc:docMk/>
          <pc:sldMk cId="2343680812" sldId="286"/>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56:00.404" v="6"/>
              <pc2:cmMkLst xmlns:pc2="http://schemas.microsoft.com/office/powerpoint/2019/9/main/command">
                <pc:docMk/>
                <pc:sldMk cId="2343680812" sldId="286"/>
                <pc2:cmMk id="{D9E9B69B-4ECF-4842-BB7F-D0FAC626B354}"/>
              </pc2:cmMkLst>
            </pc226:cmChg>
          </p:ext>
        </pc:extLst>
      </pc:sldChg>
      <pc:sldChg chg="addCm">
        <pc:chgData name="Gustav Holck Normann" userId="S::g.normann@rn.dk::793d8ec2-15d8-477f-8cf8-5ef4138fe873" providerId="AD" clId="Web-{60E3EC69-685E-76C3-A191-B2E032BC361C}" dt="2023-02-21T13:55:37.060" v="5"/>
        <pc:sldMkLst>
          <pc:docMk/>
          <pc:sldMk cId="3495971088" sldId="287"/>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55:37.060" v="5"/>
              <pc2:cmMkLst xmlns:pc2="http://schemas.microsoft.com/office/powerpoint/2019/9/main/command">
                <pc:docMk/>
                <pc:sldMk cId="3495971088" sldId="287"/>
                <pc2:cmMk id="{29987103-D800-456C-B124-E1229152C401}"/>
              </pc2:cmMkLst>
            </pc226:cmChg>
          </p:ext>
        </pc:extLst>
      </pc:sldChg>
      <pc:sldChg chg="addCm">
        <pc:chgData name="Gustav Holck Normann" userId="S::g.normann@rn.dk::793d8ec2-15d8-477f-8cf8-5ef4138fe873" providerId="AD" clId="Web-{60E3EC69-685E-76C3-A191-B2E032BC361C}" dt="2023-02-21T13:58:01.456" v="8"/>
        <pc:sldMkLst>
          <pc:docMk/>
          <pc:sldMk cId="319446469" sldId="291"/>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58:01.456" v="8"/>
              <pc2:cmMkLst xmlns:pc2="http://schemas.microsoft.com/office/powerpoint/2019/9/main/command">
                <pc:docMk/>
                <pc:sldMk cId="319446469" sldId="291"/>
                <pc2:cmMk id="{7311E13F-0DE0-471E-B523-A300822683BB}"/>
              </pc2:cmMkLst>
            </pc226:cmChg>
          </p:ext>
        </pc:extLst>
      </pc:sldChg>
      <pc:sldChg chg="addCm">
        <pc:chgData name="Gustav Holck Normann" userId="S::g.normann@rn.dk::793d8ec2-15d8-477f-8cf8-5ef4138fe873" providerId="AD" clId="Web-{60E3EC69-685E-76C3-A191-B2E032BC361C}" dt="2023-02-21T13:59:39.803" v="9"/>
        <pc:sldMkLst>
          <pc:docMk/>
          <pc:sldMk cId="490768283" sldId="295"/>
        </pc:sldMkLst>
        <pc:extLst>
          <p:ext xmlns:p="http://schemas.openxmlformats.org/presentationml/2006/main" uri="{D6D511B9-2390-475A-947B-AFAB55BFBCF1}">
            <pc226:cmChg xmlns:pc226="http://schemas.microsoft.com/office/powerpoint/2022/06/main/command" chg="add">
              <pc226:chgData name="Gustav Holck Normann" userId="S::g.normann@rn.dk::793d8ec2-15d8-477f-8cf8-5ef4138fe873" providerId="AD" clId="Web-{60E3EC69-685E-76C3-A191-B2E032BC361C}" dt="2023-02-21T13:59:39.803" v="9"/>
              <pc2:cmMkLst xmlns:pc2="http://schemas.microsoft.com/office/powerpoint/2019/9/main/command">
                <pc:docMk/>
                <pc:sldMk cId="490768283" sldId="295"/>
                <pc2:cmMk id="{C6A42173-70CA-454B-9818-6950F4F77898}"/>
              </pc2:cmMkLst>
            </pc226:cmChg>
            <pc226:cmChg xmlns:pc226="http://schemas.microsoft.com/office/powerpoint/2022/06/main/command" chg="add">
              <pc226:chgData name="Gustav Holck Normann" userId="S::g.normann@rn.dk::793d8ec2-15d8-477f-8cf8-5ef4138fe873" providerId="AD" clId="Web-{60E3EC69-685E-76C3-A191-B2E032BC361C}" dt="2023-02-21T13:57:47.111" v="7"/>
              <pc2:cmMkLst xmlns:pc2="http://schemas.microsoft.com/office/powerpoint/2019/9/main/command">
                <pc:docMk/>
                <pc:sldMk cId="490768283" sldId="295"/>
                <pc2:cmMk id="{E6D550F8-1F00-493D-A4A2-583888A20569}"/>
              </pc2:cmMkLst>
            </pc226:cmChg>
          </p:ext>
        </pc:extLst>
      </pc:sldChg>
    </pc:docChg>
  </pc:docChgLst>
  <pc:docChgLst>
    <pc:chgData name="Gustav Holck Normann" userId="S::g.normann@rn.dk::793d8ec2-15d8-477f-8cf8-5ef4138fe873" providerId="AD" clId="Web-{6CCA0AA7-21EC-6ADF-C104-EACB7CA08BA1}"/>
    <pc:docChg chg="modSld">
      <pc:chgData name="Gustav Holck Normann" userId="S::g.normann@rn.dk::793d8ec2-15d8-477f-8cf8-5ef4138fe873" providerId="AD" clId="Web-{6CCA0AA7-21EC-6ADF-C104-EACB7CA08BA1}" dt="2023-02-21T11:26:29.515" v="78"/>
      <pc:docMkLst>
        <pc:docMk/>
      </pc:docMkLst>
      <pc:sldChg chg="modNotes">
        <pc:chgData name="Gustav Holck Normann" userId="S::g.normann@rn.dk::793d8ec2-15d8-477f-8cf8-5ef4138fe873" providerId="AD" clId="Web-{6CCA0AA7-21EC-6ADF-C104-EACB7CA08BA1}" dt="2023-02-21T11:24:57.838" v="13"/>
        <pc:sldMkLst>
          <pc:docMk/>
          <pc:sldMk cId="3564496133" sldId="284"/>
        </pc:sldMkLst>
      </pc:sldChg>
      <pc:sldChg chg="modNotes">
        <pc:chgData name="Gustav Holck Normann" userId="S::g.normann@rn.dk::793d8ec2-15d8-477f-8cf8-5ef4138fe873" providerId="AD" clId="Web-{6CCA0AA7-21EC-6ADF-C104-EACB7CA08BA1}" dt="2023-02-21T11:26:29.515" v="78"/>
        <pc:sldMkLst>
          <pc:docMk/>
          <pc:sldMk cId="946879611" sldId="285"/>
        </pc:sldMkLst>
      </pc:sldChg>
      <pc:sldChg chg="modNotes">
        <pc:chgData name="Gustav Holck Normann" userId="S::g.normann@rn.dk::793d8ec2-15d8-477f-8cf8-5ef4138fe873" providerId="AD" clId="Web-{6CCA0AA7-21EC-6ADF-C104-EACB7CA08BA1}" dt="2023-02-21T11:25:54.763" v="39"/>
        <pc:sldMkLst>
          <pc:docMk/>
          <pc:sldMk cId="319446469" sldId="291"/>
        </pc:sldMkLst>
      </pc:sldChg>
    </pc:docChg>
  </pc:docChgLst>
  <pc:docChgLst>
    <pc:chgData name="Gustav Holck Normann" userId="S::g.normann@rn.dk::793d8ec2-15d8-477f-8cf8-5ef4138fe873" providerId="AD" clId="Web-{8B7D7E56-AD11-7D05-1D34-5DD76FCD44E2}"/>
    <pc:docChg chg="modSld">
      <pc:chgData name="Gustav Holck Normann" userId="S::g.normann@rn.dk::793d8ec2-15d8-477f-8cf8-5ef4138fe873" providerId="AD" clId="Web-{8B7D7E56-AD11-7D05-1D34-5DD76FCD44E2}" dt="2023-04-06T16:01:48.290" v="0" actId="20577"/>
      <pc:docMkLst>
        <pc:docMk/>
      </pc:docMkLst>
      <pc:sldChg chg="modSp">
        <pc:chgData name="Gustav Holck Normann" userId="S::g.normann@rn.dk::793d8ec2-15d8-477f-8cf8-5ef4138fe873" providerId="AD" clId="Web-{8B7D7E56-AD11-7D05-1D34-5DD76FCD44E2}" dt="2023-04-06T16:01:48.290" v="0" actId="20577"/>
        <pc:sldMkLst>
          <pc:docMk/>
          <pc:sldMk cId="3120658363" sldId="290"/>
        </pc:sldMkLst>
        <pc:spChg chg="mod">
          <ac:chgData name="Gustav Holck Normann" userId="S::g.normann@rn.dk::793d8ec2-15d8-477f-8cf8-5ef4138fe873" providerId="AD" clId="Web-{8B7D7E56-AD11-7D05-1D34-5DD76FCD44E2}" dt="2023-04-06T16:01:48.290" v="0" actId="20577"/>
          <ac:spMkLst>
            <pc:docMk/>
            <pc:sldMk cId="3120658363" sldId="29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CD72A38B-F9FA-4036-A084-652409E98F08}" type="datetimeFigureOut">
              <a:rPr lang="da-DK" smtClean="0"/>
              <a:t>14.08.2025</a:t>
            </a:fld>
            <a:endParaRPr lang="da-DK"/>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2180">
              <a:defRPr/>
            </a:pPr>
            <a:r>
              <a:rPr lang="da-DK" b="1" dirty="0"/>
              <a:t>Tag</a:t>
            </a:r>
            <a:r>
              <a:rPr lang="da-DK" b="1" baseline="0" dirty="0"/>
              <a:t> følgende ting med ind i klasselokalet:</a:t>
            </a:r>
          </a:p>
          <a:p>
            <a:pPr defTabSz="982180">
              <a:defRPr/>
            </a:pPr>
            <a:r>
              <a:rPr lang="da-DK" b="0" baseline="0" dirty="0"/>
              <a:t>Modulmappen</a:t>
            </a:r>
          </a:p>
          <a:p>
            <a:pPr defTabSz="982180">
              <a:defRPr/>
            </a:pPr>
            <a:r>
              <a:rPr lang="da-DK" b="0" baseline="0" dirty="0"/>
              <a:t>Pupillygter</a:t>
            </a:r>
          </a:p>
          <a:p>
            <a:pPr defTabSz="1063897">
              <a:defRPr/>
            </a:pPr>
            <a:endParaRPr lang="da-DK" baseline="0" dirty="0"/>
          </a:p>
          <a:p>
            <a:pPr defTabSz="1063897">
              <a:defRPr/>
            </a:pPr>
            <a:r>
              <a:rPr lang="da-DK" b="1" baseline="0" dirty="0"/>
              <a:t>Ting, der skal findes frem til øvelserne:</a:t>
            </a:r>
            <a:endParaRPr lang="da-DK" baseline="0" dirty="0"/>
          </a:p>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a:p>
        </p:txBody>
      </p:sp>
    </p:spTree>
    <p:extLst>
      <p:ext uri="{BB962C8B-B14F-4D97-AF65-F5344CB8AC3E}">
        <p14:creationId xmlns:p14="http://schemas.microsoft.com/office/powerpoint/2010/main" val="223799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BT + puls:</a:t>
            </a:r>
            <a:r>
              <a:rPr lang="da-DK" baseline="0" dirty="0"/>
              <a:t>	</a:t>
            </a:r>
          </a:p>
          <a:p>
            <a:r>
              <a:rPr lang="da-DK" baseline="0" dirty="0"/>
              <a:t>↑ BT og ↓ puls	= Er som regel tegn på øget ICP</a:t>
            </a:r>
          </a:p>
          <a:p>
            <a:r>
              <a:rPr lang="da-DK" baseline="0" dirty="0"/>
              <a:t>↑ BT og ↑ puls	= Smerter, angst, uro</a:t>
            </a:r>
          </a:p>
          <a:p>
            <a:r>
              <a:rPr lang="da-DK" baseline="0" dirty="0"/>
              <a:t>↑ BT og </a:t>
            </a:r>
            <a:r>
              <a:rPr lang="da-DK" baseline="0" dirty="0" err="1"/>
              <a:t>uæn</a:t>
            </a:r>
            <a:endParaRPr lang="da-DK" baseline="0" dirty="0"/>
          </a:p>
          <a:p>
            <a:r>
              <a:rPr lang="da-DK" baseline="0" dirty="0" err="1"/>
              <a:t>dret</a:t>
            </a:r>
            <a:r>
              <a:rPr lang="da-DK" baseline="0" dirty="0"/>
              <a:t> puls = Vedvarende hypertension</a:t>
            </a:r>
          </a:p>
          <a:p>
            <a:r>
              <a:rPr lang="da-DK" baseline="0" dirty="0"/>
              <a:t>↓ BT og ↑ puls	= Shock symptomer</a:t>
            </a:r>
          </a:p>
          <a:p>
            <a:endParaRPr lang="da-DK" baseline="0" dirty="0"/>
          </a:p>
          <a:p>
            <a:r>
              <a:rPr lang="da-DK" baseline="0" dirty="0"/>
              <a:t>Dette blot for at illustrere vigtigheden af de 2 parametre sammen.</a:t>
            </a:r>
          </a:p>
          <a:p>
            <a:endParaRPr lang="da-DK" baseline="0" dirty="0"/>
          </a:p>
          <a:p>
            <a:r>
              <a:rPr lang="da-DK" b="1" baseline="0" dirty="0"/>
              <a:t>Respirationen:</a:t>
            </a:r>
          </a:p>
          <a:p>
            <a:endParaRPr lang="da-DK" b="1" baseline="0" dirty="0"/>
          </a:p>
          <a:p>
            <a:r>
              <a:rPr lang="da-DK" b="1" baseline="0" dirty="0" err="1"/>
              <a:t>Saturationen</a:t>
            </a:r>
            <a:r>
              <a:rPr lang="da-DK" b="1" baseline="0" dirty="0"/>
              <a:t>:</a:t>
            </a:r>
          </a:p>
          <a:p>
            <a:endParaRPr lang="da-DK" baseline="0" dirty="0"/>
          </a:p>
          <a:p>
            <a:r>
              <a:rPr lang="da-DK" b="1" baseline="0" dirty="0"/>
              <a:t>Pupiller:</a:t>
            </a:r>
            <a:r>
              <a:rPr lang="da-DK" baseline="0" dirty="0"/>
              <a:t>	</a:t>
            </a:r>
          </a:p>
          <a:p>
            <a:r>
              <a:rPr lang="da-DK" baseline="0" dirty="0"/>
              <a:t>Kontraherede pupiller = Oftest smertestillende medicin (morfin)</a:t>
            </a:r>
          </a:p>
          <a:p>
            <a:r>
              <a:rPr lang="da-DK" baseline="0" dirty="0"/>
              <a:t>Dilaterede pupiller = Øget sympaticus (smerte, angst m.m.).</a:t>
            </a:r>
          </a:p>
          <a:p>
            <a:r>
              <a:rPr lang="da-DK" baseline="0" dirty="0"/>
              <a:t>Højt ICP vil trykke på n. </a:t>
            </a:r>
            <a:r>
              <a:rPr lang="da-DK" baseline="0" dirty="0" err="1"/>
              <a:t>occulumotorius</a:t>
            </a:r>
            <a:r>
              <a:rPr lang="da-DK" baseline="0" dirty="0"/>
              <a:t> – dilateret pupil.</a:t>
            </a:r>
            <a:endParaRPr lang="da-DK" b="1" baseline="0" dirty="0"/>
          </a:p>
          <a:p>
            <a:pPr>
              <a:spcBef>
                <a:spcPct val="0"/>
              </a:spcBef>
            </a:pPr>
            <a:endParaRPr lang="da-DK" b="1" baseline="0" dirty="0"/>
          </a:p>
          <a:p>
            <a:pPr>
              <a:spcBef>
                <a:spcPct val="0"/>
              </a:spcBef>
            </a:pPr>
            <a:r>
              <a:rPr lang="da-DK" b="1" baseline="0" dirty="0"/>
              <a:t>Bevidsthedsniveau:</a:t>
            </a:r>
            <a:r>
              <a:rPr lang="da-DK" b="0" baseline="0" dirty="0"/>
              <a:t>	</a:t>
            </a:r>
          </a:p>
          <a:p>
            <a:pPr>
              <a:spcBef>
                <a:spcPct val="0"/>
              </a:spcBef>
            </a:pPr>
            <a:r>
              <a:rPr lang="da-DK" b="0" baseline="0" dirty="0"/>
              <a:t>Se tidligere</a:t>
            </a:r>
          </a:p>
          <a:p>
            <a:pPr>
              <a:spcBef>
                <a:spcPct val="0"/>
              </a:spcBef>
            </a:pPr>
            <a:endParaRPr lang="da-DK" b="0" baseline="0" dirty="0"/>
          </a:p>
          <a:p>
            <a:pPr>
              <a:spcBef>
                <a:spcPct val="0"/>
              </a:spcBef>
            </a:pPr>
            <a:r>
              <a:rPr lang="da-DK" b="1" baseline="0" dirty="0"/>
              <a:t>Temperatur:</a:t>
            </a:r>
            <a:r>
              <a:rPr lang="da-DK" b="0" baseline="0" dirty="0"/>
              <a:t>	</a:t>
            </a:r>
          </a:p>
          <a:p>
            <a:pPr>
              <a:spcBef>
                <a:spcPct val="0"/>
              </a:spcBef>
            </a:pPr>
            <a:r>
              <a:rPr lang="da-DK" b="0" baseline="0" dirty="0"/>
              <a:t>En patient med hjerneskade må helst ikke have over 38 grader. </a:t>
            </a:r>
          </a:p>
          <a:p>
            <a:pPr>
              <a:spcBef>
                <a:spcPct val="0"/>
              </a:spcBef>
            </a:pPr>
            <a:r>
              <a:rPr lang="da-DK" b="0" baseline="0" dirty="0"/>
              <a:t>(Det øger metaboliseringen →↑ ilt behov i hjernen → iskæmi → forværring af situationen)</a:t>
            </a:r>
          </a:p>
          <a:p>
            <a:pPr>
              <a:spcBef>
                <a:spcPct val="0"/>
              </a:spcBef>
            </a:pPr>
            <a:endParaRPr lang="da-DK" b="0" baseline="0" dirty="0"/>
          </a:p>
          <a:p>
            <a:pPr>
              <a:spcBef>
                <a:spcPct val="0"/>
              </a:spcBef>
            </a:pPr>
            <a:r>
              <a:rPr lang="da-DK" b="1" baseline="0" dirty="0"/>
              <a:t>Hovedpine/kvalme:</a:t>
            </a:r>
            <a:r>
              <a:rPr lang="da-DK" b="0" baseline="0" dirty="0"/>
              <a:t>	</a:t>
            </a:r>
          </a:p>
          <a:p>
            <a:pPr>
              <a:spcBef>
                <a:spcPct val="0"/>
              </a:spcBef>
            </a:pPr>
            <a:r>
              <a:rPr lang="da-DK" b="0" baseline="0" dirty="0"/>
              <a:t>Kan være medicin, væskemangel, angst m.m. Men kan også være tegn på øget ICP</a:t>
            </a:r>
            <a:endParaRPr lang="da-DK" b="0" dirty="0"/>
          </a:p>
          <a:p>
            <a:endParaRPr lang="da-DK" dirty="0"/>
          </a:p>
          <a:p>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10</a:t>
            </a:fld>
            <a:endParaRPr lang="da-DK"/>
          </a:p>
        </p:txBody>
      </p:sp>
    </p:spTree>
    <p:extLst>
      <p:ext uri="{BB962C8B-B14F-4D97-AF65-F5344CB8AC3E}">
        <p14:creationId xmlns:p14="http://schemas.microsoft.com/office/powerpoint/2010/main" val="380234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forevises (hvis behov efter kursist niveau), hvordan man lyser i pupiller </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11</a:t>
            </a:fld>
            <a:endParaRPr lang="da-DK"/>
          </a:p>
        </p:txBody>
      </p:sp>
    </p:spTree>
    <p:extLst>
      <p:ext uri="{BB962C8B-B14F-4D97-AF65-F5344CB8AC3E}">
        <p14:creationId xmlns:p14="http://schemas.microsoft.com/office/powerpoint/2010/main" val="25341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Fortæl om TOKS / Triagering</a:t>
            </a:r>
          </a:p>
          <a:p>
            <a:endParaRPr lang="en-US" b="1" baseline="0" dirty="0"/>
          </a:p>
          <a:p>
            <a:r>
              <a:rPr lang="en-US" b="0" baseline="0" dirty="0"/>
              <a:t>Signaler </a:t>
            </a:r>
            <a:r>
              <a:rPr lang="en-US" b="0" baseline="0" dirty="0" err="1"/>
              <a:t>kan</a:t>
            </a:r>
            <a:r>
              <a:rPr lang="en-US" b="0" baseline="0" dirty="0"/>
              <a:t> </a:t>
            </a:r>
            <a:r>
              <a:rPr lang="en-US" b="0" baseline="0" dirty="0" err="1"/>
              <a:t>være</a:t>
            </a:r>
            <a:r>
              <a:rPr lang="en-US" b="0" baseline="0" dirty="0"/>
              <a:t>: </a:t>
            </a:r>
            <a:r>
              <a:rPr lang="en-US" b="0" baseline="0" dirty="0" err="1"/>
              <a:t>Sløret</a:t>
            </a:r>
            <a:r>
              <a:rPr lang="en-US" b="0" baseline="0" dirty="0"/>
              <a:t> tale; </a:t>
            </a:r>
            <a:r>
              <a:rPr lang="en-US" b="0" baseline="0" dirty="0" err="1"/>
              <a:t>stigende</a:t>
            </a:r>
            <a:r>
              <a:rPr lang="en-US" b="0" baseline="0" dirty="0"/>
              <a:t> </a:t>
            </a:r>
            <a:r>
              <a:rPr lang="en-US" b="0" baseline="0" dirty="0" err="1"/>
              <a:t>blodtryk</a:t>
            </a:r>
            <a:r>
              <a:rPr lang="en-US" b="0" baseline="0" dirty="0"/>
              <a:t>; </a:t>
            </a:r>
            <a:r>
              <a:rPr lang="en-US" b="0" baseline="0" dirty="0" err="1"/>
              <a:t>Ændret</a:t>
            </a:r>
            <a:r>
              <a:rPr lang="en-US" b="0" baseline="0" dirty="0"/>
              <a:t> respiration </a:t>
            </a:r>
            <a:endParaRPr lang="da-DK" b="0" baseline="0" dirty="0"/>
          </a:p>
          <a:p>
            <a:endParaRPr lang="da-DK" b="1" dirty="0"/>
          </a:p>
          <a:p>
            <a:r>
              <a:rPr lang="da-DK" dirty="0"/>
              <a:t>Forud for forværring af en patients tilstand, har der ofte været en periode med påvirkede vitalværdier hos patienten. </a:t>
            </a:r>
          </a:p>
          <a:p>
            <a:r>
              <a:rPr lang="da-DK" dirty="0"/>
              <a:t>Det gælder om at opdage disse tidlige tegn på ustabilitet/svær akut sygdom, således at der kan ske hurtig indgriben, for at forebygge alvorlige komplikationer.</a:t>
            </a:r>
            <a:endParaRPr lang="da-DK" b="0" dirty="0"/>
          </a:p>
          <a:p>
            <a:endParaRPr lang="da-DK" b="0" dirty="0"/>
          </a:p>
          <a:p>
            <a:endParaRPr lang="da-DK" b="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12</a:t>
            </a:fld>
            <a:endParaRPr lang="da-DK"/>
          </a:p>
        </p:txBody>
      </p:sp>
    </p:spTree>
    <p:extLst>
      <p:ext uri="{BB962C8B-B14F-4D97-AF65-F5344CB8AC3E}">
        <p14:creationId xmlns:p14="http://schemas.microsoft.com/office/powerpoint/2010/main" val="50259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Der</a:t>
            </a:r>
            <a:r>
              <a:rPr lang="da-DK" b="1" baseline="0" dirty="0"/>
              <a:t> skal her ikke gennemgås hjertestop. Det er blot deres rolle vi skal fortælle om. </a:t>
            </a:r>
          </a:p>
          <a:p>
            <a:endParaRPr lang="da-DK" b="1" dirty="0"/>
          </a:p>
          <a:p>
            <a:r>
              <a:rPr lang="da-DK" b="1" dirty="0"/>
              <a:t>TERMINALE PATIENTER </a:t>
            </a:r>
          </a:p>
          <a:p>
            <a:endParaRPr lang="da-DK" b="1" dirty="0"/>
          </a:p>
          <a:p>
            <a:r>
              <a:rPr lang="da-DK" b="0" dirty="0"/>
              <a:t>Det er vigtigt</a:t>
            </a:r>
            <a:r>
              <a:rPr lang="da-DK" b="0" baseline="0" dirty="0"/>
              <a:t> at holde for øje at det ikke er alle patienter, hvor der er ordineret hjernemassage og genoplivning. Hvis du er i tvivl spørg plejepersonalet ved start af vagten og spørg aldrig i samme rum som patienten. </a:t>
            </a:r>
          </a:p>
          <a:p>
            <a:endParaRPr lang="da-DK" b="1" baseline="0" dirty="0"/>
          </a:p>
          <a:p>
            <a:r>
              <a:rPr lang="da-DK" b="1" dirty="0"/>
              <a:t>HJERTEMASSAGE</a:t>
            </a:r>
            <a:br>
              <a:rPr lang="da-DK" b="1" dirty="0"/>
            </a:br>
            <a:endParaRPr lang="da-DK" b="1" dirty="0"/>
          </a:p>
          <a:p>
            <a:r>
              <a:rPr lang="da-DK" b="0" baseline="0" dirty="0"/>
              <a:t>Grunden til, at man går direkte på med hjertemassage er, at det nytter ikke at give ilt, hvis der ingen cirkulation er til at bringe det videre.</a:t>
            </a:r>
          </a:p>
          <a:p>
            <a:r>
              <a:rPr lang="da-DK" b="0" baseline="0" dirty="0"/>
              <a:t>Have for øje hvor hjertestarteren er på en afdeling.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indent="0" algn="l" defTabSz="914400" rtl="0" eaLnBrk="1" fontAlgn="auto" latinLnBrk="0" hangingPunct="1">
              <a:lnSpc>
                <a:spcPct val="100000"/>
              </a:lnSpc>
              <a:spcBef>
                <a:spcPts val="0"/>
              </a:spcBef>
              <a:spcAft>
                <a:spcPts val="0"/>
              </a:spcAft>
              <a:buClrTx/>
              <a:buSzTx/>
              <a:buFontTx/>
              <a:buNone/>
              <a:tabLst/>
              <a:defRPr/>
            </a:pPr>
            <a:r>
              <a:rPr lang="da-DK" b="1" dirty="0"/>
              <a:t>SPØRGSMÅL:	</a:t>
            </a:r>
          </a:p>
          <a:p>
            <a:pPr marL="0" marR="0" indent="0" algn="l" defTabSz="914400" rtl="0" eaLnBrk="1" fontAlgn="auto" latinLnBrk="0" hangingPunct="1">
              <a:lnSpc>
                <a:spcPct val="100000"/>
              </a:lnSpc>
              <a:spcBef>
                <a:spcPts val="0"/>
              </a:spcBef>
              <a:spcAft>
                <a:spcPts val="0"/>
              </a:spcAft>
              <a:buClrTx/>
              <a:buSzTx/>
              <a:buFontTx/>
              <a:buNone/>
              <a:tabLst/>
              <a:defRPr/>
            </a:pPr>
            <a:r>
              <a:rPr lang="da-DK" b="0" dirty="0"/>
              <a:t>Hvorfor er det</a:t>
            </a:r>
            <a:r>
              <a:rPr lang="da-DK" b="0" baseline="0" dirty="0"/>
              <a:t> essentielt for hjernen at have en intakt iltforsyning?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SVAR: </a:t>
            </a:r>
            <a:r>
              <a:rPr lang="da-DK"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a-DK" b="0" baseline="0" dirty="0"/>
              <a:t>Neuronerne er permanente celler og kan ikke undergå celledeling i modsætning til epitel celler, hvor der foregår celledeling (labile celler). </a:t>
            </a:r>
          </a:p>
          <a:p>
            <a:pPr marL="0" marR="0" indent="0" algn="l" defTabSz="914400" rtl="0" eaLnBrk="1" fontAlgn="auto" latinLnBrk="0" hangingPunct="1">
              <a:lnSpc>
                <a:spcPct val="100000"/>
              </a:lnSpc>
              <a:spcBef>
                <a:spcPts val="0"/>
              </a:spcBef>
              <a:spcAft>
                <a:spcPts val="0"/>
              </a:spcAft>
              <a:buClrTx/>
              <a:buSzTx/>
              <a:buFontTx/>
              <a:buNone/>
              <a:tabLst/>
              <a:defRPr/>
            </a:pPr>
            <a:r>
              <a:rPr lang="da-DK" b="0" baseline="0" dirty="0"/>
              <a:t>Sagt med andre ord: det, der er gået tabt er gået tabt. Måske kan andre hjerneceller overtager funktionen. Men der dannes ikke nye.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Hvad gør man med medpatienten / de pårørende?</a:t>
            </a:r>
            <a:endParaRPr lang="da-DK" b="1" dirty="0"/>
          </a:p>
          <a:p>
            <a:endParaRPr lang="da-DK" b="1" baseline="0" dirty="0"/>
          </a:p>
          <a:p>
            <a:endParaRPr lang="da-DK" b="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13</a:t>
            </a:fld>
            <a:endParaRPr lang="da-DK"/>
          </a:p>
        </p:txBody>
      </p:sp>
    </p:spTree>
    <p:extLst>
      <p:ext uri="{BB962C8B-B14F-4D97-AF65-F5344CB8AC3E}">
        <p14:creationId xmlns:p14="http://schemas.microsoft.com/office/powerpoint/2010/main" val="284224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Grunden til at hypoxi i hjernen har så store konsekvenser er,</a:t>
            </a:r>
            <a:r>
              <a:rPr lang="da-DK" baseline="0" dirty="0"/>
              <a:t> at hjerneceller ikke har evnen til at dele sig.</a:t>
            </a:r>
            <a:r>
              <a:rPr lang="da-DK" dirty="0"/>
              <a:t> </a:t>
            </a:r>
          </a:p>
          <a:p>
            <a:endParaRPr lang="da-DK" baseline="0" dirty="0"/>
          </a:p>
          <a:p>
            <a:r>
              <a:rPr lang="da-DK" baseline="0" dirty="0" err="1"/>
              <a:t>Dvs</a:t>
            </a:r>
            <a:r>
              <a:rPr lang="da-DK" baseline="0" dirty="0"/>
              <a:t> at andre områder i hjernen skal overtage.</a:t>
            </a:r>
            <a:endParaRPr lang="da-DK"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14</a:t>
            </a:fld>
            <a:endParaRPr lang="da-DK"/>
          </a:p>
        </p:txBody>
      </p:sp>
    </p:spTree>
    <p:extLst>
      <p:ext uri="{BB962C8B-B14F-4D97-AF65-F5344CB8AC3E}">
        <p14:creationId xmlns:p14="http://schemas.microsoft.com/office/powerpoint/2010/main" val="815582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40000" lnSpcReduction="20000"/>
          </a:bodyPr>
          <a:lstStyle/>
          <a:p>
            <a:r>
              <a:rPr lang="da-DK" b="1" u="none"/>
              <a:t>Lammelse</a:t>
            </a:r>
            <a:r>
              <a:rPr lang="da-DK" b="1" u="none" dirty="0"/>
              <a:t>:</a:t>
            </a:r>
            <a:endParaRPr lang="da-DK" dirty="0"/>
          </a:p>
          <a:p>
            <a:r>
              <a:rPr lang="da-DK" dirty="0"/>
              <a:t>Lammelsen viser sig altid i den modsatte side end hvor</a:t>
            </a:r>
            <a:r>
              <a:rPr lang="da-DK" baseline="0" dirty="0"/>
              <a:t> hjerneskaden sidder.</a:t>
            </a:r>
          </a:p>
          <a:p>
            <a:r>
              <a:rPr lang="da-DK" baseline="0" dirty="0"/>
              <a:t>Lammelsen kan være permanent, men kan også blive bedre eller helt forsvinde.</a:t>
            </a:r>
          </a:p>
          <a:p>
            <a:endParaRPr lang="da-DK" b="1" baseline="0" dirty="0"/>
          </a:p>
          <a:p>
            <a:r>
              <a:rPr lang="da-DK" b="1" baseline="0" dirty="0"/>
              <a:t>Udfordringer:</a:t>
            </a:r>
            <a:endParaRPr lang="da-DK" b="1" dirty="0"/>
          </a:p>
          <a:p>
            <a:pPr marL="177691" indent="-177691">
              <a:buFont typeface="Arial" panose="020B0604020202020204" pitchFamily="34" charset="0"/>
              <a:buChar char="•"/>
            </a:pPr>
            <a:r>
              <a:rPr lang="da-DK" dirty="0"/>
              <a:t>Lejring  </a:t>
            </a:r>
          </a:p>
          <a:p>
            <a:pPr marL="177691" indent="-177691">
              <a:buFont typeface="Arial" panose="020B0604020202020204" pitchFamily="34" charset="0"/>
              <a:buChar char="•"/>
            </a:pPr>
            <a:r>
              <a:rPr lang="da-DK" dirty="0"/>
              <a:t>Mobilisering</a:t>
            </a:r>
          </a:p>
          <a:p>
            <a:pPr marL="177691" indent="-177691">
              <a:buFont typeface="Arial" panose="020B0604020202020204" pitchFamily="34" charset="0"/>
              <a:buChar char="•"/>
            </a:pPr>
            <a:r>
              <a:rPr lang="da-DK" dirty="0"/>
              <a:t>Immobilitet</a:t>
            </a:r>
            <a:r>
              <a:rPr lang="da-DK" baseline="0" dirty="0"/>
              <a:t> (den kommer senere)</a:t>
            </a:r>
            <a:endParaRPr lang="da-DK" dirty="0"/>
          </a:p>
          <a:p>
            <a:pPr marL="177691" indent="-177691">
              <a:buFont typeface="Arial" panose="020B0604020202020204" pitchFamily="34" charset="0"/>
              <a:buChar char="•"/>
            </a:pPr>
            <a:r>
              <a:rPr lang="da-DK" dirty="0"/>
              <a:t>Hjælp</a:t>
            </a:r>
            <a:r>
              <a:rPr lang="da-DK" baseline="0" dirty="0"/>
              <a:t> til personlig hygiejne – lammelsen kan også give </a:t>
            </a:r>
            <a:r>
              <a:rPr lang="da-DK" baseline="0" dirty="0" err="1"/>
              <a:t>incontinens</a:t>
            </a:r>
            <a:r>
              <a:rPr lang="da-DK" baseline="0" dirty="0"/>
              <a:t>!</a:t>
            </a:r>
          </a:p>
          <a:p>
            <a:pPr marL="177691" indent="-177691">
              <a:buFont typeface="Arial" panose="020B0604020202020204" pitchFamily="34" charset="0"/>
              <a:buChar char="•"/>
            </a:pPr>
            <a:r>
              <a:rPr lang="da-DK" baseline="0" dirty="0"/>
              <a:t>Hjælp til spisning</a:t>
            </a:r>
          </a:p>
          <a:p>
            <a:pPr marL="177691" indent="-177691">
              <a:buFont typeface="Arial" panose="020B0604020202020204" pitchFamily="34" charset="0"/>
              <a:buChar char="•"/>
            </a:pPr>
            <a:r>
              <a:rPr lang="da-DK" baseline="0" dirty="0"/>
              <a:t>En bange, frustreret, magtesløs patient – ”Hvad med fremtiden – kan jeg nogensinde igen…..”</a:t>
            </a:r>
          </a:p>
          <a:p>
            <a:endParaRPr lang="da-DK" baseline="0" dirty="0"/>
          </a:p>
          <a:p>
            <a:r>
              <a:rPr lang="da-DK" b="1" u="none" baseline="0" dirty="0"/>
              <a:t>Afasi:</a:t>
            </a:r>
          </a:p>
          <a:p>
            <a:r>
              <a:rPr lang="da-DK" u="sng" dirty="0"/>
              <a:t>Ekspressiv:</a:t>
            </a:r>
            <a:r>
              <a:rPr lang="da-DK" dirty="0"/>
              <a:t>	</a:t>
            </a:r>
          </a:p>
          <a:p>
            <a:r>
              <a:rPr lang="da-DK" dirty="0"/>
              <a:t>Evnen til at formulere sig er skadet. Forståelsen er intakt. Talen er langsom (latenstid). Patienten kan opleve</a:t>
            </a:r>
            <a:r>
              <a:rPr lang="da-DK" baseline="0" dirty="0"/>
              <a:t> stor frustration over ikke at kunne udtrykke sig.</a:t>
            </a:r>
          </a:p>
          <a:p>
            <a:endParaRPr lang="da-DK" dirty="0"/>
          </a:p>
          <a:p>
            <a:r>
              <a:rPr lang="da-DK" b="1" dirty="0"/>
              <a:t>Udfordringer: </a:t>
            </a:r>
          </a:p>
          <a:p>
            <a:r>
              <a:rPr lang="da-DK" dirty="0"/>
              <a:t>Giv Jer god tid. Patienten</a:t>
            </a:r>
            <a:r>
              <a:rPr lang="da-DK" baseline="0" dirty="0"/>
              <a:t> kan have gavn af at bruge billeder eller anvende det skrevne sprog. Ét spørgsmål ad gangen. Enkelt sprogbrug</a:t>
            </a:r>
          </a:p>
          <a:p>
            <a:endParaRPr lang="da-DK" baseline="0" dirty="0"/>
          </a:p>
          <a:p>
            <a:r>
              <a:rPr lang="da-DK" u="sng" baseline="0" dirty="0"/>
              <a:t>Impressiv:</a:t>
            </a:r>
            <a:r>
              <a:rPr lang="da-DK" baseline="0" dirty="0"/>
              <a:t>	</a:t>
            </a:r>
          </a:p>
          <a:p>
            <a:r>
              <a:rPr lang="da-DK" baseline="0" dirty="0"/>
              <a:t>Evnen til at opfatte det talte eller skrevne sprog er skadet. Kan ofte tale ”flydende”, men talen giver ikke altid mening.</a:t>
            </a:r>
          </a:p>
          <a:p>
            <a:endParaRPr lang="da-DK" baseline="0" dirty="0"/>
          </a:p>
          <a:p>
            <a:r>
              <a:rPr lang="da-DK" b="1" baseline="0" dirty="0"/>
              <a:t>Udfordringer:</a:t>
            </a:r>
            <a:r>
              <a:rPr lang="da-DK" baseline="0" dirty="0"/>
              <a:t>	 </a:t>
            </a:r>
          </a:p>
          <a:p>
            <a:r>
              <a:rPr lang="da-DK" baseline="0" dirty="0"/>
              <a:t>Guide patienten til den handling, man ønsker udført. </a:t>
            </a:r>
          </a:p>
          <a:p>
            <a:endParaRPr lang="da-DK" baseline="0" dirty="0"/>
          </a:p>
          <a:p>
            <a:r>
              <a:rPr lang="da-DK" b="1" u="none" baseline="0" dirty="0"/>
              <a:t>Apraksi:</a:t>
            </a:r>
          </a:p>
          <a:p>
            <a:pPr algn="l"/>
            <a:r>
              <a:rPr lang="da-DK" dirty="0"/>
              <a:t>Evnen til at udføre en formålsbestemt handling kan være skadet. </a:t>
            </a:r>
            <a:r>
              <a:rPr lang="da-DK" dirty="0" err="1"/>
              <a:t>F.eks</a:t>
            </a:r>
            <a:r>
              <a:rPr lang="da-DK" dirty="0"/>
              <a:t> ved patienten godt, det er en tandbørste, han har i hånden, men anvender den forkert.</a:t>
            </a:r>
          </a:p>
          <a:p>
            <a:pPr algn="l"/>
            <a:r>
              <a:rPr lang="da-DK" b="1" dirty="0"/>
              <a:t>Udfordringer</a:t>
            </a:r>
            <a:r>
              <a:rPr lang="da-DK" dirty="0"/>
              <a:t>:</a:t>
            </a:r>
            <a:r>
              <a:rPr lang="da-DK" baseline="0" dirty="0"/>
              <a:t> </a:t>
            </a:r>
          </a:p>
          <a:p>
            <a:pPr algn="l"/>
            <a:r>
              <a:rPr lang="da-DK" baseline="0" dirty="0"/>
              <a:t>Hjælpe patienten nænsomt med handlingen.</a:t>
            </a:r>
            <a:endParaRPr lang="da-DK" dirty="0"/>
          </a:p>
          <a:p>
            <a:endParaRPr lang="da-DK" baseline="0" dirty="0"/>
          </a:p>
          <a:p>
            <a:r>
              <a:rPr lang="da-DK" b="1" u="none" dirty="0"/>
              <a:t>Neglect:</a:t>
            </a:r>
          </a:p>
          <a:p>
            <a:r>
              <a:rPr lang="da-DK" dirty="0"/>
              <a:t>Patienten registrerer ikke sin ene side af kroppen eller det omgivne rum. Kan også medvirke til nedsat sygdomserkendelse. </a:t>
            </a:r>
          </a:p>
          <a:p>
            <a:r>
              <a:rPr lang="da-DK" b="1" baseline="0" dirty="0"/>
              <a:t>Udfordringer</a:t>
            </a:r>
            <a:r>
              <a:rPr lang="da-DK" baseline="0" dirty="0"/>
              <a:t>: </a:t>
            </a:r>
          </a:p>
          <a:p>
            <a:r>
              <a:rPr lang="da-DK" baseline="0" dirty="0"/>
              <a:t>Arbejde fra den negligerede side</a:t>
            </a:r>
          </a:p>
          <a:p>
            <a:endParaRPr lang="da-DK" baseline="0" dirty="0"/>
          </a:p>
          <a:p>
            <a:pPr defTabSz="947684">
              <a:defRPr/>
            </a:pPr>
            <a:r>
              <a:rPr lang="da-DK" b="1" u="none" dirty="0"/>
              <a:t>Dysfagi:</a:t>
            </a:r>
          </a:p>
          <a:p>
            <a:pPr defTabSz="947684">
              <a:defRPr/>
            </a:pPr>
            <a:r>
              <a:rPr lang="da-DK" dirty="0"/>
              <a:t>Synkebesvær. Også en del af svælget kan være påvirket af lammelsen, således at patienten kan risikere at fejlsynke. </a:t>
            </a:r>
          </a:p>
          <a:p>
            <a:pPr defTabSz="947684">
              <a:defRPr/>
            </a:pPr>
            <a:r>
              <a:rPr lang="da-DK" b="1" dirty="0"/>
              <a:t>Udfordringer:</a:t>
            </a:r>
            <a:r>
              <a:rPr lang="da-DK" b="1" baseline="0" dirty="0"/>
              <a:t> </a:t>
            </a:r>
          </a:p>
          <a:p>
            <a:pPr defTabSz="947684">
              <a:defRPr/>
            </a:pPr>
            <a:r>
              <a:rPr lang="da-DK" dirty="0" err="1"/>
              <a:t>Vandtest</a:t>
            </a:r>
            <a:r>
              <a:rPr lang="da-DK" dirty="0"/>
              <a:t> (Sygeplejerske eller under vejledning af spl)</a:t>
            </a:r>
          </a:p>
          <a:p>
            <a:pPr defTabSz="947684">
              <a:defRPr/>
            </a:pPr>
            <a:endParaRPr lang="da-DK" dirty="0"/>
          </a:p>
          <a:p>
            <a:pPr defTabSz="947684">
              <a:defRPr/>
            </a:pPr>
            <a:endParaRPr lang="da-DK" dirty="0"/>
          </a:p>
          <a:p>
            <a:endParaRPr lang="da-DK" baseline="0" dirty="0"/>
          </a:p>
          <a:p>
            <a:endParaRPr lang="da-DK" dirty="0"/>
          </a:p>
        </p:txBody>
      </p:sp>
      <p:sp>
        <p:nvSpPr>
          <p:cNvPr id="4" name="Pladsholder til diasnummer 3"/>
          <p:cNvSpPr>
            <a:spLocks noGrp="1"/>
          </p:cNvSpPr>
          <p:nvPr>
            <p:ph type="sldNum" sz="quarter" idx="10"/>
          </p:nvPr>
        </p:nvSpPr>
        <p:spPr/>
        <p:txBody>
          <a:bodyPr/>
          <a:lstStyle/>
          <a:p>
            <a:fld id="{F18E025D-18D7-438C-80C4-034AAD1CED65}" type="slidenum">
              <a:rPr lang="da-DK" smtClean="0"/>
              <a:pPr/>
              <a:t>15</a:t>
            </a:fld>
            <a:endParaRPr lang="da-DK"/>
          </a:p>
        </p:txBody>
      </p:sp>
    </p:spTree>
    <p:extLst>
      <p:ext uri="{BB962C8B-B14F-4D97-AF65-F5344CB8AC3E}">
        <p14:creationId xmlns:p14="http://schemas.microsoft.com/office/powerpoint/2010/main" val="133151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Udlever den laminerede overleveringsrapport</a:t>
            </a:r>
          </a:p>
          <a:p>
            <a:endParaRPr lang="da-DK" b="1" baseline="0"/>
          </a:p>
          <a:p>
            <a:r>
              <a:rPr lang="da-DK" baseline="0"/>
              <a:t>H</a:t>
            </a:r>
            <a:r>
              <a:rPr lang="da-DK"/>
              <a:t>ver anden kursist får udlevet en</a:t>
            </a:r>
            <a:r>
              <a:rPr lang="da-DK" baseline="0"/>
              <a:t> rapport om, hvordan patienten har det nu. (den laminerede udgave, som ligger i modulmappen) Husk at få dem tilbage igen. </a:t>
            </a:r>
          </a:p>
          <a:p>
            <a:r>
              <a:rPr lang="da-DK" baseline="0"/>
              <a:t>Dem, der ikke har fået udleveret rapport, skal tage imod og udspørge i forhold til hvad de har brug for at få at vide. De skal anvende Rapport/forventningsafstemningen fra deres lille Minihåndbog</a:t>
            </a:r>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16</a:t>
            </a:fld>
            <a:endParaRPr lang="da-DK"/>
          </a:p>
        </p:txBody>
      </p:sp>
    </p:spTree>
    <p:extLst>
      <p:ext uri="{BB962C8B-B14F-4D97-AF65-F5344CB8AC3E}">
        <p14:creationId xmlns:p14="http://schemas.microsoft.com/office/powerpoint/2010/main" val="29807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2</a:t>
            </a:fld>
            <a:endParaRPr lang="da-DK"/>
          </a:p>
        </p:txBody>
      </p:sp>
    </p:spTree>
    <p:extLst>
      <p:ext uri="{BB962C8B-B14F-4D97-AF65-F5344CB8AC3E}">
        <p14:creationId xmlns:p14="http://schemas.microsoft.com/office/powerpoint/2010/main" val="177354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a:t>Kursisterne skal her skrive ned på et stykke papir </a:t>
            </a:r>
            <a:r>
              <a:rPr lang="da-DK" b="0" baseline="0"/>
              <a:t>de informationer de får her, thi </a:t>
            </a:r>
            <a:r>
              <a:rPr lang="da-DK" b="0" baseline="0" err="1"/>
              <a:t>sliden</a:t>
            </a:r>
            <a:r>
              <a:rPr lang="da-DK" b="0" baseline="0"/>
              <a:t> forsvinder. </a:t>
            </a:r>
          </a:p>
          <a:p>
            <a:r>
              <a:rPr lang="da-DK" b="0" baseline="0"/>
              <a:t>Og sådan er det i alle case/rapporter fremover. </a:t>
            </a:r>
          </a:p>
          <a:p>
            <a:r>
              <a:rPr lang="da-DK" b="0" baseline="0"/>
              <a:t>De må gerne spørge Jer ud, hvis de mangler nogle informationer. </a:t>
            </a:r>
          </a:p>
          <a:p>
            <a:endParaRPr lang="da-DK" b="0" baseline="0"/>
          </a:p>
          <a:p>
            <a:r>
              <a:rPr lang="da-DK" b="1" baseline="0"/>
              <a:t>Yderligere oplysninger, der kan spørge ind til kan bl.a. være – (I må også meget gerne digte selv):</a:t>
            </a:r>
          </a:p>
          <a:p>
            <a:pPr marL="228600" indent="-228600">
              <a:buFont typeface="+mj-lt"/>
              <a:buAutoNum type="arabicPeriod"/>
            </a:pPr>
            <a:r>
              <a:rPr lang="da-DK" b="0" baseline="0"/>
              <a:t>Thomsen har SPV-vagt </a:t>
            </a:r>
            <a:r>
              <a:rPr lang="da-DK" b="0" baseline="0" err="1"/>
              <a:t>pga</a:t>
            </a:r>
            <a:r>
              <a:rPr lang="da-DK" b="0" baseline="0"/>
              <a:t> observation for </a:t>
            </a:r>
            <a:r>
              <a:rPr lang="da-DK" b="0" baseline="0" err="1"/>
              <a:t>comotio</a:t>
            </a:r>
            <a:r>
              <a:rPr lang="da-DK" b="0" baseline="0"/>
              <a:t> </a:t>
            </a:r>
            <a:r>
              <a:rPr lang="da-DK" b="0" baseline="0" err="1"/>
              <a:t>cerebri</a:t>
            </a:r>
            <a:r>
              <a:rPr lang="da-DK" b="0" baseline="0"/>
              <a:t>. </a:t>
            </a:r>
          </a:p>
          <a:p>
            <a:pPr marL="228600" indent="-228600">
              <a:buFont typeface="+mj-lt"/>
              <a:buAutoNum type="arabicPeriod"/>
            </a:pPr>
            <a:r>
              <a:rPr lang="da-DK" b="0" baseline="0"/>
              <a:t>Ved forværring / ændringer skal sygeplejersken tilkaldes. </a:t>
            </a:r>
          </a:p>
          <a:p>
            <a:pPr marL="228600" indent="-228600">
              <a:buFont typeface="+mj-lt"/>
              <a:buAutoNum type="arabicPeriod"/>
            </a:pPr>
            <a:r>
              <a:rPr lang="da-DK" b="0" baseline="0"/>
              <a:t>BT, puls, SAT, lyse i pupiller skal tages / gøres hver time og hvis der er forandringer. Bevidsthedsniveau ligeledes. </a:t>
            </a:r>
          </a:p>
          <a:p>
            <a:pPr marL="228600" indent="-228600">
              <a:buFont typeface="+mj-lt"/>
              <a:buAutoNum type="arabicPeriod"/>
            </a:pPr>
            <a:r>
              <a:rPr lang="da-DK" b="0" baseline="0"/>
              <a:t>Thomsen har lidt kvalme – må gerne spise og drikke frit</a:t>
            </a:r>
          </a:p>
          <a:p>
            <a:pPr marL="228600" indent="-228600">
              <a:buFont typeface="+mj-lt"/>
              <a:buAutoNum type="arabicPeriod"/>
            </a:pPr>
            <a:r>
              <a:rPr lang="da-DK" b="0" baseline="0"/>
              <a:t>Familie: har kone og 2 voksne børn.</a:t>
            </a:r>
          </a:p>
          <a:p>
            <a:pPr marL="228600" indent="-228600">
              <a:buFont typeface="+mj-lt"/>
              <a:buAutoNum type="arabicPeriod"/>
            </a:pPr>
            <a:r>
              <a:rPr lang="da-DK" b="0" baseline="0"/>
              <a:t>Må gerne mobiliseres til toilettet/brus. Lige vær opmærksom på om han er svimmel – da blive hos patienten. Diurese skal ikke gemmes-</a:t>
            </a:r>
          </a:p>
          <a:p>
            <a:pPr marL="228600" indent="-228600">
              <a:buFont typeface="+mj-lt"/>
              <a:buAutoNum type="arabicPeriod"/>
            </a:pPr>
            <a:r>
              <a:rPr lang="da-DK" b="0" baseline="0"/>
              <a:t>Ligger med 3 liter ilt nasalt</a:t>
            </a:r>
          </a:p>
          <a:p>
            <a:pPr marL="228600" indent="-228600">
              <a:buFont typeface="+mj-lt"/>
              <a:buAutoNum type="arabicPeriod"/>
            </a:pPr>
            <a:r>
              <a:rPr lang="da-DK" b="0" baseline="0"/>
              <a:t>SPV-vagten må ellers gerne forlade stuen, hvis det er sikkert.</a:t>
            </a:r>
          </a:p>
          <a:p>
            <a:pPr marL="228600" indent="-228600">
              <a:buFont typeface="+mj-lt"/>
              <a:buAutoNum type="arabicPeriod"/>
            </a:pPr>
            <a:r>
              <a:rPr lang="da-DK" b="0" baseline="0"/>
              <a:t>Pauser efter aftale. </a:t>
            </a:r>
          </a:p>
          <a:p>
            <a:endParaRPr lang="da-DK" b="0" baseline="0"/>
          </a:p>
          <a:p>
            <a:r>
              <a:rPr lang="da-DK" b="0" baseline="0"/>
              <a:t>Når modulet her er næsten færdig, skal de overdrage patienten til hinanden. Derom senere. </a:t>
            </a:r>
          </a:p>
          <a:p>
            <a:br>
              <a:rPr lang="da-DK" b="1" baseline="0">
                <a:latin typeface="+mn-lt"/>
              </a:rPr>
            </a:br>
            <a:endParaRPr lang="da-DK" b="1" baseline="0">
              <a:latin typeface="+mn-lt"/>
            </a:endParaRPr>
          </a:p>
          <a:p>
            <a:endParaRPr lang="da-DK" b="1" baseline="0"/>
          </a:p>
          <a:p>
            <a:endParaRPr lang="da-DK" b="1"/>
          </a:p>
          <a:p>
            <a:endParaRPr lang="da-DK" b="1"/>
          </a:p>
        </p:txBody>
      </p:sp>
      <p:sp>
        <p:nvSpPr>
          <p:cNvPr id="4" name="Pladsholder til slidenummer 3"/>
          <p:cNvSpPr>
            <a:spLocks noGrp="1"/>
          </p:cNvSpPr>
          <p:nvPr>
            <p:ph type="sldNum" sz="quarter" idx="10"/>
          </p:nvPr>
        </p:nvSpPr>
        <p:spPr/>
        <p:txBody>
          <a:bodyPr/>
          <a:lstStyle/>
          <a:p>
            <a:fld id="{F18E025D-18D7-438C-80C4-034AAD1CED65}" type="slidenum">
              <a:rPr lang="da-DK" smtClean="0"/>
              <a:pPr/>
              <a:t>3</a:t>
            </a:fld>
            <a:endParaRPr lang="da-DK"/>
          </a:p>
        </p:txBody>
      </p:sp>
    </p:spTree>
    <p:extLst>
      <p:ext uri="{BB962C8B-B14F-4D97-AF65-F5344CB8AC3E}">
        <p14:creationId xmlns:p14="http://schemas.microsoft.com/office/powerpoint/2010/main" val="339470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Sæt markøren på nederste del af </a:t>
            </a:r>
            <a:r>
              <a:rPr lang="da-DK" b="1" err="1"/>
              <a:t>sliden</a:t>
            </a:r>
            <a:r>
              <a:rPr lang="da-DK" b="1"/>
              <a:t> – </a:t>
            </a:r>
            <a:r>
              <a:rPr lang="da-DK" b="1" err="1"/>
              <a:t>højreklik</a:t>
            </a:r>
            <a:r>
              <a:rPr lang="da-DK" b="1" baseline="0"/>
              <a:t> på linket - </a:t>
            </a:r>
            <a:r>
              <a:rPr lang="da-DK" b="1"/>
              <a:t> tryk på åben link</a:t>
            </a:r>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4</a:t>
            </a:fld>
            <a:endParaRPr lang="da-DK"/>
          </a:p>
        </p:txBody>
      </p:sp>
    </p:spTree>
    <p:extLst>
      <p:ext uri="{BB962C8B-B14F-4D97-AF65-F5344CB8AC3E}">
        <p14:creationId xmlns:p14="http://schemas.microsoft.com/office/powerpoint/2010/main" val="255284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Kursisterne skal skrive på næste slide, som bliver udleveret. Om det er plenum eller gruppearbejde, bestemmer I selv. Jeg ved ikke, hvad der fungere bedst</a:t>
            </a:r>
          </a:p>
        </p:txBody>
      </p:sp>
      <p:sp>
        <p:nvSpPr>
          <p:cNvPr id="4" name="Pladsholder til slidenummer 3"/>
          <p:cNvSpPr>
            <a:spLocks noGrp="1"/>
          </p:cNvSpPr>
          <p:nvPr>
            <p:ph type="sldNum" sz="quarter" idx="10"/>
          </p:nvPr>
        </p:nvSpPr>
        <p:spPr/>
        <p:txBody>
          <a:bodyPr/>
          <a:lstStyle/>
          <a:p>
            <a:fld id="{F18E025D-18D7-438C-80C4-034AAD1CED65}" type="slidenum">
              <a:rPr lang="da-DK" smtClean="0"/>
              <a:pPr/>
              <a:t>5</a:t>
            </a:fld>
            <a:endParaRPr lang="da-DK"/>
          </a:p>
        </p:txBody>
      </p:sp>
    </p:spTree>
    <p:extLst>
      <p:ext uri="{BB962C8B-B14F-4D97-AF65-F5344CB8AC3E}">
        <p14:creationId xmlns:p14="http://schemas.microsoft.com/office/powerpoint/2010/main" val="427191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Tanken med denne slide er, at alle tre kolonner udfyldes. </a:t>
            </a:r>
          </a:p>
          <a:p>
            <a:r>
              <a:rPr lang="da-DK" b="0" baseline="0" dirty="0"/>
              <a:t>De har selvfølgelig ikke alle løsningerne, da de endnu ikke har fået undervisningen, men det er der jo også en læring i. Så pas på, at denne slide ikke skal gøre det ud for undervisningen – det er der ikke tid til!</a:t>
            </a:r>
          </a:p>
          <a:p>
            <a:pPr marL="0" marR="0" indent="0" algn="l" defTabSz="914400" rtl="0" eaLnBrk="1" fontAlgn="auto" latinLnBrk="0" hangingPunct="1">
              <a:lnSpc>
                <a:spcPct val="100000"/>
              </a:lnSpc>
              <a:spcBef>
                <a:spcPts val="0"/>
              </a:spcBef>
              <a:spcAft>
                <a:spcPts val="0"/>
              </a:spcAft>
              <a:buClrTx/>
              <a:buSzTx/>
              <a:buFontTx/>
              <a:buNone/>
              <a:tabLst/>
              <a:defRPr/>
            </a:pPr>
            <a:r>
              <a:rPr lang="da-DK" b="0" baseline="0" dirty="0"/>
              <a:t>Kursisterne skal først sidde 2-3 sammen og </a:t>
            </a:r>
            <a:r>
              <a:rPr lang="da-DK" b="0" baseline="0" dirty="0" err="1"/>
              <a:t>udfra</a:t>
            </a:r>
            <a:r>
              <a:rPr lang="da-DK" b="0" baseline="0" dirty="0"/>
              <a:t> oplysningerne fra rapporten /videoen nedfælde patientens behovsområder – Årsagen – SPV opgaver. </a:t>
            </a:r>
          </a:p>
          <a:p>
            <a:endParaRPr lang="da-DK" b="0" baseline="0" dirty="0"/>
          </a:p>
          <a:p>
            <a:r>
              <a:rPr lang="da-DK" b="0" baseline="0" dirty="0"/>
              <a:t>Efterfølgende skal skemaet </a:t>
            </a:r>
            <a:r>
              <a:rPr lang="da-DK" b="0" baseline="0" dirty="0" err="1"/>
              <a:t>gennemgåes</a:t>
            </a:r>
            <a:r>
              <a:rPr lang="da-DK" b="0" baseline="0" dirty="0"/>
              <a:t>. Man kan vælge at skrive det på tavlen, eller i selve </a:t>
            </a:r>
            <a:r>
              <a:rPr lang="da-DK" b="0" baseline="0" dirty="0" err="1"/>
              <a:t>powerpointet</a:t>
            </a:r>
            <a:r>
              <a:rPr lang="da-DK" b="0" baseline="0" dirty="0"/>
              <a:t> alt afhængig af, hvad man er til. </a:t>
            </a:r>
          </a:p>
          <a:p>
            <a:br>
              <a:rPr lang="da-DK" b="0" dirty="0">
                <a:latin typeface="+mn-lt"/>
              </a:rPr>
            </a:br>
            <a:r>
              <a:rPr lang="da-DK" b="0" dirty="0">
                <a:latin typeface="+mn-lt"/>
              </a:rPr>
              <a:t>De</a:t>
            </a:r>
            <a:r>
              <a:rPr lang="da-DK" b="0" baseline="0" dirty="0">
                <a:latin typeface="+mn-lt"/>
              </a:rPr>
              <a:t> næste her er kun hurtige eksempler på, hvad der kan stå. Der er helt sikkert meget mere</a:t>
            </a:r>
            <a:r>
              <a:rPr lang="da-DK" b="0" baseline="0" dirty="0">
                <a:latin typeface="+mn-lt"/>
                <a:sym typeface="Wingdings" pitchFamily="2" charset="2"/>
              </a:rPr>
              <a:t></a:t>
            </a:r>
          </a:p>
          <a:p>
            <a:endParaRPr lang="da-DK" b="1" baseline="0" dirty="0"/>
          </a:p>
          <a:p>
            <a:endParaRPr lang="da-DK" b="1" dirty="0"/>
          </a:p>
          <a:p>
            <a:r>
              <a:rPr lang="da-DK" b="1" dirty="0"/>
              <a:t>pt. har kvalme, bør man sætte ind overfor dette før væske/mad?</a:t>
            </a:r>
          </a:p>
          <a:p>
            <a:r>
              <a:rPr lang="da-DK" b="1" dirty="0"/>
              <a:t>Værdier - hvilke?</a:t>
            </a:r>
          </a:p>
          <a:p>
            <a:endParaRPr lang="da-DK" b="1" dirty="0"/>
          </a:p>
          <a:p>
            <a:endParaRPr lang="da-DK" b="1" dirty="0"/>
          </a:p>
          <a:p>
            <a:r>
              <a:rPr lang="da-DK" b="1" dirty="0"/>
              <a:t>Behovsområder:</a:t>
            </a:r>
          </a:p>
          <a:p>
            <a:pPr marL="0" indent="0">
              <a:buFont typeface="Arial" panose="020B0604020202020204" pitchFamily="34" charset="0"/>
              <a:buNone/>
            </a:pPr>
            <a:r>
              <a:rPr lang="da-DK" sz="1200" dirty="0"/>
              <a:t>Forkvalmet</a:t>
            </a:r>
          </a:p>
          <a:p>
            <a:pPr marL="0" indent="0">
              <a:buFont typeface="Arial" panose="020B0604020202020204" pitchFamily="34" charset="0"/>
              <a:buNone/>
            </a:pPr>
            <a:r>
              <a:rPr lang="da-DK" sz="1200" baseline="0" dirty="0"/>
              <a:t>Hovedpine – tager til</a:t>
            </a:r>
          </a:p>
          <a:p>
            <a:pPr marL="0" indent="0">
              <a:buFont typeface="Arial" panose="020B0604020202020204" pitchFamily="34" charset="0"/>
              <a:buNone/>
            </a:pPr>
            <a:r>
              <a:rPr lang="da-DK" sz="1200" baseline="0" dirty="0"/>
              <a:t>Forvirret</a:t>
            </a:r>
          </a:p>
          <a:p>
            <a:pPr marL="0" indent="0">
              <a:buFont typeface="Arial" panose="020B0604020202020204" pitchFamily="34" charset="0"/>
              <a:buNone/>
            </a:pPr>
            <a:r>
              <a:rPr lang="da-DK" sz="1200" baseline="0" dirty="0"/>
              <a:t>Skrammer i ansigtet</a:t>
            </a:r>
          </a:p>
          <a:p>
            <a:pPr marL="0" indent="0">
              <a:buFont typeface="Arial" panose="020B0604020202020204" pitchFamily="34" charset="0"/>
              <a:buNone/>
            </a:pPr>
            <a:r>
              <a:rPr lang="da-DK" sz="1200" baseline="0" dirty="0"/>
              <a:t>Smerter i armen</a:t>
            </a:r>
          </a:p>
          <a:p>
            <a:pPr marL="0" indent="0">
              <a:buFont typeface="Arial" panose="020B0604020202020204" pitchFamily="34" charset="0"/>
              <a:buNone/>
            </a:pPr>
            <a:endParaRPr lang="da-DK" sz="1200" baseline="0" dirty="0"/>
          </a:p>
          <a:p>
            <a:pPr marL="0" indent="0">
              <a:buFont typeface="Arial" panose="020B0604020202020204" pitchFamily="34" charset="0"/>
              <a:buNone/>
            </a:pPr>
            <a:r>
              <a:rPr lang="da-DK" sz="1200" b="1" baseline="0" dirty="0"/>
              <a:t>Årsager:</a:t>
            </a:r>
          </a:p>
          <a:p>
            <a:pPr marL="0" indent="0">
              <a:buFont typeface="Arial" panose="020B0604020202020204" pitchFamily="34" charset="0"/>
              <a:buNone/>
            </a:pPr>
            <a:r>
              <a:rPr lang="da-DK" sz="1200" b="0" dirty="0">
                <a:solidFill>
                  <a:schemeClr val="tx1"/>
                </a:solidFill>
              </a:rPr>
              <a:t>Commotio</a:t>
            </a:r>
            <a:r>
              <a:rPr lang="da-DK" sz="1200" b="0" baseline="0" dirty="0">
                <a:solidFill>
                  <a:schemeClr val="tx1"/>
                </a:solidFill>
              </a:rPr>
              <a:t> cerebri </a:t>
            </a:r>
          </a:p>
          <a:p>
            <a:pPr marL="285750" indent="-285750">
              <a:buFont typeface="Arial" panose="020B0604020202020204" pitchFamily="34" charset="0"/>
              <a:buChar char="•"/>
            </a:pPr>
            <a:endParaRPr lang="da-DK" sz="1200" b="0" baseline="0" dirty="0">
              <a:solidFill>
                <a:schemeClr val="tx1"/>
              </a:solidFill>
            </a:endParaRPr>
          </a:p>
          <a:p>
            <a:pPr marL="0" indent="0">
              <a:buFont typeface="Arial" panose="020B0604020202020204" pitchFamily="34" charset="0"/>
              <a:buNone/>
            </a:pPr>
            <a:r>
              <a:rPr lang="da-DK" sz="1200" b="1" baseline="0" dirty="0" err="1">
                <a:solidFill>
                  <a:schemeClr val="tx1"/>
                </a:solidFill>
              </a:rPr>
              <a:t>Spv</a:t>
            </a:r>
            <a:r>
              <a:rPr lang="da-DK" sz="1200" b="1" baseline="0" dirty="0">
                <a:solidFill>
                  <a:schemeClr val="tx1"/>
                </a:solidFill>
              </a:rPr>
              <a:t>-OPGAVER:</a:t>
            </a:r>
          </a:p>
          <a:p>
            <a:pPr marL="0" indent="0">
              <a:buFont typeface="Arial" charset="0"/>
              <a:buNone/>
            </a:pPr>
            <a:r>
              <a:rPr lang="da-DK" dirty="0">
                <a:solidFill>
                  <a:schemeClr val="tx1"/>
                </a:solidFill>
              </a:rPr>
              <a:t>Observation af bevidsthedsniveauet </a:t>
            </a:r>
            <a:r>
              <a:rPr lang="da-DK" baseline="0" dirty="0">
                <a:solidFill>
                  <a:schemeClr val="tx1"/>
                </a:solidFill>
              </a:rPr>
              <a:t> </a:t>
            </a:r>
          </a:p>
          <a:p>
            <a:pPr marL="0" indent="0">
              <a:buFont typeface="Arial" charset="0"/>
              <a:buNone/>
            </a:pPr>
            <a:r>
              <a:rPr lang="da-DK" baseline="0" dirty="0">
                <a:solidFill>
                  <a:schemeClr val="tx1"/>
                </a:solidFill>
              </a:rPr>
              <a:t>TOKS hver time</a:t>
            </a:r>
          </a:p>
          <a:p>
            <a:pPr marL="0" indent="0">
              <a:buFont typeface="Arial" charset="0"/>
              <a:buNone/>
            </a:pPr>
            <a:r>
              <a:rPr lang="da-DK" baseline="0" dirty="0">
                <a:solidFill>
                  <a:schemeClr val="tx1"/>
                </a:solidFill>
              </a:rPr>
              <a:t>Smerte </a:t>
            </a:r>
            <a:r>
              <a:rPr lang="da-DK" baseline="0" dirty="0">
                <a:solidFill>
                  <a:schemeClr val="tx1"/>
                </a:solidFill>
                <a:sym typeface="Wingdings"/>
              </a:rPr>
              <a:t></a:t>
            </a:r>
            <a:r>
              <a:rPr lang="da-DK" baseline="0" dirty="0">
                <a:solidFill>
                  <a:schemeClr val="tx1"/>
                </a:solidFill>
              </a:rPr>
              <a:t> anvende VAS </a:t>
            </a:r>
          </a:p>
          <a:p>
            <a:pPr marL="0" indent="0">
              <a:buFont typeface="Arial" charset="0"/>
              <a:buNone/>
            </a:pPr>
            <a:r>
              <a:rPr lang="da-DK" baseline="0" dirty="0">
                <a:solidFill>
                  <a:schemeClr val="tx1"/>
                </a:solidFill>
              </a:rPr>
              <a:t>Tilse skrammer i ansigt</a:t>
            </a:r>
          </a:p>
          <a:p>
            <a:pPr marL="0" indent="0">
              <a:buFont typeface="Arial" charset="0"/>
              <a:buNone/>
            </a:pPr>
            <a:r>
              <a:rPr lang="da-DK" baseline="0" dirty="0">
                <a:solidFill>
                  <a:schemeClr val="tx1"/>
                </a:solidFill>
              </a:rPr>
              <a:t>Kommunikation med den forvirret patient: tid/sted/egne data, situationen med cyklen v. behov</a:t>
            </a:r>
          </a:p>
          <a:p>
            <a:pPr marL="0" indent="0">
              <a:buFont typeface="Arial" charset="0"/>
              <a:buNone/>
            </a:pPr>
            <a:r>
              <a:rPr lang="da-DK" baseline="0" dirty="0">
                <a:solidFill>
                  <a:schemeClr val="tx1"/>
                </a:solidFill>
              </a:rPr>
              <a:t>Skabe ro på stuen og skærme patienten </a:t>
            </a:r>
          </a:p>
          <a:p>
            <a:pPr marL="0" indent="0">
              <a:buFont typeface="Arial" charset="0"/>
              <a:buNone/>
            </a:pPr>
            <a:r>
              <a:rPr lang="da-DK" baseline="0" dirty="0">
                <a:solidFill>
                  <a:schemeClr val="tx1"/>
                </a:solidFill>
              </a:rPr>
              <a:t>Vække patienten om natten </a:t>
            </a:r>
          </a:p>
          <a:p>
            <a:pPr marL="0" indent="0">
              <a:buFont typeface="Arial" charset="0"/>
              <a:buNone/>
            </a:pPr>
            <a:r>
              <a:rPr lang="da-DK" baseline="0" dirty="0">
                <a:solidFill>
                  <a:schemeClr val="tx1"/>
                </a:solidFill>
              </a:rPr>
              <a:t>Tømme skrald på stuen og lufte ud</a:t>
            </a:r>
          </a:p>
          <a:p>
            <a:pPr marL="0" indent="0">
              <a:buFont typeface="Arial" panose="020B0604020202020204" pitchFamily="34" charset="0"/>
              <a:buNone/>
            </a:pPr>
            <a:endParaRPr lang="da-DK" sz="1200" b="0" baseline="0" dirty="0">
              <a:solidFill>
                <a:schemeClr val="tx1"/>
              </a:solidFill>
            </a:endParaRPr>
          </a:p>
          <a:p>
            <a:r>
              <a:rPr lang="da-DK" b="0" dirty="0"/>
              <a:t>Prioritering</a:t>
            </a:r>
            <a:r>
              <a:rPr lang="da-DK" b="0" baseline="0" dirty="0"/>
              <a:t> af SPV opgaver: Hvad er de vigtigste opgaver? </a:t>
            </a:r>
          </a:p>
          <a:p>
            <a:endParaRPr lang="da-DK" b="0" baseline="0" dirty="0"/>
          </a:p>
          <a:p>
            <a:r>
              <a:rPr lang="da-DK" b="0" baseline="0" dirty="0"/>
              <a:t>Forvirret </a:t>
            </a:r>
            <a:r>
              <a:rPr lang="da-DK" b="0" baseline="0" dirty="0">
                <a:sym typeface="Wingdings"/>
              </a:rPr>
              <a:t> spørg ind til tid/sted/egne data, hvis patienten bliver tiltagende forvirret. Hukommelsen, kan godt være påvirket efter commotio cerebri. </a:t>
            </a:r>
          </a:p>
          <a:p>
            <a:endParaRPr lang="da-DK" b="0" baseline="0" dirty="0">
              <a:sym typeface="Wingdings"/>
            </a:endParaRPr>
          </a:p>
          <a:p>
            <a:r>
              <a:rPr lang="da-DK" b="0" baseline="0" dirty="0">
                <a:sym typeface="Wingdings"/>
              </a:rPr>
              <a:t>Patienten skal vækkes i løbet af natten for at holde øje med at det ikke har udviklet sig til en hjerneblødning. </a:t>
            </a:r>
          </a:p>
          <a:p>
            <a:endParaRPr lang="da-DK" b="0" baseline="0" dirty="0">
              <a:sym typeface="Wingdings"/>
            </a:endParaRPr>
          </a:p>
          <a:p>
            <a:r>
              <a:rPr lang="da-DK" b="0" baseline="0" dirty="0">
                <a:sym typeface="Wingdings"/>
              </a:rPr>
              <a:t>Patienter med en hjernerystelse har brug for ro på stuen og det kan være nødvendigt at skærme. </a:t>
            </a:r>
            <a:endParaRPr lang="da-DK" b="0" dirty="0"/>
          </a:p>
          <a:p>
            <a:pPr marL="0" indent="0">
              <a:buFont typeface="Arial" panose="020B0604020202020204" pitchFamily="34" charset="0"/>
              <a:buNone/>
            </a:pPr>
            <a:endParaRPr lang="da-DK" sz="1200" b="0" baseline="0" dirty="0">
              <a:solidFill>
                <a:schemeClr val="tx1"/>
              </a:solidFill>
            </a:endParaRPr>
          </a:p>
          <a:p>
            <a:pPr marL="0" indent="0">
              <a:buFont typeface="Arial" panose="020B0604020202020204" pitchFamily="34" charset="0"/>
              <a:buNone/>
            </a:pPr>
            <a:endParaRPr lang="da-DK" sz="1200" b="0" dirty="0">
              <a:solidFill>
                <a:schemeClr val="tx1"/>
              </a:solidFill>
            </a:endParaRPr>
          </a:p>
        </p:txBody>
      </p:sp>
      <p:sp>
        <p:nvSpPr>
          <p:cNvPr id="4" name="Pladsholder til slidenummer 3"/>
          <p:cNvSpPr>
            <a:spLocks noGrp="1"/>
          </p:cNvSpPr>
          <p:nvPr>
            <p:ph type="sldNum" sz="quarter" idx="10"/>
          </p:nvPr>
        </p:nvSpPr>
        <p:spPr/>
        <p:txBody>
          <a:bodyPr/>
          <a:lstStyle/>
          <a:p>
            <a:fld id="{F18E025D-18D7-438C-80C4-034AAD1CED65}" type="slidenum">
              <a:rPr lang="da-DK" smtClean="0"/>
              <a:pPr/>
              <a:t>6</a:t>
            </a:fld>
            <a:endParaRPr lang="da-DK"/>
          </a:p>
        </p:txBody>
      </p:sp>
    </p:spTree>
    <p:extLst>
      <p:ext uri="{BB962C8B-B14F-4D97-AF65-F5344CB8AC3E}">
        <p14:creationId xmlns:p14="http://schemas.microsoft.com/office/powerpoint/2010/main" val="401530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dsholder til diasbillede 1"/>
          <p:cNvSpPr>
            <a:spLocks noGrp="1" noRot="1" noChangeAspect="1" noTextEdit="1"/>
          </p:cNvSpPr>
          <p:nvPr>
            <p:ph type="sldImg"/>
          </p:nvPr>
        </p:nvSpPr>
        <p:spPr>
          <a:ln/>
        </p:spPr>
      </p:sp>
      <p:sp>
        <p:nvSpPr>
          <p:cNvPr id="52227" name="Pladsholder til not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a:p>
          <a:p>
            <a:pPr eaLnBrk="1" hangingPunct="1"/>
            <a:r>
              <a:rPr lang="da-DK" dirty="0"/>
              <a:t>Vigtigt</a:t>
            </a:r>
            <a:r>
              <a:rPr lang="da-DK" baseline="0" dirty="0"/>
              <a:t> at pointere at de ikke skal være frustrerede over, at de ikke kan huske begreberne. </a:t>
            </a:r>
          </a:p>
          <a:p>
            <a:pPr eaLnBrk="1" hangingPunct="1"/>
            <a:r>
              <a:rPr lang="da-DK" baseline="0" dirty="0"/>
              <a:t>De kan gøre meget mere skade, hvis de bruger ordene forkert. </a:t>
            </a:r>
            <a:r>
              <a:rPr lang="da-DK" b="1" baseline="0" dirty="0"/>
              <a:t>Lær dem at beskrive. </a:t>
            </a:r>
            <a:endParaRPr lang="da-DK" b="1" dirty="0"/>
          </a:p>
        </p:txBody>
      </p:sp>
      <p:sp>
        <p:nvSpPr>
          <p:cNvPr id="52228" name="Pladsholder til diasnummer 3"/>
          <p:cNvSpPr>
            <a:spLocks noGrp="1"/>
          </p:cNvSpPr>
          <p:nvPr>
            <p:ph type="sldNum" sz="quarter" idx="5"/>
          </p:nvPr>
        </p:nvSpPr>
        <p:spPr>
          <a:noFill/>
        </p:spPr>
        <p:txBody>
          <a:bodyPr/>
          <a:lstStyle/>
          <a:p>
            <a:fld id="{8791E8DC-9436-4B2B-BDE7-11B287BD31C7}" type="slidenum">
              <a:rPr lang="da-DK" smtClean="0"/>
              <a:pPr/>
              <a:t>7</a:t>
            </a:fld>
            <a:endParaRPr lang="da-DK"/>
          </a:p>
        </p:txBody>
      </p:sp>
    </p:spTree>
    <p:extLst>
      <p:ext uri="{BB962C8B-B14F-4D97-AF65-F5344CB8AC3E}">
        <p14:creationId xmlns:p14="http://schemas.microsoft.com/office/powerpoint/2010/main" val="321306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a:buFont typeface="Arial" panose="020B0604020202020204" pitchFamily="34" charset="0"/>
              <a:buNone/>
            </a:pPr>
            <a:r>
              <a:rPr lang="da-DK" b="1" dirty="0"/>
              <a:t>Hvad kan bl.a. forårsage bevidsthedspåvirkning?</a:t>
            </a:r>
            <a:endParaRPr lang="da-DK" dirty="0"/>
          </a:p>
          <a:p>
            <a:pPr marL="0" indent="0" algn="l">
              <a:buFont typeface="Arial" panose="020B0604020202020204" pitchFamily="34" charset="0"/>
              <a:buNone/>
            </a:pPr>
            <a:r>
              <a:rPr lang="da-DK" dirty="0"/>
              <a:t>Luftvejsobstruktion  </a:t>
            </a:r>
            <a:r>
              <a:rPr lang="da-DK" baseline="0" dirty="0"/>
              <a:t> -  </a:t>
            </a:r>
            <a:r>
              <a:rPr lang="da-DK" dirty="0"/>
              <a:t>Cirkulatoriske problemer  </a:t>
            </a:r>
            <a:r>
              <a:rPr lang="da-DK" baseline="0" dirty="0"/>
              <a:t> -   </a:t>
            </a:r>
            <a:r>
              <a:rPr lang="da-DK" dirty="0"/>
              <a:t>Cerebrale årsager m/u traume (apopleksi og commotio cerebri)  </a:t>
            </a:r>
            <a:r>
              <a:rPr lang="da-DK" baseline="0" dirty="0"/>
              <a:t> -   </a:t>
            </a:r>
            <a:r>
              <a:rPr lang="da-DK" dirty="0"/>
              <a:t>Hypoglykæmi og hyperglykæmi   </a:t>
            </a:r>
            <a:r>
              <a:rPr lang="da-DK" baseline="0" dirty="0"/>
              <a:t> -   </a:t>
            </a:r>
            <a:r>
              <a:rPr lang="da-DK" dirty="0" err="1"/>
              <a:t>Levercoma</a:t>
            </a:r>
            <a:r>
              <a:rPr lang="da-DK" baseline="0" dirty="0"/>
              <a:t>   -   </a:t>
            </a:r>
            <a:r>
              <a:rPr lang="da-DK" dirty="0"/>
              <a:t>Forgiftninger (medicin/alkohol)  </a:t>
            </a:r>
            <a:r>
              <a:rPr lang="da-DK" baseline="0" dirty="0"/>
              <a:t> -   </a:t>
            </a:r>
            <a:r>
              <a:rPr lang="da-DK" dirty="0"/>
              <a:t>Infektioner (sepsis, meningitis)  </a:t>
            </a:r>
            <a:r>
              <a:rPr lang="da-DK" baseline="0" dirty="0"/>
              <a:t> -   </a:t>
            </a:r>
            <a:r>
              <a:rPr lang="da-DK" dirty="0"/>
              <a:t>Anafylaksi (insektstik)   </a:t>
            </a:r>
            <a:r>
              <a:rPr lang="da-DK" baseline="0" dirty="0"/>
              <a:t> -   </a:t>
            </a:r>
            <a:r>
              <a:rPr lang="da-DK" dirty="0"/>
              <a:t>Epilepsi</a:t>
            </a:r>
          </a:p>
          <a:p>
            <a:pPr marL="342900" indent="-342900" algn="l">
              <a:buFont typeface="Arial" panose="020B0604020202020204" pitchFamily="34" charset="0"/>
              <a:buChar char="•"/>
            </a:pPr>
            <a:endParaRPr lang="da-DK" dirty="0"/>
          </a:p>
          <a:p>
            <a:pPr marL="0" indent="0" algn="l">
              <a:buFont typeface="Arial" panose="020B0604020202020204" pitchFamily="34" charset="0"/>
              <a:buNone/>
            </a:pPr>
            <a:r>
              <a:rPr lang="da-DK" b="1" dirty="0"/>
              <a:t>Hvorfor er det vigtigt, at I kender tilstande,</a:t>
            </a:r>
            <a:r>
              <a:rPr lang="da-DK" b="1" baseline="0" dirty="0"/>
              <a:t> som kan medføre bevidsthedspåvirkning?</a:t>
            </a:r>
          </a:p>
          <a:p>
            <a:pPr marL="0" indent="0" algn="l">
              <a:buFont typeface="Arial" panose="020B0604020202020204" pitchFamily="34" charset="0"/>
              <a:buNone/>
            </a:pPr>
            <a:r>
              <a:rPr lang="da-DK" b="0" dirty="0"/>
              <a:t>Godt</a:t>
            </a:r>
            <a:r>
              <a:rPr lang="da-DK" b="0" baseline="0" dirty="0"/>
              <a:t> at have det i baghovedet, når man passer en bestemt type patient – man har antennerne ude.</a:t>
            </a:r>
            <a:endParaRPr lang="da-DK" b="1" dirty="0"/>
          </a:p>
          <a:p>
            <a:endParaRPr lang="da-DK" b="1" dirty="0"/>
          </a:p>
          <a:p>
            <a:r>
              <a:rPr lang="da-DK" b="1" dirty="0"/>
              <a:t>KOMMENTAR</a:t>
            </a:r>
          </a:p>
          <a:p>
            <a:r>
              <a:rPr lang="da-DK" b="0" dirty="0"/>
              <a:t>Det er her</a:t>
            </a:r>
            <a:r>
              <a:rPr lang="da-DK" b="0" baseline="0" dirty="0"/>
              <a:t> </a:t>
            </a:r>
            <a:r>
              <a:rPr lang="da-DK" b="1" baseline="0" dirty="0"/>
              <a:t>IKKE</a:t>
            </a:r>
            <a:r>
              <a:rPr lang="da-DK" b="0" baseline="0" dirty="0"/>
              <a:t> meningen, at I skal gennemgå årsagerne – det bliver for omfattende. </a:t>
            </a:r>
          </a:p>
          <a:p>
            <a:endParaRPr lang="da-DK" b="0" baseline="0" dirty="0"/>
          </a:p>
          <a:p>
            <a:endParaRPr lang="da-DK" b="0" dirty="0"/>
          </a:p>
        </p:txBody>
      </p:sp>
      <p:sp>
        <p:nvSpPr>
          <p:cNvPr id="4" name="Pladsholder til slidenummer 3"/>
          <p:cNvSpPr>
            <a:spLocks noGrp="1"/>
          </p:cNvSpPr>
          <p:nvPr>
            <p:ph type="sldNum" sz="quarter" idx="10"/>
          </p:nvPr>
        </p:nvSpPr>
        <p:spPr/>
        <p:txBody>
          <a:bodyPr/>
          <a:lstStyle/>
          <a:p>
            <a:fld id="{F18E025D-18D7-438C-80C4-034AAD1CED65}" type="slidenum">
              <a:rPr lang="da-DK" smtClean="0"/>
              <a:pPr/>
              <a:t>8</a:t>
            </a:fld>
            <a:endParaRPr lang="da-DK"/>
          </a:p>
        </p:txBody>
      </p:sp>
    </p:spTree>
    <p:extLst>
      <p:ext uri="{BB962C8B-B14F-4D97-AF65-F5344CB8AC3E}">
        <p14:creationId xmlns:p14="http://schemas.microsoft.com/office/powerpoint/2010/main" val="167841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0" i="0" baseline="0">
                <a:solidFill>
                  <a:srgbClr val="FF0000"/>
                </a:solidFill>
                <a:sym typeface="Wingdings"/>
              </a:rPr>
              <a:t>Vigtigt, at SPV – vagter fortæller patienten  om de plejeopgaver, der udføres svarende til kommunikation med en vågen patient og fortælle dem dagligt om tid/sted. </a:t>
            </a:r>
          </a:p>
          <a:p>
            <a:pPr marL="0" marR="0" indent="0" algn="l" defTabSz="914400" rtl="0" eaLnBrk="1" fontAlgn="auto" latinLnBrk="0" hangingPunct="1">
              <a:lnSpc>
                <a:spcPct val="100000"/>
              </a:lnSpc>
              <a:spcBef>
                <a:spcPts val="0"/>
              </a:spcBef>
              <a:spcAft>
                <a:spcPts val="0"/>
              </a:spcAft>
              <a:buClrTx/>
              <a:buSzTx/>
              <a:buFontTx/>
              <a:buNone/>
              <a:tabLst/>
              <a:defRPr/>
            </a:pPr>
            <a:r>
              <a:rPr lang="da-DK" b="0" i="0" baseline="0">
                <a:solidFill>
                  <a:srgbClr val="FF0000"/>
                </a:solidFill>
                <a:sym typeface="Wingdings"/>
              </a:rPr>
              <a:t>Vigtigt, at hvis patienten ikke kan huske hvad der er blevet sagt, skal det gentages og gentages og gentages. </a:t>
            </a:r>
            <a:endParaRPr lang="da-DK" b="0"/>
          </a:p>
          <a:p>
            <a:endParaRPr lang="da-DK"/>
          </a:p>
        </p:txBody>
      </p:sp>
      <p:sp>
        <p:nvSpPr>
          <p:cNvPr id="4" name="Pladsholder til slidenummer 3"/>
          <p:cNvSpPr>
            <a:spLocks noGrp="1"/>
          </p:cNvSpPr>
          <p:nvPr>
            <p:ph type="sldNum" sz="quarter" idx="10"/>
          </p:nvPr>
        </p:nvSpPr>
        <p:spPr/>
        <p:txBody>
          <a:bodyPr/>
          <a:lstStyle/>
          <a:p>
            <a:fld id="{F18E025D-18D7-438C-80C4-034AAD1CED65}" type="slidenum">
              <a:rPr lang="da-DK" smtClean="0"/>
              <a:pPr/>
              <a:t>9</a:t>
            </a:fld>
            <a:endParaRPr lang="da-DK"/>
          </a:p>
        </p:txBody>
      </p:sp>
    </p:spTree>
    <p:extLst>
      <p:ext uri="{BB962C8B-B14F-4D97-AF65-F5344CB8AC3E}">
        <p14:creationId xmlns:p14="http://schemas.microsoft.com/office/powerpoint/2010/main" val="1546434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14.08.2025</a:t>
            </a:fld>
            <a:endParaRPr lang="da-DK"/>
          </a:p>
        </p:txBody>
      </p:sp>
      <p:sp>
        <p:nvSpPr>
          <p:cNvPr id="5" name="Footer Placeholder 4" hidden="1"/>
          <p:cNvSpPr>
            <a:spLocks noGrp="1"/>
          </p:cNvSpPr>
          <p:nvPr>
            <p:ph type="ftr" sz="quarter" idx="11"/>
          </p:nvPr>
        </p:nvSpPr>
        <p:spPr>
          <a:xfrm>
            <a:off x="4038600" y="6489700"/>
            <a:ext cx="4114800" cy="365125"/>
          </a:xfrm>
        </p:spPr>
        <p:txBody>
          <a:bodyPr/>
          <a:lstStyle/>
          <a:p>
            <a:endParaRPr lang="da-DK"/>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a:t>Klik for at redigere i master</a:t>
            </a:r>
          </a:p>
          <a:p>
            <a:pPr lvl="1"/>
            <a:r>
              <a:rPr lang="da-DK"/>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14.08.2025</a:t>
            </a:fld>
            <a:endParaRPr lang="da-DK"/>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a:t>.</a:t>
            </a:r>
          </a:p>
        </p:txBody>
      </p:sp>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kontakt">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Contact"/>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Kontakt for yderligere information</a:t>
            </a: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tning tak">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Økonomi</a:t>
            </a:r>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a:solidFill>
                  <a:srgbClr val="FFFFFF"/>
                </a:solidFill>
              </a:rPr>
              <a:t>Region Nordjylland</a:t>
            </a:r>
            <a:br>
              <a:rPr lang="da-DK" sz="2400">
                <a:solidFill>
                  <a:srgbClr val="FFFFFF"/>
                </a:solidFill>
              </a:rPr>
            </a:br>
            <a:r>
              <a:rPr lang="da-DK" sz="2400">
                <a:solidFill>
                  <a:srgbClr val="FFFFFF"/>
                </a:solidFill>
              </a:rPr>
              <a:t>Økonomi</a:t>
            </a: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a:solidFill>
                <a:srgbClr val="FFFFFF"/>
              </a:solidFill>
            </a:endParaRPr>
          </a:p>
        </p:txBody>
      </p:sp>
      <p:sp>
        <p:nvSpPr>
          <p:cNvPr id="19" name="SD_LAN_Thanks"/>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a:solidFill>
                  <a:schemeClr val="tx1"/>
                </a:solidFill>
              </a:rPr>
              <a:t>Tak for i dag</a:t>
            </a: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14.08.2025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1198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p>
        </p:txBody>
      </p:sp>
      <p:sp>
        <p:nvSpPr>
          <p:cNvPr id="3" name="Date Placeholder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368254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6CB1489-EF00-4597-BFE8-84B76FFD3309}" type="datetimeFigureOut">
              <a:rPr lang="da-DK" smtClean="0"/>
              <a:pPr/>
              <a:t>14.08.2025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17DD0DB-8A9A-4CA1-A562-04F054AADC98}" type="slidenum">
              <a:rPr lang="da-DK" smtClean="0"/>
              <a:pPr/>
              <a:t>‹nr.›</a:t>
            </a:fld>
            <a:endParaRPr lang="da-DK"/>
          </a:p>
        </p:txBody>
      </p:sp>
    </p:spTree>
    <p:extLst>
      <p:ext uri="{BB962C8B-B14F-4D97-AF65-F5344CB8AC3E}">
        <p14:creationId xmlns:p14="http://schemas.microsoft.com/office/powerpoint/2010/main" val="147101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a:t>Klik for at redigere i master</a:t>
            </a:r>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5" name="Footer"/>
          <p:cNvSpPr>
            <a:spLocks noGrp="1"/>
          </p:cNvSpPr>
          <p:nvPr>
            <p:ph type="ftr" sz="quarter" idx="11"/>
          </p:nvPr>
        </p:nvSpPr>
        <p:spPr/>
        <p:txBody>
          <a:bodyPr/>
          <a:lstStyle>
            <a:lvl1pPr>
              <a:defRPr>
                <a:solidFill>
                  <a:srgbClr val="FFFFFF"/>
                </a:solidFill>
              </a:defRPr>
            </a:lvl1pPr>
          </a:lstStyle>
          <a:p>
            <a:endParaRPr lang="da-DK"/>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765175" y="1638696"/>
            <a:ext cx="5148264" cy="482398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3"/>
          <p:cNvSpPr>
            <a:spLocks noGrp="1"/>
          </p:cNvSpPr>
          <p:nvPr>
            <p:ph sz="quarter" idx="13"/>
          </p:nvPr>
        </p:nvSpPr>
        <p:spPr>
          <a:xfrm>
            <a:off x="6269038" y="1638300"/>
            <a:ext cx="5148788" cy="4824396"/>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54E0A626-36E7-4ACB-AE94-30B8AB1B2246}" type="datetimeFigureOut">
              <a:rPr lang="da-DK" smtClean="0"/>
              <a:t>14.08.2025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el 1"/>
          <p:cNvSpPr>
            <a:spLocks noGrp="1"/>
          </p:cNvSpPr>
          <p:nvPr>
            <p:ph type="title"/>
          </p:nvPr>
        </p:nvSpPr>
        <p:spPr/>
        <p:txBody>
          <a:bodyPr/>
          <a:lstStyle>
            <a:lvl1pPr>
              <a:defRPr>
                <a:solidFill>
                  <a:schemeClr val="bg1"/>
                </a:solidFill>
              </a:defRPr>
            </a:lvl1pPr>
          </a:lstStyle>
          <a:p>
            <a:r>
              <a:rPr lang="da-DK"/>
              <a:t>Klik for at redigere i master</a:t>
            </a:r>
            <a:endParaRPr lang="en-GB"/>
          </a:p>
        </p:txBody>
      </p:sp>
      <p:sp>
        <p:nvSpPr>
          <p:cNvPr id="3" name="Pladsholder til indhold 2"/>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3"/>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14.08.2025</a:t>
            </a:fld>
            <a:endParaRPr lang="da-DK"/>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a:t>Klik på ikonet for at tilføje et billede</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14.08.2025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a:t>Klik for at redigere i master</a:t>
            </a:r>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14.08.2025</a:t>
            </a:fld>
            <a:endParaRPr lang="da-DK"/>
          </a:p>
        </p:txBody>
      </p:sp>
      <p:sp>
        <p:nvSpPr>
          <p:cNvPr id="4" name="Footer"/>
          <p:cNvSpPr>
            <a:spLocks noGrp="1"/>
          </p:cNvSpPr>
          <p:nvPr>
            <p:ph type="ftr" sz="quarter" idx="11"/>
          </p:nvPr>
        </p:nvSpPr>
        <p:spPr/>
        <p:txBody>
          <a:bodyPr/>
          <a:lstStyle>
            <a:lvl1pPr>
              <a:defRPr>
                <a:solidFill>
                  <a:srgbClr val="FFFFFF"/>
                </a:solidFill>
              </a:defRPr>
            </a:lvl1pPr>
          </a:lstStyle>
          <a:p>
            <a:endParaRPr lang="da-DK"/>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14.08.2025</a:t>
            </a:fld>
            <a:endParaRPr lang="da-DK"/>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a:p>
        </p:txBody>
      </p:sp>
      <p:pic>
        <p:nvPicPr>
          <p:cNvPr id="13" name="(n)B"/>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6" r:id="rId15"/>
    <p:sldLayoutId id="2147483669" r:id="rId16"/>
    <p:sldLayoutId id="2147483655" r:id="rId17"/>
    <p:sldLayoutId id="2147483654" r:id="rId18"/>
    <p:sldLayoutId id="2147483670" r:id="rId19"/>
    <p:sldLayoutId id="2147483671" r:id="rId20"/>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05" y="1659452"/>
            <a:ext cx="8628237" cy="2168975"/>
          </a:xfrm>
        </p:spPr>
        <p:txBody>
          <a:bodyPr/>
          <a:lstStyle/>
          <a:p>
            <a:r>
              <a:rPr lang="da-DK" dirty="0"/>
              <a:t>Pleje og observation af den akutte bevidsthedspåvirkede patient </a:t>
            </a:r>
          </a:p>
        </p:txBody>
      </p:sp>
      <p:sp>
        <p:nvSpPr>
          <p:cNvPr id="5" name="Text Placeholder 4"/>
          <p:cNvSpPr>
            <a:spLocks noGrp="1"/>
          </p:cNvSpPr>
          <p:nvPr>
            <p:ph type="body" idx="1"/>
          </p:nvPr>
        </p:nvSpPr>
        <p:spPr>
          <a:xfrm>
            <a:off x="755605" y="3981472"/>
            <a:ext cx="7416000" cy="1202158"/>
          </a:xfrm>
        </p:spPr>
        <p:txBody>
          <a:bodyPr/>
          <a:lstStyle/>
          <a:p>
            <a:r>
              <a:rPr lang="da-DK" dirty="0"/>
              <a:t>Modul F</a:t>
            </a:r>
          </a:p>
          <a:p>
            <a:endParaRPr lang="da-DK" dirty="0"/>
          </a:p>
          <a:p>
            <a:endParaRPr lang="da-DK" dirty="0"/>
          </a:p>
          <a:p>
            <a:endParaRPr lang="da-DK" dirty="0"/>
          </a:p>
        </p:txBody>
      </p:sp>
    </p:spTree>
    <p:extLst>
      <p:ext uri="{BB962C8B-B14F-4D97-AF65-F5344CB8AC3E}">
        <p14:creationId xmlns:p14="http://schemas.microsoft.com/office/powerpoint/2010/main" val="3400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02527" y="172814"/>
            <a:ext cx="10515600" cy="594023"/>
          </a:xfrm>
        </p:spPr>
        <p:txBody>
          <a:bodyPr>
            <a:noAutofit/>
          </a:bodyPr>
          <a:lstStyle/>
          <a:p>
            <a:pPr algn="ctr"/>
            <a:r>
              <a:rPr lang="da-DK" sz="2800"/>
              <a:t>VITALE VÆRDIER - OBSERVATIONER</a:t>
            </a:r>
          </a:p>
        </p:txBody>
      </p:sp>
      <p:sp>
        <p:nvSpPr>
          <p:cNvPr id="8" name="Tekstfelt 7"/>
          <p:cNvSpPr txBox="1"/>
          <p:nvPr/>
        </p:nvSpPr>
        <p:spPr>
          <a:xfrm>
            <a:off x="702527" y="1260433"/>
            <a:ext cx="3568390" cy="369332"/>
          </a:xfrm>
          <a:prstGeom prst="rect">
            <a:avLst/>
          </a:prstGeom>
          <a:solidFill>
            <a:schemeClr val="bg1">
              <a:lumMod val="65000"/>
            </a:schemeClr>
          </a:solidFill>
          <a:ln>
            <a:solidFill>
              <a:schemeClr val="tx1"/>
            </a:solidFill>
          </a:ln>
        </p:spPr>
        <p:txBody>
          <a:bodyPr wrap="square" rtlCol="0">
            <a:spAutoFit/>
          </a:bodyPr>
          <a:lstStyle/>
          <a:p>
            <a:pPr algn="ctr"/>
            <a:r>
              <a:rPr lang="da-DK"/>
              <a:t>Hvilke værdier og observationer?</a:t>
            </a:r>
          </a:p>
        </p:txBody>
      </p:sp>
      <p:sp>
        <p:nvSpPr>
          <p:cNvPr id="9" name="Tekstfelt 8"/>
          <p:cNvSpPr txBox="1"/>
          <p:nvPr/>
        </p:nvSpPr>
        <p:spPr>
          <a:xfrm>
            <a:off x="702527" y="2556182"/>
            <a:ext cx="3568390" cy="369332"/>
          </a:xfrm>
          <a:prstGeom prst="rect">
            <a:avLst/>
          </a:prstGeom>
          <a:noFill/>
          <a:ln>
            <a:solidFill>
              <a:schemeClr val="tx1"/>
            </a:solidFill>
          </a:ln>
        </p:spPr>
        <p:txBody>
          <a:bodyPr wrap="square" rtlCol="0">
            <a:spAutoFit/>
          </a:bodyPr>
          <a:lstStyle/>
          <a:p>
            <a:r>
              <a:rPr lang="da-DK"/>
              <a:t>Respirationen</a:t>
            </a:r>
          </a:p>
        </p:txBody>
      </p:sp>
      <p:sp>
        <p:nvSpPr>
          <p:cNvPr id="11" name="Tekstfelt 10"/>
          <p:cNvSpPr txBox="1"/>
          <p:nvPr/>
        </p:nvSpPr>
        <p:spPr>
          <a:xfrm>
            <a:off x="702527" y="1636460"/>
            <a:ext cx="3568390" cy="923330"/>
          </a:xfrm>
          <a:prstGeom prst="rect">
            <a:avLst/>
          </a:prstGeom>
          <a:noFill/>
          <a:ln>
            <a:solidFill>
              <a:schemeClr val="tx1"/>
            </a:solidFill>
          </a:ln>
        </p:spPr>
        <p:txBody>
          <a:bodyPr wrap="square" rtlCol="0">
            <a:spAutoFit/>
          </a:bodyPr>
          <a:lstStyle/>
          <a:p>
            <a:r>
              <a:rPr lang="da-DK"/>
              <a:t>BT og puls</a:t>
            </a:r>
          </a:p>
          <a:p>
            <a:endParaRPr lang="da-DK"/>
          </a:p>
          <a:p>
            <a:endParaRPr lang="da-DK"/>
          </a:p>
        </p:txBody>
      </p:sp>
      <p:sp>
        <p:nvSpPr>
          <p:cNvPr id="24" name="Tekstfelt 23"/>
          <p:cNvSpPr txBox="1"/>
          <p:nvPr/>
        </p:nvSpPr>
        <p:spPr>
          <a:xfrm>
            <a:off x="4270917" y="1262123"/>
            <a:ext cx="7482468" cy="369332"/>
          </a:xfrm>
          <a:prstGeom prst="rect">
            <a:avLst/>
          </a:prstGeom>
          <a:solidFill>
            <a:schemeClr val="bg2">
              <a:lumMod val="75000"/>
            </a:schemeClr>
          </a:solidFill>
          <a:ln>
            <a:solidFill>
              <a:schemeClr val="tx1"/>
            </a:solidFill>
          </a:ln>
        </p:spPr>
        <p:txBody>
          <a:bodyPr wrap="square" rtlCol="0">
            <a:spAutoFit/>
          </a:bodyPr>
          <a:lstStyle/>
          <a:p>
            <a:pPr algn="ctr"/>
            <a:r>
              <a:rPr lang="da-DK"/>
              <a:t>Hvad skal du være OBS på?</a:t>
            </a:r>
          </a:p>
        </p:txBody>
      </p:sp>
      <p:sp>
        <p:nvSpPr>
          <p:cNvPr id="25" name="Tekstfelt 24"/>
          <p:cNvSpPr txBox="1"/>
          <p:nvPr/>
        </p:nvSpPr>
        <p:spPr>
          <a:xfrm>
            <a:off x="4275107" y="1616466"/>
            <a:ext cx="7482468" cy="923330"/>
          </a:xfrm>
          <a:prstGeom prst="rect">
            <a:avLst/>
          </a:prstGeom>
          <a:noFill/>
          <a:ln>
            <a:solidFill>
              <a:schemeClr val="tx1"/>
            </a:solidFill>
          </a:ln>
        </p:spPr>
        <p:txBody>
          <a:bodyPr wrap="square" rtlCol="0">
            <a:spAutoFit/>
          </a:bodyPr>
          <a:lstStyle/>
          <a:p>
            <a:r>
              <a:rPr lang="da-DK"/>
              <a:t>BT-måling og pulstælling hænger ALTID sammen!</a:t>
            </a:r>
          </a:p>
          <a:p>
            <a:r>
              <a:rPr lang="da-DK"/>
              <a:t>Ændringer kan være tegn på smerter, blødning og for højt </a:t>
            </a:r>
            <a:r>
              <a:rPr lang="da-DK" err="1"/>
              <a:t>intrakranielt</a:t>
            </a:r>
            <a:r>
              <a:rPr lang="da-DK"/>
              <a:t> tryk.</a:t>
            </a:r>
          </a:p>
        </p:txBody>
      </p:sp>
      <p:sp>
        <p:nvSpPr>
          <p:cNvPr id="26" name="Tekstfelt 25"/>
          <p:cNvSpPr txBox="1"/>
          <p:nvPr/>
        </p:nvSpPr>
        <p:spPr>
          <a:xfrm>
            <a:off x="4279297" y="2556952"/>
            <a:ext cx="7482468" cy="369332"/>
          </a:xfrm>
          <a:prstGeom prst="rect">
            <a:avLst/>
          </a:prstGeom>
          <a:noFill/>
          <a:ln>
            <a:solidFill>
              <a:schemeClr val="tx1"/>
            </a:solidFill>
          </a:ln>
        </p:spPr>
        <p:txBody>
          <a:bodyPr wrap="square" rtlCol="0">
            <a:spAutoFit/>
          </a:bodyPr>
          <a:lstStyle/>
          <a:p>
            <a:r>
              <a:rPr lang="da-DK"/>
              <a:t>Ændringer i frekvensen, lyd og rytme</a:t>
            </a:r>
          </a:p>
        </p:txBody>
      </p:sp>
      <p:sp>
        <p:nvSpPr>
          <p:cNvPr id="27" name="Tekstfelt 26"/>
          <p:cNvSpPr txBox="1"/>
          <p:nvPr/>
        </p:nvSpPr>
        <p:spPr>
          <a:xfrm>
            <a:off x="702527" y="2926014"/>
            <a:ext cx="3568390" cy="1754326"/>
          </a:xfrm>
          <a:prstGeom prst="rect">
            <a:avLst/>
          </a:prstGeom>
          <a:noFill/>
          <a:ln>
            <a:solidFill>
              <a:schemeClr val="tx1"/>
            </a:solidFill>
          </a:ln>
        </p:spPr>
        <p:txBody>
          <a:bodyPr wrap="square" rtlCol="0">
            <a:spAutoFit/>
          </a:bodyPr>
          <a:lstStyle/>
          <a:p>
            <a:r>
              <a:rPr lang="da-DK"/>
              <a:t>Pupiller</a:t>
            </a:r>
          </a:p>
          <a:p>
            <a:endParaRPr lang="da-DK"/>
          </a:p>
          <a:p>
            <a:endParaRPr lang="da-DK"/>
          </a:p>
          <a:p>
            <a:endParaRPr lang="da-DK"/>
          </a:p>
          <a:p>
            <a:endParaRPr lang="da-DK"/>
          </a:p>
          <a:p>
            <a:endParaRPr lang="da-DK"/>
          </a:p>
        </p:txBody>
      </p:sp>
      <p:sp>
        <p:nvSpPr>
          <p:cNvPr id="28" name="Tekstfelt 27"/>
          <p:cNvSpPr txBox="1"/>
          <p:nvPr/>
        </p:nvSpPr>
        <p:spPr>
          <a:xfrm>
            <a:off x="4270917" y="2924536"/>
            <a:ext cx="7482468" cy="1754326"/>
          </a:xfrm>
          <a:prstGeom prst="rect">
            <a:avLst/>
          </a:prstGeom>
          <a:noFill/>
          <a:ln>
            <a:solidFill>
              <a:schemeClr val="tx1"/>
            </a:solidFill>
          </a:ln>
        </p:spPr>
        <p:txBody>
          <a:bodyPr wrap="square" rtlCol="0">
            <a:spAutoFit/>
          </a:bodyPr>
          <a:lstStyle/>
          <a:p>
            <a:r>
              <a:rPr lang="da-DK"/>
              <a:t>Størrelse</a:t>
            </a:r>
          </a:p>
          <a:p>
            <a:r>
              <a:rPr lang="da-DK"/>
              <a:t>Ens</a:t>
            </a:r>
          </a:p>
          <a:p>
            <a:r>
              <a:rPr lang="da-DK"/>
              <a:t>Lysreaktion</a:t>
            </a:r>
          </a:p>
          <a:p>
            <a:endParaRPr lang="da-DK"/>
          </a:p>
          <a:p>
            <a:endParaRPr lang="da-DK"/>
          </a:p>
          <a:p>
            <a:endParaRPr lang="da-DK"/>
          </a:p>
        </p:txBody>
      </p:sp>
      <p:pic>
        <p:nvPicPr>
          <p:cNvPr id="29" name="Picture 2" descr="http://grandmesamedical.com/home/wp-content/uploads/2011/10/pin-light-pupil-gau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0" t="23544" r="7874" b="23454"/>
          <a:stretch/>
        </p:blipFill>
        <p:spPr bwMode="auto">
          <a:xfrm>
            <a:off x="5671267" y="3161426"/>
            <a:ext cx="2168039" cy="12835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1177.se/Bilder/Nationellt/Amnen/kroppen/sinnen/s_pupiller.gif"/>
          <p:cNvPicPr>
            <a:picLocks noChangeAspect="1" noChangeArrowheads="1"/>
          </p:cNvPicPr>
          <p:nvPr/>
        </p:nvPicPr>
        <p:blipFill>
          <a:blip r:embed="rId4" cstate="print"/>
          <a:srcRect b="9119"/>
          <a:stretch>
            <a:fillRect/>
          </a:stretch>
        </p:blipFill>
        <p:spPr bwMode="auto">
          <a:xfrm>
            <a:off x="8596397" y="2973803"/>
            <a:ext cx="2399897" cy="1595684"/>
          </a:xfrm>
          <a:prstGeom prst="rect">
            <a:avLst/>
          </a:prstGeom>
          <a:noFill/>
          <a:ln w="9525">
            <a:noFill/>
            <a:miter lim="800000"/>
            <a:headEnd/>
            <a:tailEnd/>
          </a:ln>
        </p:spPr>
      </p:pic>
      <p:sp>
        <p:nvSpPr>
          <p:cNvPr id="31" name="Tekstfelt 30"/>
          <p:cNvSpPr txBox="1"/>
          <p:nvPr/>
        </p:nvSpPr>
        <p:spPr>
          <a:xfrm>
            <a:off x="702527" y="4692362"/>
            <a:ext cx="3568390" cy="646331"/>
          </a:xfrm>
          <a:prstGeom prst="rect">
            <a:avLst/>
          </a:prstGeom>
          <a:noFill/>
          <a:ln>
            <a:solidFill>
              <a:schemeClr val="tx1"/>
            </a:solidFill>
          </a:ln>
        </p:spPr>
        <p:txBody>
          <a:bodyPr wrap="square" rtlCol="0">
            <a:spAutoFit/>
          </a:bodyPr>
          <a:lstStyle/>
          <a:p>
            <a:r>
              <a:rPr lang="da-DK"/>
              <a:t>Bevidsthedsniveau</a:t>
            </a:r>
          </a:p>
          <a:p>
            <a:endParaRPr lang="da-DK"/>
          </a:p>
        </p:txBody>
      </p:sp>
      <p:sp>
        <p:nvSpPr>
          <p:cNvPr id="32" name="Tekstfelt 31"/>
          <p:cNvSpPr txBox="1"/>
          <p:nvPr/>
        </p:nvSpPr>
        <p:spPr>
          <a:xfrm>
            <a:off x="4270917" y="4676588"/>
            <a:ext cx="7482468" cy="646331"/>
          </a:xfrm>
          <a:prstGeom prst="rect">
            <a:avLst/>
          </a:prstGeom>
          <a:noFill/>
          <a:ln>
            <a:solidFill>
              <a:schemeClr val="tx1"/>
            </a:solidFill>
          </a:ln>
        </p:spPr>
        <p:txBody>
          <a:bodyPr wrap="square" rtlCol="0">
            <a:spAutoFit/>
          </a:bodyPr>
          <a:lstStyle/>
          <a:p>
            <a:r>
              <a:rPr lang="da-DK"/>
              <a:t>Ændringer kan være tegn på, at der sker noget oppe i hovedet. Kan også være virkning af medicin/smertestillende</a:t>
            </a:r>
          </a:p>
        </p:txBody>
      </p:sp>
      <p:sp>
        <p:nvSpPr>
          <p:cNvPr id="35" name="Tekstfelt 34"/>
          <p:cNvSpPr txBox="1"/>
          <p:nvPr/>
        </p:nvSpPr>
        <p:spPr>
          <a:xfrm>
            <a:off x="702527" y="5334104"/>
            <a:ext cx="3568390" cy="646331"/>
          </a:xfrm>
          <a:prstGeom prst="rect">
            <a:avLst/>
          </a:prstGeom>
          <a:noFill/>
          <a:ln>
            <a:solidFill>
              <a:schemeClr val="tx1"/>
            </a:solidFill>
          </a:ln>
        </p:spPr>
        <p:txBody>
          <a:bodyPr wrap="square" rtlCol="0">
            <a:spAutoFit/>
          </a:bodyPr>
          <a:lstStyle/>
          <a:p>
            <a:r>
              <a:rPr lang="da-DK"/>
              <a:t>Hovedpine / kvalme</a:t>
            </a:r>
          </a:p>
          <a:p>
            <a:endParaRPr lang="da-DK"/>
          </a:p>
        </p:txBody>
      </p:sp>
      <p:sp>
        <p:nvSpPr>
          <p:cNvPr id="36" name="Tekstfelt 35"/>
          <p:cNvSpPr txBox="1"/>
          <p:nvPr/>
        </p:nvSpPr>
        <p:spPr>
          <a:xfrm>
            <a:off x="4259194" y="5332626"/>
            <a:ext cx="7482468" cy="646331"/>
          </a:xfrm>
          <a:prstGeom prst="rect">
            <a:avLst/>
          </a:prstGeom>
          <a:noFill/>
          <a:ln>
            <a:solidFill>
              <a:schemeClr val="tx1"/>
            </a:solidFill>
          </a:ln>
        </p:spPr>
        <p:txBody>
          <a:bodyPr wrap="square" rtlCol="0">
            <a:spAutoFit/>
          </a:bodyPr>
          <a:lstStyle/>
          <a:p>
            <a:r>
              <a:rPr lang="da-DK"/>
              <a:t>Udvikling af hovedpine og kvalme kan være tegn på cerebrale forandringer</a:t>
            </a:r>
          </a:p>
        </p:txBody>
      </p:sp>
      <p:sp>
        <p:nvSpPr>
          <p:cNvPr id="38" name="Tekstboks 11"/>
          <p:cNvSpPr txBox="1"/>
          <p:nvPr/>
        </p:nvSpPr>
        <p:spPr>
          <a:xfrm rot="20663322">
            <a:off x="9028308" y="578621"/>
            <a:ext cx="2725657" cy="369332"/>
          </a:xfrm>
          <a:prstGeom prst="rect">
            <a:avLst/>
          </a:prstGeom>
          <a:solidFill>
            <a:srgbClr val="99CCFF"/>
          </a:solidFill>
          <a:ln>
            <a:solidFill>
              <a:schemeClr val="tx1"/>
            </a:solidFill>
          </a:ln>
        </p:spPr>
        <p:txBody>
          <a:bodyPr wrap="square" lIns="91440" tIns="45720" rIns="91440" bIns="45720" rtlCol="0" anchor="t">
            <a:spAutoFit/>
          </a:bodyPr>
          <a:lstStyle/>
          <a:p>
            <a:pPr algn="ctr"/>
            <a:r>
              <a:rPr lang="da-DK" b="1"/>
              <a:t>Reager på ændringer!</a:t>
            </a:r>
          </a:p>
        </p:txBody>
      </p:sp>
    </p:spTree>
    <p:extLst>
      <p:ext uri="{BB962C8B-B14F-4D97-AF65-F5344CB8AC3E}">
        <p14:creationId xmlns:p14="http://schemas.microsoft.com/office/powerpoint/2010/main" val="34959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4" grpId="0" animBg="1"/>
      <p:bldP spid="25" grpId="0" animBg="1"/>
      <p:bldP spid="26" grpId="0" animBg="1"/>
      <p:bldP spid="27" grpId="0" animBg="1"/>
      <p:bldP spid="28" grpId="0" animBg="1"/>
      <p:bldP spid="31" grpId="0" animBg="1"/>
      <p:bldP spid="32" grpId="0" animBg="1"/>
      <p:bldP spid="35" grpId="0" animBg="1"/>
      <p:bldP spid="3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dirty="0"/>
              <a:t>Forevisning</a:t>
            </a:r>
          </a:p>
        </p:txBody>
      </p:sp>
      <p:sp>
        <p:nvSpPr>
          <p:cNvPr id="4" name="Undertitel 3"/>
          <p:cNvSpPr>
            <a:spLocks noGrp="1"/>
          </p:cNvSpPr>
          <p:nvPr>
            <p:ph type="subTitle" idx="1"/>
          </p:nvPr>
        </p:nvSpPr>
        <p:spPr>
          <a:xfrm>
            <a:off x="2446317" y="2347809"/>
            <a:ext cx="7659584" cy="743734"/>
          </a:xfrm>
        </p:spPr>
        <p:txBody>
          <a:bodyPr>
            <a:noAutofit/>
          </a:bodyPr>
          <a:lstStyle/>
          <a:p>
            <a:r>
              <a:rPr lang="da-DK"/>
              <a:t>Prøve pupillygter og beskriv pupillerne</a:t>
            </a:r>
          </a:p>
        </p:txBody>
      </p:sp>
    </p:spTree>
    <p:extLst>
      <p:ext uri="{BB962C8B-B14F-4D97-AF65-F5344CB8AC3E}">
        <p14:creationId xmlns:p14="http://schemas.microsoft.com/office/powerpoint/2010/main" val="414960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IMG r.jpg"/>
          <p:cNvPicPr>
            <a:picLocks noChangeAspect="1"/>
          </p:cNvPicPr>
          <p:nvPr/>
        </p:nvPicPr>
        <p:blipFill>
          <a:blip r:embed="rId3" cstate="print"/>
          <a:stretch>
            <a:fillRect/>
          </a:stretch>
        </p:blipFill>
        <p:spPr>
          <a:xfrm>
            <a:off x="9621177" y="1745499"/>
            <a:ext cx="2189213" cy="1783866"/>
          </a:xfrm>
          <a:prstGeom prst="rect">
            <a:avLst/>
          </a:prstGeom>
        </p:spPr>
      </p:pic>
      <p:sp>
        <p:nvSpPr>
          <p:cNvPr id="2" name="Titel 1"/>
          <p:cNvSpPr>
            <a:spLocks noGrp="1"/>
          </p:cNvSpPr>
          <p:nvPr>
            <p:ph type="ctrTitle"/>
          </p:nvPr>
        </p:nvSpPr>
        <p:spPr>
          <a:xfrm>
            <a:off x="1465057" y="254122"/>
            <a:ext cx="9144000" cy="763399"/>
          </a:xfrm>
        </p:spPr>
        <p:txBody>
          <a:bodyPr>
            <a:noAutofit/>
          </a:bodyPr>
          <a:lstStyle/>
          <a:p>
            <a:r>
              <a:rPr lang="da-DK" sz="2800"/>
              <a:t>FORVÆRRING AF PATIENTENS TILSTAND  HVAD ER JERES OPGAVE?</a:t>
            </a:r>
          </a:p>
        </p:txBody>
      </p:sp>
      <p:sp>
        <p:nvSpPr>
          <p:cNvPr id="4" name="Undertitel 3"/>
          <p:cNvSpPr>
            <a:spLocks noGrp="1"/>
          </p:cNvSpPr>
          <p:nvPr>
            <p:ph type="subTitle" idx="1"/>
          </p:nvPr>
        </p:nvSpPr>
        <p:spPr>
          <a:xfrm>
            <a:off x="263724" y="1425118"/>
            <a:ext cx="11546666" cy="5023810"/>
          </a:xfrm>
        </p:spPr>
        <p:txBody>
          <a:bodyPr vert="horz" lIns="0" tIns="0" rIns="0" bIns="0" rtlCol="0" anchor="t">
            <a:normAutofit/>
          </a:bodyPr>
          <a:lstStyle/>
          <a:p>
            <a:pPr marL="457200" indent="-457200" algn="l">
              <a:buFont typeface="Arial" pitchFamily="34" charset="0"/>
              <a:buChar char="•"/>
            </a:pPr>
            <a:r>
              <a:rPr lang="da-DK"/>
              <a:t>Akut forværring af patientens tilstand kan ske overalt og meget pludseligt.</a:t>
            </a:r>
          </a:p>
          <a:p>
            <a:pPr marL="457200" indent="-457200" algn="l">
              <a:buFont typeface="Arial" pitchFamily="34" charset="0"/>
              <a:buChar char="•"/>
            </a:pPr>
            <a:endParaRPr lang="da-DK"/>
          </a:p>
          <a:p>
            <a:pPr marL="457200" indent="-457200" algn="l">
              <a:buFont typeface="Arial" pitchFamily="34" charset="0"/>
              <a:buChar char="•"/>
            </a:pPr>
            <a:r>
              <a:rPr lang="da-DK"/>
              <a:t>Ofte har der forinden forværringen været nogle signaler. Hvilke</a:t>
            </a:r>
            <a:br>
              <a:rPr lang="da-DK"/>
            </a:br>
            <a:r>
              <a:rPr lang="da-DK"/>
              <a:t>signaler kan det være? </a:t>
            </a:r>
          </a:p>
          <a:p>
            <a:pPr marL="457200" indent="-457200" algn="l">
              <a:buFont typeface="Arial" pitchFamily="34" charset="0"/>
              <a:buChar char="•"/>
            </a:pPr>
            <a:endParaRPr lang="da-DK"/>
          </a:p>
          <a:p>
            <a:pPr marL="457200" indent="-457200" algn="l">
              <a:buFont typeface="Arial" pitchFamily="34" charset="0"/>
              <a:buChar char="•"/>
            </a:pPr>
            <a:r>
              <a:rPr lang="da-DK"/>
              <a:t>Derfor er Jeres vigtigste opgave at observere og vidererapportere disse signaler – så der hurtigt kan handles. </a:t>
            </a:r>
          </a:p>
          <a:p>
            <a:pPr marL="457200" indent="-457200" algn="l">
              <a:buFont typeface="Arial" pitchFamily="34" charset="0"/>
              <a:buChar char="•"/>
            </a:pPr>
            <a:endParaRPr lang="da-DK"/>
          </a:p>
          <a:p>
            <a:pPr marL="457200" indent="-457200" algn="l">
              <a:buFont typeface="Arial" pitchFamily="34" charset="0"/>
              <a:buChar char="•"/>
            </a:pPr>
            <a:r>
              <a:rPr lang="da-DK"/>
              <a:t>Når man står i den akutte situation, kan det være svært at bevare roen og overblikket.</a:t>
            </a:r>
          </a:p>
        </p:txBody>
      </p:sp>
    </p:spTree>
    <p:extLst>
      <p:ext uri="{BB962C8B-B14F-4D97-AF65-F5344CB8AC3E}">
        <p14:creationId xmlns:p14="http://schemas.microsoft.com/office/powerpoint/2010/main" val="31206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56646" y="421113"/>
            <a:ext cx="10023230" cy="763399"/>
          </a:xfrm>
        </p:spPr>
        <p:txBody>
          <a:bodyPr>
            <a:noAutofit/>
          </a:bodyPr>
          <a:lstStyle/>
          <a:p>
            <a:r>
              <a:rPr lang="da-DK" sz="2800"/>
              <a:t>Akut forværring</a:t>
            </a:r>
            <a:br>
              <a:rPr lang="da-DK" sz="2800"/>
            </a:br>
            <a:r>
              <a:rPr lang="da-DK" sz="2800"/>
              <a:t>HVAD ER JERES OPGAVE/ROLLE?</a:t>
            </a:r>
            <a:endParaRPr lang="da-DK"/>
          </a:p>
        </p:txBody>
      </p:sp>
      <p:sp>
        <p:nvSpPr>
          <p:cNvPr id="4" name="Undertitel 3"/>
          <p:cNvSpPr>
            <a:spLocks noGrp="1"/>
          </p:cNvSpPr>
          <p:nvPr>
            <p:ph type="subTitle" idx="1"/>
          </p:nvPr>
        </p:nvSpPr>
        <p:spPr>
          <a:xfrm>
            <a:off x="387927" y="1460666"/>
            <a:ext cx="11546666" cy="5248892"/>
          </a:xfrm>
        </p:spPr>
        <p:txBody>
          <a:bodyPr vert="horz" lIns="0" tIns="0" rIns="0" bIns="0" rtlCol="0" anchor="t">
            <a:normAutofit lnSpcReduction="10000"/>
          </a:bodyPr>
          <a:lstStyle/>
          <a:p>
            <a:pPr marL="457200" indent="-457200" algn="l">
              <a:buFont typeface="+mj-lt"/>
              <a:buAutoNum type="arabicPeriod"/>
            </a:pPr>
            <a:endParaRPr lang="da-DK" dirty="0"/>
          </a:p>
          <a:p>
            <a:pPr marL="457200" indent="-457200" algn="l">
              <a:spcAft>
                <a:spcPts val="1100"/>
              </a:spcAft>
              <a:buFont typeface="+mj-lt"/>
              <a:buAutoNum type="arabicPeriod"/>
            </a:pPr>
            <a:endParaRPr lang="da-DK" dirty="0"/>
          </a:p>
          <a:p>
            <a:pPr marL="457200" indent="-457200" algn="l">
              <a:spcAft>
                <a:spcPts val="1100"/>
              </a:spcAft>
              <a:buAutoNum type="arabicPeriod"/>
            </a:pPr>
            <a:r>
              <a:rPr lang="da-DK" dirty="0"/>
              <a:t>Ved akut forværring skal der hurtigt alarmeres til afdelingen  </a:t>
            </a:r>
            <a:br>
              <a:rPr lang="da-DK" dirty="0"/>
            </a:br>
            <a:r>
              <a:rPr lang="da-DK" sz="2000" dirty="0"/>
              <a:t>(kend afdelingens nødkald)</a:t>
            </a:r>
            <a:endParaRPr lang="da-DK" dirty="0"/>
          </a:p>
          <a:p>
            <a:pPr marL="457200" indent="-457200" algn="l">
              <a:spcAft>
                <a:spcPts val="1100"/>
              </a:spcAft>
              <a:buFont typeface="+mj-lt"/>
              <a:buAutoNum type="arabicPeriod"/>
            </a:pPr>
            <a:r>
              <a:rPr lang="da-DK" dirty="0"/>
              <a:t>Gør stuen klar og hjælp patienten til at hjælpen kommer </a:t>
            </a:r>
            <a:r>
              <a:rPr lang="da-DK" sz="2000" dirty="0"/>
              <a:t>(Førstehjælp, værdier etc.)</a:t>
            </a:r>
          </a:p>
          <a:p>
            <a:pPr marL="457200" indent="-457200" algn="l">
              <a:spcAft>
                <a:spcPts val="1100"/>
              </a:spcAft>
              <a:buAutoNum type="arabicPeriod"/>
            </a:pPr>
            <a:r>
              <a:rPr lang="da-DK" dirty="0"/>
              <a:t>Når personalet ankommer, bør du træde til side – vigtigt, at du ikke går i vejen. </a:t>
            </a:r>
            <a:endParaRPr lang="da-DK" sz="2000" dirty="0"/>
          </a:p>
          <a:p>
            <a:pPr marL="457200" indent="-457200" algn="l"/>
            <a:r>
              <a:rPr lang="da-DK" dirty="0"/>
              <a:t>	</a:t>
            </a:r>
          </a:p>
          <a:p>
            <a:pPr marL="457200" indent="-457200" algn="l"/>
            <a:endParaRPr lang="da-DK" sz="1800" dirty="0"/>
          </a:p>
          <a:p>
            <a:pPr marL="457200" indent="-457200" algn="l"/>
            <a:r>
              <a:rPr lang="da-DK" sz="2200" dirty="0"/>
              <a:t>	Akutte situationer kan for urutinerede virke kaotiske, og man vil gerne hjælpe. </a:t>
            </a:r>
          </a:p>
          <a:p>
            <a:pPr marL="457200" indent="-457200" algn="l"/>
            <a:r>
              <a:rPr lang="da-DK" sz="2200" dirty="0"/>
              <a:t>	Den bedste hjælp er at give plads og lade være med at ”blande sig” med mindre man bliver bedt derom!</a:t>
            </a:r>
          </a:p>
          <a:p>
            <a:pPr algn="l"/>
            <a:endParaRPr lang="da-DK" dirty="0"/>
          </a:p>
          <a:p>
            <a:pPr algn="l"/>
            <a:endParaRPr lang="da-DK" dirty="0"/>
          </a:p>
        </p:txBody>
      </p:sp>
      <p:pic>
        <p:nvPicPr>
          <p:cNvPr id="7" name="Billede 7">
            <a:extLst>
              <a:ext uri="{FF2B5EF4-FFF2-40B4-BE49-F238E27FC236}">
                <a16:creationId xmlns:a16="http://schemas.microsoft.com/office/drawing/2014/main" id="{F77AA6DC-873D-4AB3-DA06-79831B707531}"/>
              </a:ext>
            </a:extLst>
          </p:cNvPr>
          <p:cNvPicPr>
            <a:picLocks noChangeAspect="1"/>
          </p:cNvPicPr>
          <p:nvPr/>
        </p:nvPicPr>
        <p:blipFill>
          <a:blip r:embed="rId3"/>
          <a:stretch>
            <a:fillRect/>
          </a:stretch>
        </p:blipFill>
        <p:spPr>
          <a:xfrm>
            <a:off x="9808233" y="320188"/>
            <a:ext cx="1995578" cy="1741621"/>
          </a:xfrm>
          <a:prstGeom prst="rect">
            <a:avLst/>
          </a:prstGeom>
        </p:spPr>
      </p:pic>
    </p:spTree>
    <p:extLst>
      <p:ext uri="{BB962C8B-B14F-4D97-AF65-F5344CB8AC3E}">
        <p14:creationId xmlns:p14="http://schemas.microsoft.com/office/powerpoint/2010/main" val="4907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77556"/>
            <a:ext cx="9144000" cy="1021134"/>
          </a:xfrm>
        </p:spPr>
        <p:txBody>
          <a:bodyPr>
            <a:normAutofit/>
          </a:bodyPr>
          <a:lstStyle/>
          <a:p>
            <a:r>
              <a:rPr lang="da-DK" sz="2800" dirty="0"/>
              <a:t>Efter den akutte fase - </a:t>
            </a:r>
            <a:br>
              <a:rPr lang="da-DK" sz="2800" dirty="0"/>
            </a:br>
            <a:r>
              <a:rPr lang="da-DK" sz="2800" dirty="0"/>
              <a:t>Apoplexi</a:t>
            </a:r>
          </a:p>
        </p:txBody>
      </p:sp>
      <p:sp>
        <p:nvSpPr>
          <p:cNvPr id="5" name="Undertitel 4"/>
          <p:cNvSpPr>
            <a:spLocks noGrp="1"/>
          </p:cNvSpPr>
          <p:nvPr>
            <p:ph type="subTitle" idx="1"/>
          </p:nvPr>
        </p:nvSpPr>
        <p:spPr>
          <a:xfrm>
            <a:off x="332509" y="1428854"/>
            <a:ext cx="11578442" cy="1655762"/>
          </a:xfrm>
        </p:spPr>
        <p:txBody>
          <a:bodyPr>
            <a:noAutofit/>
          </a:bodyPr>
          <a:lstStyle/>
          <a:p>
            <a:pPr algn="l"/>
            <a:r>
              <a:rPr lang="da-DK" b="1" dirty="0"/>
              <a:t>Apoplexi</a:t>
            </a:r>
            <a:r>
              <a:rPr lang="da-DK" sz="3200" dirty="0"/>
              <a:t>:	</a:t>
            </a:r>
            <a:r>
              <a:rPr lang="da-DK" dirty="0"/>
              <a:t>Fællesbetegnelse for de kliniske symptomer, der optræder ved en 			karskade i hjernen, enten forårsaget af </a:t>
            </a:r>
          </a:p>
          <a:p>
            <a:pPr marL="3657600" lvl="7" indent="-457200" algn="l">
              <a:buFont typeface="+mj-lt"/>
              <a:buAutoNum type="arabicPeriod"/>
            </a:pPr>
            <a:r>
              <a:rPr lang="da-DK" sz="2400" dirty="0"/>
              <a:t>Blødning (hæmoragi) – 15 %</a:t>
            </a:r>
          </a:p>
          <a:p>
            <a:pPr marL="3657600" lvl="7" indent="-457200" algn="l">
              <a:buFont typeface="+mj-lt"/>
              <a:buAutoNum type="arabicPeriod"/>
            </a:pPr>
            <a:r>
              <a:rPr lang="da-DK" sz="2400" dirty="0"/>
              <a:t>Blodprop (infarkt) – 85 %</a:t>
            </a:r>
          </a:p>
        </p:txBody>
      </p:sp>
      <p:pic>
        <p:nvPicPr>
          <p:cNvPr id="7" name="Billede 6" descr="18045_hjernen-funktionsomraade2701x1825.jpg"/>
          <p:cNvPicPr>
            <a:picLocks noChangeAspect="1"/>
          </p:cNvPicPr>
          <p:nvPr/>
        </p:nvPicPr>
        <p:blipFill>
          <a:blip r:embed="rId3" cstate="print"/>
          <a:stretch>
            <a:fillRect/>
          </a:stretch>
        </p:blipFill>
        <p:spPr>
          <a:xfrm>
            <a:off x="1437142" y="3392138"/>
            <a:ext cx="4116324" cy="2781300"/>
          </a:xfrm>
          <a:prstGeom prst="rect">
            <a:avLst/>
          </a:prstGeom>
        </p:spPr>
      </p:pic>
      <p:sp>
        <p:nvSpPr>
          <p:cNvPr id="8" name="Tekstboks 7"/>
          <p:cNvSpPr txBox="1"/>
          <p:nvPr/>
        </p:nvSpPr>
        <p:spPr>
          <a:xfrm>
            <a:off x="6472052" y="4025735"/>
            <a:ext cx="5047013" cy="1200329"/>
          </a:xfrm>
          <a:prstGeom prst="rect">
            <a:avLst/>
          </a:prstGeom>
          <a:noFill/>
        </p:spPr>
        <p:txBody>
          <a:bodyPr wrap="square" rtlCol="0">
            <a:spAutoFit/>
          </a:bodyPr>
          <a:lstStyle/>
          <a:p>
            <a:r>
              <a:rPr lang="da-DK" sz="2400"/>
              <a:t>Afhængig af, hvor skaden sidder i hjernen og hvor stor den, kan den give nogle følger for patienten:</a:t>
            </a:r>
          </a:p>
        </p:txBody>
      </p:sp>
    </p:spTree>
    <p:extLst>
      <p:ext uri="{BB962C8B-B14F-4D97-AF65-F5344CB8AC3E}">
        <p14:creationId xmlns:p14="http://schemas.microsoft.com/office/powerpoint/2010/main" val="11901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24854"/>
            <a:ext cx="9144000" cy="763399"/>
          </a:xfrm>
        </p:spPr>
        <p:txBody>
          <a:bodyPr>
            <a:normAutofit/>
          </a:bodyPr>
          <a:lstStyle/>
          <a:p>
            <a:r>
              <a:rPr lang="da-DK" sz="2800"/>
              <a:t>FØLGER EFTER APOPLEXI (</a:t>
            </a:r>
            <a:r>
              <a:rPr lang="da-DK" sz="2800" err="1"/>
              <a:t>sequelae</a:t>
            </a:r>
            <a:r>
              <a:rPr lang="da-DK" sz="2800"/>
              <a:t>)</a:t>
            </a:r>
          </a:p>
        </p:txBody>
      </p:sp>
      <p:sp>
        <p:nvSpPr>
          <p:cNvPr id="3" name="Tekstfelt 2"/>
          <p:cNvSpPr txBox="1"/>
          <p:nvPr/>
        </p:nvSpPr>
        <p:spPr>
          <a:xfrm>
            <a:off x="8055429" y="2057402"/>
            <a:ext cx="3676006" cy="1200329"/>
          </a:xfrm>
          <a:prstGeom prst="rect">
            <a:avLst/>
          </a:prstGeom>
          <a:noFill/>
        </p:spPr>
        <p:txBody>
          <a:bodyPr wrap="none" rtlCol="0">
            <a:spAutoFit/>
          </a:bodyPr>
          <a:lstStyle/>
          <a:p>
            <a:r>
              <a:rPr lang="da-DK" sz="2400"/>
              <a:t>Taleforstyrrelser (Afasi)</a:t>
            </a:r>
          </a:p>
          <a:p>
            <a:r>
              <a:rPr lang="da-DK" sz="2400">
                <a:solidFill>
                  <a:srgbClr val="0070C0"/>
                </a:solidFill>
              </a:rPr>
              <a:t>Hvad skal I være </a:t>
            </a:r>
            <a:r>
              <a:rPr lang="da-DK" sz="2400" err="1">
                <a:solidFill>
                  <a:srgbClr val="0070C0"/>
                </a:solidFill>
              </a:rPr>
              <a:t>obs</a:t>
            </a:r>
            <a:r>
              <a:rPr lang="da-DK" sz="2400">
                <a:solidFill>
                  <a:srgbClr val="0070C0"/>
                </a:solidFill>
              </a:rPr>
              <a:t> på?</a:t>
            </a:r>
          </a:p>
          <a:p>
            <a:endParaRPr lang="da-DK" sz="2400"/>
          </a:p>
        </p:txBody>
      </p:sp>
      <p:sp>
        <p:nvSpPr>
          <p:cNvPr id="4" name="Tekstfelt 3"/>
          <p:cNvSpPr txBox="1"/>
          <p:nvPr/>
        </p:nvSpPr>
        <p:spPr>
          <a:xfrm>
            <a:off x="8341086" y="3690412"/>
            <a:ext cx="3676006" cy="1200329"/>
          </a:xfrm>
          <a:prstGeom prst="rect">
            <a:avLst/>
          </a:prstGeom>
          <a:noFill/>
        </p:spPr>
        <p:txBody>
          <a:bodyPr wrap="none" rtlCol="0">
            <a:spAutoFit/>
          </a:bodyPr>
          <a:lstStyle/>
          <a:p>
            <a:r>
              <a:rPr lang="da-DK" sz="2400" err="1"/>
              <a:t>Apraksi</a:t>
            </a:r>
            <a:endParaRPr lang="da-DK" sz="2400"/>
          </a:p>
          <a:p>
            <a:r>
              <a:rPr lang="da-DK" sz="2400">
                <a:solidFill>
                  <a:srgbClr val="0070C0"/>
                </a:solidFill>
              </a:rPr>
              <a:t>Hvad skal I være </a:t>
            </a:r>
            <a:r>
              <a:rPr lang="da-DK" sz="2400" err="1">
                <a:solidFill>
                  <a:srgbClr val="0070C0"/>
                </a:solidFill>
              </a:rPr>
              <a:t>obs</a:t>
            </a:r>
            <a:r>
              <a:rPr lang="da-DK" sz="2400">
                <a:solidFill>
                  <a:srgbClr val="0070C0"/>
                </a:solidFill>
              </a:rPr>
              <a:t> på?</a:t>
            </a:r>
          </a:p>
          <a:p>
            <a:endParaRPr lang="da-DK" sz="2400"/>
          </a:p>
        </p:txBody>
      </p:sp>
      <p:sp>
        <p:nvSpPr>
          <p:cNvPr id="8" name="Tekstfelt 7"/>
          <p:cNvSpPr txBox="1"/>
          <p:nvPr/>
        </p:nvSpPr>
        <p:spPr>
          <a:xfrm>
            <a:off x="1840108" y="5323421"/>
            <a:ext cx="3676006" cy="1200329"/>
          </a:xfrm>
          <a:prstGeom prst="rect">
            <a:avLst/>
          </a:prstGeom>
          <a:noFill/>
        </p:spPr>
        <p:txBody>
          <a:bodyPr wrap="none" rtlCol="0">
            <a:spAutoFit/>
          </a:bodyPr>
          <a:lstStyle/>
          <a:p>
            <a:r>
              <a:rPr lang="da-DK" sz="2400" err="1"/>
              <a:t>Neglect</a:t>
            </a:r>
            <a:endParaRPr lang="da-DK" sz="2400"/>
          </a:p>
          <a:p>
            <a:r>
              <a:rPr lang="da-DK" sz="2400">
                <a:solidFill>
                  <a:srgbClr val="0070C0"/>
                </a:solidFill>
              </a:rPr>
              <a:t>Hvad skal I være </a:t>
            </a:r>
            <a:r>
              <a:rPr lang="da-DK" sz="2400" err="1">
                <a:solidFill>
                  <a:srgbClr val="0070C0"/>
                </a:solidFill>
              </a:rPr>
              <a:t>obs</a:t>
            </a:r>
            <a:r>
              <a:rPr lang="da-DK" sz="2400">
                <a:solidFill>
                  <a:srgbClr val="0070C0"/>
                </a:solidFill>
              </a:rPr>
              <a:t> på?</a:t>
            </a:r>
          </a:p>
          <a:p>
            <a:endParaRPr lang="da-DK" sz="2400"/>
          </a:p>
        </p:txBody>
      </p:sp>
      <p:sp>
        <p:nvSpPr>
          <p:cNvPr id="10" name="Tekstfelt 9"/>
          <p:cNvSpPr txBox="1"/>
          <p:nvPr/>
        </p:nvSpPr>
        <p:spPr>
          <a:xfrm>
            <a:off x="6503083" y="5323422"/>
            <a:ext cx="3676006" cy="1200329"/>
          </a:xfrm>
          <a:prstGeom prst="rect">
            <a:avLst/>
          </a:prstGeom>
          <a:noFill/>
        </p:spPr>
        <p:txBody>
          <a:bodyPr wrap="none" rtlCol="0">
            <a:spAutoFit/>
          </a:bodyPr>
          <a:lstStyle/>
          <a:p>
            <a:r>
              <a:rPr lang="da-DK" sz="2400" err="1"/>
              <a:t>Dysfagi</a:t>
            </a:r>
            <a:endParaRPr lang="da-DK" sz="2400"/>
          </a:p>
          <a:p>
            <a:r>
              <a:rPr lang="da-DK" sz="2400">
                <a:solidFill>
                  <a:srgbClr val="0070C0"/>
                </a:solidFill>
              </a:rPr>
              <a:t>Hvad skal I være </a:t>
            </a:r>
            <a:r>
              <a:rPr lang="da-DK" sz="2400" err="1">
                <a:solidFill>
                  <a:srgbClr val="0070C0"/>
                </a:solidFill>
              </a:rPr>
              <a:t>obs</a:t>
            </a:r>
            <a:r>
              <a:rPr lang="da-DK" sz="2400">
                <a:solidFill>
                  <a:srgbClr val="0070C0"/>
                </a:solidFill>
              </a:rPr>
              <a:t> på?</a:t>
            </a:r>
          </a:p>
          <a:p>
            <a:endParaRPr lang="da-DK" sz="2400"/>
          </a:p>
        </p:txBody>
      </p:sp>
      <p:sp>
        <p:nvSpPr>
          <p:cNvPr id="11" name="Tekstfelt 10"/>
          <p:cNvSpPr txBox="1"/>
          <p:nvPr/>
        </p:nvSpPr>
        <p:spPr>
          <a:xfrm>
            <a:off x="677239" y="2081545"/>
            <a:ext cx="3676006" cy="830997"/>
          </a:xfrm>
          <a:prstGeom prst="rect">
            <a:avLst/>
          </a:prstGeom>
          <a:noFill/>
        </p:spPr>
        <p:txBody>
          <a:bodyPr wrap="none" rtlCol="0">
            <a:spAutoFit/>
          </a:bodyPr>
          <a:lstStyle/>
          <a:p>
            <a:r>
              <a:rPr lang="da-DK" sz="2400"/>
              <a:t>Lammelse / nedsat kraft</a:t>
            </a:r>
          </a:p>
          <a:p>
            <a:r>
              <a:rPr lang="da-DK" sz="2400">
                <a:solidFill>
                  <a:srgbClr val="0070C0"/>
                </a:solidFill>
              </a:rPr>
              <a:t>Hvad skal I være </a:t>
            </a:r>
            <a:r>
              <a:rPr lang="da-DK" sz="2400" err="1">
                <a:solidFill>
                  <a:srgbClr val="0070C0"/>
                </a:solidFill>
              </a:rPr>
              <a:t>obs</a:t>
            </a:r>
            <a:r>
              <a:rPr lang="da-DK" sz="2400">
                <a:solidFill>
                  <a:srgbClr val="0070C0"/>
                </a:solidFill>
              </a:rPr>
              <a:t> på?</a:t>
            </a:r>
          </a:p>
        </p:txBody>
      </p:sp>
      <p:sp>
        <p:nvSpPr>
          <p:cNvPr id="5" name="Tekstfelt 4"/>
          <p:cNvSpPr txBox="1"/>
          <p:nvPr/>
        </p:nvSpPr>
        <p:spPr>
          <a:xfrm>
            <a:off x="565872" y="3905834"/>
            <a:ext cx="3676006" cy="1138773"/>
          </a:xfrm>
          <a:prstGeom prst="rect">
            <a:avLst/>
          </a:prstGeom>
          <a:noFill/>
        </p:spPr>
        <p:txBody>
          <a:bodyPr wrap="none" rtlCol="0">
            <a:spAutoFit/>
          </a:bodyPr>
          <a:lstStyle/>
          <a:p>
            <a:r>
              <a:rPr lang="da-DK" sz="2400"/>
              <a:t>Personlighedsændring</a:t>
            </a:r>
          </a:p>
          <a:p>
            <a:r>
              <a:rPr lang="da-DK" sz="2400">
                <a:solidFill>
                  <a:srgbClr val="0070C0"/>
                </a:solidFill>
              </a:rPr>
              <a:t>Hvad skal I være </a:t>
            </a:r>
            <a:r>
              <a:rPr lang="da-DK" sz="2400" err="1">
                <a:solidFill>
                  <a:srgbClr val="0070C0"/>
                </a:solidFill>
              </a:rPr>
              <a:t>obs</a:t>
            </a:r>
            <a:r>
              <a:rPr lang="da-DK" sz="2400">
                <a:solidFill>
                  <a:srgbClr val="0070C0"/>
                </a:solidFill>
              </a:rPr>
              <a:t> på?</a:t>
            </a:r>
          </a:p>
          <a:p>
            <a:endParaRPr lang="da-DK" sz="2000"/>
          </a:p>
        </p:txBody>
      </p:sp>
      <p:pic>
        <p:nvPicPr>
          <p:cNvPr id="12" name="Picture 2" descr="C:\Users\Lone\Pictures\MP Navigator EX\2011_12_16\IMG ab q copy.jpg"/>
          <p:cNvPicPr>
            <a:picLocks noChangeAspect="1" noChangeArrowheads="1"/>
          </p:cNvPicPr>
          <p:nvPr/>
        </p:nvPicPr>
        <p:blipFill>
          <a:blip r:embed="rId3" cstate="print"/>
          <a:srcRect l="23155" t="28308" r="20884" b="30667"/>
          <a:stretch>
            <a:fillRect/>
          </a:stretch>
        </p:blipFill>
        <p:spPr bwMode="auto">
          <a:xfrm>
            <a:off x="4353245" y="2032874"/>
            <a:ext cx="3590817" cy="3122449"/>
          </a:xfrm>
          <a:prstGeom prst="rect">
            <a:avLst/>
          </a:prstGeom>
          <a:noFill/>
        </p:spPr>
      </p:pic>
    </p:spTree>
    <p:extLst>
      <p:ext uri="{BB962C8B-B14F-4D97-AF65-F5344CB8AC3E}">
        <p14:creationId xmlns:p14="http://schemas.microsoft.com/office/powerpoint/2010/main" val="416241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P spid="1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OVERLEVERING AF RAPPORT</a:t>
            </a:r>
          </a:p>
        </p:txBody>
      </p:sp>
      <p:sp>
        <p:nvSpPr>
          <p:cNvPr id="4" name="Undertitel 3"/>
          <p:cNvSpPr>
            <a:spLocks noGrp="1"/>
          </p:cNvSpPr>
          <p:nvPr>
            <p:ph type="subTitle" idx="1"/>
          </p:nvPr>
        </p:nvSpPr>
        <p:spPr>
          <a:xfrm>
            <a:off x="322667" y="2745900"/>
            <a:ext cx="11546666" cy="1112757"/>
          </a:xfrm>
        </p:spPr>
        <p:txBody>
          <a:bodyPr>
            <a:noAutofit/>
          </a:bodyPr>
          <a:lstStyle/>
          <a:p>
            <a:pPr algn="l"/>
            <a:r>
              <a:rPr lang="da-DK"/>
              <a:t>Hvad og hvordan vil I give rapporten videre til den SPV-vagt, der skal overtage vagten.</a:t>
            </a:r>
          </a:p>
          <a:p>
            <a:r>
              <a:rPr lang="da-DK"/>
              <a:t>Hvad er vigtigt?</a:t>
            </a:r>
          </a:p>
        </p:txBody>
      </p:sp>
    </p:spTree>
    <p:extLst>
      <p:ext uri="{BB962C8B-B14F-4D97-AF65-F5344CB8AC3E}">
        <p14:creationId xmlns:p14="http://schemas.microsoft.com/office/powerpoint/2010/main" val="177662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sz="2800"/>
              <a:t>Læringsmål for pleje og observation af</a:t>
            </a:r>
            <a:br>
              <a:rPr lang="da-DK" sz="2800"/>
            </a:br>
            <a:r>
              <a:rPr lang="da-DK" sz="2800"/>
              <a:t>den bevidsthedspåvirkede/akutte patient</a:t>
            </a:r>
          </a:p>
        </p:txBody>
      </p:sp>
      <p:sp>
        <p:nvSpPr>
          <p:cNvPr id="3" name="Pladsholder til indhold 2"/>
          <p:cNvSpPr>
            <a:spLocks noGrp="1"/>
          </p:cNvSpPr>
          <p:nvPr>
            <p:ph idx="1"/>
          </p:nvPr>
        </p:nvSpPr>
        <p:spPr/>
        <p:txBody>
          <a:bodyPr vert="horz" lIns="0" tIns="0" rIns="0" bIns="0" rtlCol="0" anchor="t">
            <a:noAutofit/>
          </a:bodyPr>
          <a:lstStyle/>
          <a:p>
            <a:pPr marL="186690" indent="-186690"/>
            <a:endParaRPr lang="da-DK" sz="2400" dirty="0"/>
          </a:p>
          <a:p>
            <a:pPr marL="186690" indent="-186690"/>
            <a:r>
              <a:rPr lang="da-DK" dirty="0"/>
              <a:t>At kursisterne får kendskab til de teoretiske og praktiske færdigheder, som det er nødvendigt at besidde i forbindelse med observationer og pleje af den bevidsthedspåvirkede patient.</a:t>
            </a:r>
          </a:p>
          <a:p>
            <a:pPr marL="186690" indent="-186690"/>
            <a:endParaRPr lang="da-DK" dirty="0"/>
          </a:p>
          <a:p>
            <a:pPr marL="186690" indent="-186690"/>
            <a:r>
              <a:rPr lang="da-DK" dirty="0"/>
              <a:t>At kursisterne forstår vigtigheden af at observere og reagere på akutte forandringer</a:t>
            </a:r>
          </a:p>
          <a:p>
            <a:pPr marL="186690" indent="-186690"/>
            <a:endParaRPr lang="da-DK" dirty="0"/>
          </a:p>
          <a:p>
            <a:pPr marL="186690" indent="-186690"/>
            <a:r>
              <a:rPr lang="da-DK" dirty="0">
                <a:ea typeface="+mn-lt"/>
                <a:cs typeface="+mn-lt"/>
              </a:rPr>
              <a:t>At kursisterne får kendskab til de komplikationer en </a:t>
            </a:r>
            <a:r>
              <a:rPr lang="da-DK" dirty="0" err="1">
                <a:ea typeface="+mn-lt"/>
                <a:cs typeface="+mn-lt"/>
              </a:rPr>
              <a:t>apoplexi</a:t>
            </a:r>
            <a:r>
              <a:rPr lang="da-DK" dirty="0">
                <a:ea typeface="+mn-lt"/>
                <a:cs typeface="+mn-lt"/>
              </a:rPr>
              <a:t> kan medføre, og redskaber til hvordan man kan hjælpe patienten</a:t>
            </a:r>
            <a:endParaRPr lang="da-DK" dirty="0"/>
          </a:p>
          <a:p>
            <a:pPr marL="186690" indent="-186690"/>
            <a:endParaRPr lang="da-DK" dirty="0"/>
          </a:p>
        </p:txBody>
      </p:sp>
    </p:spTree>
    <p:extLst>
      <p:ext uri="{BB962C8B-B14F-4D97-AF65-F5344CB8AC3E}">
        <p14:creationId xmlns:p14="http://schemas.microsoft.com/office/powerpoint/2010/main" val="378899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19450"/>
            <a:ext cx="9144000" cy="763399"/>
          </a:xfrm>
        </p:spPr>
        <p:txBody>
          <a:bodyPr>
            <a:normAutofit/>
          </a:bodyPr>
          <a:lstStyle/>
          <a:p>
            <a:r>
              <a:rPr lang="da-DK" sz="2800"/>
              <a:t>CASE - RAPPORTEN</a:t>
            </a:r>
          </a:p>
        </p:txBody>
      </p:sp>
      <p:sp>
        <p:nvSpPr>
          <p:cNvPr id="4" name="Undertitel 3"/>
          <p:cNvSpPr>
            <a:spLocks noGrp="1"/>
          </p:cNvSpPr>
          <p:nvPr>
            <p:ph type="subTitle" idx="1"/>
          </p:nvPr>
        </p:nvSpPr>
        <p:spPr>
          <a:xfrm>
            <a:off x="729842" y="1608394"/>
            <a:ext cx="10732316" cy="4593054"/>
          </a:xfrm>
        </p:spPr>
        <p:txBody>
          <a:bodyPr vert="horz" lIns="0" tIns="0" rIns="0" bIns="0" rtlCol="0" anchor="t">
            <a:normAutofit/>
          </a:bodyPr>
          <a:lstStyle/>
          <a:p>
            <a:pPr marL="342900" indent="-342900" algn="l">
              <a:spcBef>
                <a:spcPts val="1200"/>
              </a:spcBef>
              <a:spcAft>
                <a:spcPts val="600"/>
              </a:spcAft>
              <a:buFont typeface="Arial" panose="020B0604020202020204" pitchFamily="34" charset="0"/>
              <a:buChar char="•"/>
            </a:pPr>
            <a:r>
              <a:rPr lang="da-DK" dirty="0"/>
              <a:t>Du skal passe A. Thomsen på 45 år, der blev indlagt i aftes efter styrt på sin cykel. Bar ikke cykelhjelm. </a:t>
            </a:r>
          </a:p>
          <a:p>
            <a:pPr marL="342900" indent="-342900" algn="l">
              <a:spcBef>
                <a:spcPts val="1200"/>
              </a:spcBef>
              <a:spcAft>
                <a:spcPts val="600"/>
              </a:spcAft>
              <a:buFont typeface="Arial" panose="020B0604020202020204" pitchFamily="34" charset="0"/>
              <a:buChar char="•"/>
            </a:pPr>
            <a:r>
              <a:rPr lang="da-DK" dirty="0"/>
              <a:t>Slået sit hoved – scanning viser initialt ikke tegn på blødning.</a:t>
            </a:r>
          </a:p>
          <a:p>
            <a:pPr marL="342900" indent="-342900" algn="l">
              <a:spcBef>
                <a:spcPts val="1200"/>
              </a:spcBef>
              <a:spcAft>
                <a:spcPts val="600"/>
              </a:spcAft>
              <a:buFont typeface="Arial" panose="020B0604020202020204" pitchFamily="34" charset="0"/>
              <a:buChar char="•"/>
            </a:pPr>
            <a:r>
              <a:rPr lang="da-DK" dirty="0"/>
              <a:t>Thomsen har nogle skrammer på armen og i ansigtet. Ingen tegn på fraktur.</a:t>
            </a:r>
          </a:p>
          <a:p>
            <a:pPr marL="342900" indent="-342900" algn="l">
              <a:spcBef>
                <a:spcPts val="1200"/>
              </a:spcBef>
              <a:spcAft>
                <a:spcPts val="600"/>
              </a:spcAft>
              <a:buFont typeface="Arial" panose="020B0604020202020204" pitchFamily="34" charset="0"/>
              <a:buChar char="•"/>
            </a:pPr>
            <a:r>
              <a:rPr lang="da-DK" dirty="0"/>
              <a:t>BT 130/80, puls 68, SAT 97 med ilt, Tp 37.1, RF 14, GCS 14.</a:t>
            </a:r>
          </a:p>
          <a:p>
            <a:pPr marL="342900" indent="-342900" algn="l">
              <a:spcBef>
                <a:spcPts val="1200"/>
              </a:spcBef>
              <a:spcAft>
                <a:spcPts val="600"/>
              </a:spcAft>
              <a:buFont typeface="Arial" panose="020B0604020202020204" pitchFamily="34" charset="0"/>
              <a:buChar char="•"/>
            </a:pPr>
            <a:r>
              <a:rPr lang="da-DK" dirty="0"/>
              <a:t>Er dog meget påvirket af at have slået sit hoved – forvirret, hovedpine og forkvalmet. </a:t>
            </a:r>
          </a:p>
          <a:p>
            <a:pPr marL="342900" indent="-342900" algn="l">
              <a:spcBef>
                <a:spcPts val="1200"/>
              </a:spcBef>
              <a:spcAft>
                <a:spcPts val="600"/>
              </a:spcAft>
              <a:buFont typeface="Arial" panose="020B0604020202020204" pitchFamily="34" charset="0"/>
              <a:buChar char="•"/>
            </a:pPr>
            <a:r>
              <a:rPr lang="da-DK" dirty="0"/>
              <a:t>Der er ikke nogen derhjemme som kan kigge efter Thomsen, hvorfor han er blevet indlagt 24 timer til observation.</a:t>
            </a:r>
          </a:p>
          <a:p>
            <a:pPr marL="342900" indent="-342900" algn="l">
              <a:buFont typeface="Arial" panose="020B0604020202020204" pitchFamily="34" charset="0"/>
              <a:buChar char="•"/>
            </a:pPr>
            <a:endParaRPr lang="da-DK" dirty="0"/>
          </a:p>
        </p:txBody>
      </p:sp>
      <p:sp>
        <p:nvSpPr>
          <p:cNvPr id="3" name="AutoShape 2" descr="Billedresultat for kommunik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63244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3187486" y="512064"/>
            <a:ext cx="4741426" cy="1492716"/>
          </a:xfrm>
          <a:prstGeom prst="rect">
            <a:avLst/>
          </a:prstGeom>
          <a:noFill/>
        </p:spPr>
        <p:txBody>
          <a:bodyPr wrap="none" rtlCol="0">
            <a:spAutoFit/>
          </a:bodyPr>
          <a:lstStyle/>
          <a:p>
            <a:pPr algn="ctr"/>
            <a:r>
              <a:rPr lang="da-DK" sz="2800" b="1"/>
              <a:t>VIDEOKLIP</a:t>
            </a:r>
          </a:p>
          <a:p>
            <a:pPr algn="ctr">
              <a:lnSpc>
                <a:spcPct val="150000"/>
              </a:lnSpc>
            </a:pPr>
            <a:r>
              <a:rPr lang="da-DK"/>
              <a:t>PLEJE OG OBSERVATION AF</a:t>
            </a:r>
          </a:p>
          <a:p>
            <a:pPr algn="ctr"/>
            <a:endParaRPr lang="da-DK"/>
          </a:p>
          <a:p>
            <a:pPr algn="ctr"/>
            <a:r>
              <a:rPr lang="da-DK" b="1">
                <a:latin typeface="+mj-lt"/>
              </a:rPr>
              <a:t>DEN BEVIDSTHEDSPÅVIRKEDE PATIENT</a:t>
            </a:r>
          </a:p>
        </p:txBody>
      </p:sp>
      <p:pic>
        <p:nvPicPr>
          <p:cNvPr id="3" name="Picture 2">
            <a:extLst>
              <a:ext uri="{FF2B5EF4-FFF2-40B4-BE49-F238E27FC236}">
                <a16:creationId xmlns:a16="http://schemas.microsoft.com/office/drawing/2014/main" id="{A0B92791-4A28-8503-3BF8-79BCD995EFAA}"/>
              </a:ext>
            </a:extLst>
          </p:cNvPr>
          <p:cNvPicPr>
            <a:picLocks noChangeAspect="1"/>
          </p:cNvPicPr>
          <p:nvPr/>
        </p:nvPicPr>
        <p:blipFill rotWithShape="1">
          <a:blip r:embed="rId3"/>
          <a:srcRect t="4163"/>
          <a:stretch/>
        </p:blipFill>
        <p:spPr>
          <a:xfrm>
            <a:off x="2160796" y="2047784"/>
            <a:ext cx="6785694" cy="3660715"/>
          </a:xfrm>
          <a:prstGeom prst="rect">
            <a:avLst/>
          </a:prstGeom>
        </p:spPr>
      </p:pic>
    </p:spTree>
    <p:extLst>
      <p:ext uri="{BB962C8B-B14F-4D97-AF65-F5344CB8AC3E}">
        <p14:creationId xmlns:p14="http://schemas.microsoft.com/office/powerpoint/2010/main" val="96622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8119" y="2302785"/>
            <a:ext cx="9144000" cy="1887308"/>
          </a:xfrm>
        </p:spPr>
        <p:txBody>
          <a:bodyPr>
            <a:noAutofit/>
          </a:bodyPr>
          <a:lstStyle/>
          <a:p>
            <a:r>
              <a:rPr lang="da-DK" sz="2800"/>
              <a:t>Hvilke behovsområder/problemer har patienten – </a:t>
            </a:r>
            <a:br>
              <a:rPr lang="da-DK" sz="2800"/>
            </a:br>
            <a:r>
              <a:rPr lang="da-DK" sz="2800"/>
              <a:t>dels ud fra rapporten dels ud fra videoen?</a:t>
            </a:r>
          </a:p>
        </p:txBody>
      </p:sp>
    </p:spTree>
    <p:extLst>
      <p:ext uri="{BB962C8B-B14F-4D97-AF65-F5344CB8AC3E}">
        <p14:creationId xmlns:p14="http://schemas.microsoft.com/office/powerpoint/2010/main" val="234231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18970"/>
            <a:ext cx="9144000" cy="763399"/>
          </a:xfrm>
        </p:spPr>
        <p:txBody>
          <a:bodyPr>
            <a:normAutofit/>
          </a:bodyPr>
          <a:lstStyle/>
          <a:p>
            <a:r>
              <a:rPr lang="da-DK" sz="2800"/>
              <a:t>BEHOVSOMRÅDER</a:t>
            </a:r>
          </a:p>
        </p:txBody>
      </p:sp>
      <p:graphicFrame>
        <p:nvGraphicFramePr>
          <p:cNvPr id="10" name="Tabel 9"/>
          <p:cNvGraphicFramePr>
            <a:graphicFrameLocks noGrp="1"/>
          </p:cNvGraphicFramePr>
          <p:nvPr>
            <p:extLst>
              <p:ext uri="{D42A27DB-BD31-4B8C-83A1-F6EECF244321}">
                <p14:modId xmlns:p14="http://schemas.microsoft.com/office/powerpoint/2010/main" val="2045827924"/>
              </p:ext>
            </p:extLst>
          </p:nvPr>
        </p:nvGraphicFramePr>
        <p:xfrm>
          <a:off x="369455" y="1182849"/>
          <a:ext cx="11434620" cy="822960"/>
        </p:xfrm>
        <a:graphic>
          <a:graphicData uri="http://schemas.openxmlformats.org/drawingml/2006/table">
            <a:tbl>
              <a:tblPr firstRow="1" bandRow="1">
                <a:tableStyleId>{616DA210-FB5B-4158-B5E0-FEB733F419BA}</a:tableStyleId>
              </a:tblPr>
              <a:tblGrid>
                <a:gridCol w="2858655">
                  <a:extLst>
                    <a:ext uri="{9D8B030D-6E8A-4147-A177-3AD203B41FA5}">
                      <a16:colId xmlns:a16="http://schemas.microsoft.com/office/drawing/2014/main" val="20000"/>
                    </a:ext>
                  </a:extLst>
                </a:gridCol>
                <a:gridCol w="2858655">
                  <a:extLst>
                    <a:ext uri="{9D8B030D-6E8A-4147-A177-3AD203B41FA5}">
                      <a16:colId xmlns:a16="http://schemas.microsoft.com/office/drawing/2014/main" val="20001"/>
                    </a:ext>
                  </a:extLst>
                </a:gridCol>
                <a:gridCol w="5717310">
                  <a:extLst>
                    <a:ext uri="{9D8B030D-6E8A-4147-A177-3AD203B41FA5}">
                      <a16:colId xmlns:a16="http://schemas.microsoft.com/office/drawing/2014/main" val="20002"/>
                    </a:ext>
                  </a:extLst>
                </a:gridCol>
              </a:tblGrid>
              <a:tr h="370840">
                <a:tc>
                  <a:txBody>
                    <a:bodyPr/>
                    <a:lstStyle/>
                    <a:p>
                      <a:pPr algn="ctr"/>
                      <a:r>
                        <a:rPr lang="da-DK" sz="1600" b="0"/>
                        <a:t>Hvad</a:t>
                      </a:r>
                      <a:r>
                        <a:rPr lang="da-DK" sz="1600" b="0" baseline="0"/>
                        <a:t> er der af behovsområder / problemstillinger?</a:t>
                      </a:r>
                      <a:endParaRPr lang="da-DK" sz="1600" b="0"/>
                    </a:p>
                  </a:txBody>
                  <a:tcPr>
                    <a:solidFill>
                      <a:srgbClr val="99CCFF"/>
                    </a:solidFill>
                  </a:tcPr>
                </a:tc>
                <a:tc>
                  <a:txBody>
                    <a:bodyPr/>
                    <a:lstStyle/>
                    <a:p>
                      <a:pPr algn="ctr"/>
                      <a:r>
                        <a:rPr lang="da-DK" sz="1600" b="0"/>
                        <a:t>Hvad kan årsagen være? </a:t>
                      </a:r>
                    </a:p>
                  </a:txBody>
                  <a:tcPr>
                    <a:solidFill>
                      <a:srgbClr val="99CCFF"/>
                    </a:solidFill>
                  </a:tcPr>
                </a:tc>
                <a:tc>
                  <a:txBody>
                    <a:bodyPr/>
                    <a:lstStyle/>
                    <a:p>
                      <a:pPr algn="ctr"/>
                      <a:r>
                        <a:rPr lang="da-DK" sz="1600" b="0"/>
                        <a:t>SPV-opgaver</a:t>
                      </a:r>
                    </a:p>
                  </a:txBody>
                  <a:tcPr>
                    <a:solidFill>
                      <a:srgbClr val="99CCFF"/>
                    </a:solidFill>
                  </a:tcPr>
                </a:tc>
                <a:extLst>
                  <a:ext uri="{0D108BD9-81ED-4DB2-BD59-A6C34878D82A}">
                    <a16:rowId xmlns:a16="http://schemas.microsoft.com/office/drawing/2014/main" val="10000"/>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018600066"/>
              </p:ext>
            </p:extLst>
          </p:nvPr>
        </p:nvGraphicFramePr>
        <p:xfrm>
          <a:off x="355603" y="2005809"/>
          <a:ext cx="11448472" cy="4480560"/>
        </p:xfrm>
        <a:graphic>
          <a:graphicData uri="http://schemas.openxmlformats.org/drawingml/2006/table">
            <a:tbl>
              <a:tblPr firstRow="1" bandRow="1">
                <a:tableStyleId>{5940675A-B579-460E-94D1-54222C63F5DA}</a:tableStyleId>
              </a:tblPr>
              <a:tblGrid>
                <a:gridCol w="2862118">
                  <a:extLst>
                    <a:ext uri="{9D8B030D-6E8A-4147-A177-3AD203B41FA5}">
                      <a16:colId xmlns:a16="http://schemas.microsoft.com/office/drawing/2014/main" val="20000"/>
                    </a:ext>
                  </a:extLst>
                </a:gridCol>
                <a:gridCol w="2862118">
                  <a:extLst>
                    <a:ext uri="{9D8B030D-6E8A-4147-A177-3AD203B41FA5}">
                      <a16:colId xmlns:a16="http://schemas.microsoft.com/office/drawing/2014/main" val="20001"/>
                    </a:ext>
                  </a:extLst>
                </a:gridCol>
                <a:gridCol w="5724236">
                  <a:extLst>
                    <a:ext uri="{9D8B030D-6E8A-4147-A177-3AD203B41FA5}">
                      <a16:colId xmlns:a16="http://schemas.microsoft.com/office/drawing/2014/main" val="20002"/>
                    </a:ext>
                  </a:extLst>
                </a:gridCol>
              </a:tblGrid>
              <a:tr h="370840">
                <a:tc>
                  <a:txBody>
                    <a:bodyPr/>
                    <a:lstStyle/>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p>
                      <a:pPr marL="285750" indent="-285750">
                        <a:buFont typeface="Arial" panose="020B0604020202020204" pitchFamily="34" charset="0"/>
                        <a:buChar char="•"/>
                      </a:pPr>
                      <a:endParaRPr lang="da-DK" sz="1600"/>
                    </a:p>
                  </a:txBody>
                  <a:tcPr/>
                </a:tc>
                <a:tc>
                  <a:txBody>
                    <a:bodyPr/>
                    <a:lstStyle/>
                    <a:p>
                      <a:pPr>
                        <a:buFont typeface="Arial" pitchFamily="34" charset="0"/>
                        <a:buChar char="•"/>
                      </a:pPr>
                      <a:endParaRPr lang="da-DK" dirty="0"/>
                    </a:p>
                  </a:txBody>
                  <a:tcPr/>
                </a:tc>
                <a:tc>
                  <a:txBody>
                    <a:bodyPr/>
                    <a:lstStyle/>
                    <a:p>
                      <a:endParaRPr lang="da-DK"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283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19668" y="260350"/>
            <a:ext cx="10875433" cy="865188"/>
          </a:xfrm>
        </p:spPr>
        <p:txBody>
          <a:bodyPr>
            <a:normAutofit/>
          </a:bodyPr>
          <a:lstStyle/>
          <a:p>
            <a:pPr eaLnBrk="1" hangingPunct="1"/>
            <a:r>
              <a:rPr lang="da-DK" sz="2800">
                <a:solidFill>
                  <a:schemeClr val="tx1"/>
                </a:solidFill>
                <a:ea typeface="Calibri" charset="0"/>
                <a:cs typeface="Calibri" charset="0"/>
              </a:rPr>
              <a:t>BEVIDSTHEDSNIVEAU</a:t>
            </a:r>
          </a:p>
        </p:txBody>
      </p:sp>
      <p:graphicFrame>
        <p:nvGraphicFramePr>
          <p:cNvPr id="7" name="Tabel 6"/>
          <p:cNvGraphicFramePr>
            <a:graphicFrameLocks noGrp="1"/>
          </p:cNvGraphicFramePr>
          <p:nvPr>
            <p:extLst>
              <p:ext uri="{D42A27DB-BD31-4B8C-83A1-F6EECF244321}">
                <p14:modId xmlns:p14="http://schemas.microsoft.com/office/powerpoint/2010/main" val="32456627"/>
              </p:ext>
            </p:extLst>
          </p:nvPr>
        </p:nvGraphicFramePr>
        <p:xfrm>
          <a:off x="736719" y="1396478"/>
          <a:ext cx="8406410" cy="3931920"/>
        </p:xfrm>
        <a:graphic>
          <a:graphicData uri="http://schemas.openxmlformats.org/drawingml/2006/table">
            <a:tbl>
              <a:tblPr firstRow="1" bandRow="1">
                <a:tableStyleId>{5940675A-B579-460E-94D1-54222C63F5DA}</a:tableStyleId>
              </a:tblPr>
              <a:tblGrid>
                <a:gridCol w="1786361">
                  <a:extLst>
                    <a:ext uri="{9D8B030D-6E8A-4147-A177-3AD203B41FA5}">
                      <a16:colId xmlns:a16="http://schemas.microsoft.com/office/drawing/2014/main" val="20000"/>
                    </a:ext>
                  </a:extLst>
                </a:gridCol>
                <a:gridCol w="6620049">
                  <a:extLst>
                    <a:ext uri="{9D8B030D-6E8A-4147-A177-3AD203B41FA5}">
                      <a16:colId xmlns:a16="http://schemas.microsoft.com/office/drawing/2014/main" val="20001"/>
                    </a:ext>
                  </a:extLst>
                </a:gridCol>
              </a:tblGrid>
              <a:tr h="370840">
                <a:tc>
                  <a:txBody>
                    <a:bodyPr/>
                    <a:lstStyle/>
                    <a:p>
                      <a:endParaRPr lang="da-DK"/>
                    </a:p>
                    <a:p>
                      <a:r>
                        <a:rPr lang="da-DK"/>
                        <a:t>Vågen</a:t>
                      </a:r>
                    </a:p>
                    <a:p>
                      <a:endParaRPr lang="da-DK"/>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a:t>Patienten er klar og vågen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endParaRPr lang="da-DK"/>
                    </a:p>
                    <a:p>
                      <a:r>
                        <a:rPr lang="da-DK" err="1"/>
                        <a:t>Somnolent</a:t>
                      </a:r>
                      <a:endParaRPr lang="da-DK"/>
                    </a:p>
                    <a:p>
                      <a:endParaRPr lang="da-DK"/>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a:t>Patienten døser, men kan vækkes og bliver klar. </a:t>
                      </a:r>
                    </a:p>
                    <a:p>
                      <a:pPr marL="0" marR="0" indent="0" algn="l" defTabSz="914400" rtl="0" eaLnBrk="1" fontAlgn="auto" latinLnBrk="0" hangingPunct="1">
                        <a:lnSpc>
                          <a:spcPct val="100000"/>
                        </a:lnSpc>
                        <a:spcBef>
                          <a:spcPts val="0"/>
                        </a:spcBef>
                        <a:spcAft>
                          <a:spcPts val="0"/>
                        </a:spcAft>
                        <a:buClrTx/>
                        <a:buSzTx/>
                        <a:buFontTx/>
                        <a:buNone/>
                        <a:tabLst/>
                        <a:defRPr/>
                      </a:pPr>
                      <a:r>
                        <a:rPr lang="da-DK" sz="1800"/>
                        <a:t>Falder dog hurtigt hen igen.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endParaRPr lang="da-DK"/>
                    </a:p>
                    <a:p>
                      <a:r>
                        <a:rPr lang="da-DK" err="1"/>
                        <a:t>Soporøs</a:t>
                      </a:r>
                      <a:endParaRPr lang="da-DK"/>
                    </a:p>
                    <a:p>
                      <a:endParaRPr lang="da-DK"/>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a:t>Patienten sover tungt og kan ikke rigtig</a:t>
                      </a:r>
                      <a:r>
                        <a:rPr lang="da-DK" sz="1800" baseline="0"/>
                        <a:t> </a:t>
                      </a:r>
                      <a:r>
                        <a:rPr lang="da-DK" sz="1800"/>
                        <a:t>vækkes. </a:t>
                      </a:r>
                    </a:p>
                    <a:p>
                      <a:pPr marL="0" marR="0" indent="0" algn="l" defTabSz="914400" rtl="0" eaLnBrk="1" fontAlgn="auto" latinLnBrk="0" hangingPunct="1">
                        <a:lnSpc>
                          <a:spcPct val="100000"/>
                        </a:lnSpc>
                        <a:spcBef>
                          <a:spcPts val="0"/>
                        </a:spcBef>
                        <a:spcAft>
                          <a:spcPts val="0"/>
                        </a:spcAft>
                        <a:buClrTx/>
                        <a:buSzTx/>
                        <a:buFontTx/>
                        <a:buNone/>
                        <a:tabLst/>
                        <a:defRPr/>
                      </a:pPr>
                      <a:r>
                        <a:rPr lang="da-DK" sz="1800"/>
                        <a:t>Reagerer med </a:t>
                      </a:r>
                      <a:r>
                        <a:rPr lang="da-DK" sz="1800" err="1">
                          <a:solidFill>
                            <a:schemeClr val="tx1"/>
                          </a:solidFill>
                        </a:rPr>
                        <a:t>énstavelsesord</a:t>
                      </a:r>
                      <a:r>
                        <a:rPr lang="da-DK" sz="1800"/>
                        <a:t>, hvis der ruskes i vedkommende. </a:t>
                      </a:r>
                    </a:p>
                    <a:p>
                      <a:pPr marL="0" marR="0" indent="0" algn="l" defTabSz="914400" rtl="0" eaLnBrk="1" fontAlgn="auto" latinLnBrk="0" hangingPunct="1">
                        <a:lnSpc>
                          <a:spcPct val="100000"/>
                        </a:lnSpc>
                        <a:spcBef>
                          <a:spcPts val="0"/>
                        </a:spcBef>
                        <a:spcAft>
                          <a:spcPts val="0"/>
                        </a:spcAft>
                        <a:buClrTx/>
                        <a:buSzTx/>
                        <a:buFontTx/>
                        <a:buNone/>
                        <a:tabLst/>
                        <a:defRPr/>
                      </a:pPr>
                      <a:r>
                        <a:rPr lang="da-DK" sz="1800"/>
                        <a:t>Reagerer på smertestimuli.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endParaRPr lang="da-DK"/>
                    </a:p>
                    <a:p>
                      <a:r>
                        <a:rPr lang="da-DK" err="1"/>
                        <a:t>Comatøs</a:t>
                      </a:r>
                      <a:endParaRPr lang="da-DK"/>
                    </a:p>
                    <a:p>
                      <a:endParaRPr lang="da-DK"/>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a:t>Patienten er bevidstløs og reagerer overhovedet ikke. </a:t>
                      </a:r>
                    </a:p>
                    <a:p>
                      <a:pPr marL="0" marR="0" indent="0" algn="l" defTabSz="914400" rtl="0" eaLnBrk="1" fontAlgn="auto" latinLnBrk="0" hangingPunct="1">
                        <a:lnSpc>
                          <a:spcPct val="100000"/>
                        </a:lnSpc>
                        <a:spcBef>
                          <a:spcPts val="0"/>
                        </a:spcBef>
                        <a:spcAft>
                          <a:spcPts val="0"/>
                        </a:spcAft>
                        <a:buClrTx/>
                        <a:buSzTx/>
                        <a:buFontTx/>
                        <a:buNone/>
                        <a:tabLst/>
                        <a:defRPr/>
                      </a:pPr>
                      <a:r>
                        <a:rPr lang="da-DK" sz="1800"/>
                        <a:t>Kan ej vækkes trods kraftig smertepåvirkning.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kstboks 11"/>
          <p:cNvSpPr txBox="1"/>
          <p:nvPr/>
        </p:nvSpPr>
        <p:spPr>
          <a:xfrm>
            <a:off x="9330115" y="2139810"/>
            <a:ext cx="2541319" cy="2101114"/>
          </a:xfrm>
          <a:prstGeom prst="rect">
            <a:avLst/>
          </a:prstGeom>
          <a:solidFill>
            <a:srgbClr val="99CCFF"/>
          </a:solidFill>
          <a:ln>
            <a:solidFill>
              <a:schemeClr val="tx1"/>
            </a:solidFill>
          </a:ln>
        </p:spPr>
        <p:txBody>
          <a:bodyPr wrap="square" rtlCol="0">
            <a:spAutoFit/>
          </a:bodyPr>
          <a:lstStyle/>
          <a:p>
            <a:pPr algn="ctr"/>
            <a:r>
              <a:rPr lang="da-DK"/>
              <a:t>Ikke så vigtigt, at man kan huske begreberne. </a:t>
            </a:r>
          </a:p>
          <a:p>
            <a:pPr algn="ctr"/>
            <a:r>
              <a:rPr lang="da-DK"/>
              <a:t>Vigtigere at man kan beskrive bevidsthedsniveauet og reagere på ændringer!</a:t>
            </a:r>
          </a:p>
        </p:txBody>
      </p:sp>
      <p:sp>
        <p:nvSpPr>
          <p:cNvPr id="2" name="Tekstfelt 1"/>
          <p:cNvSpPr txBox="1"/>
          <p:nvPr/>
        </p:nvSpPr>
        <p:spPr>
          <a:xfrm>
            <a:off x="736719" y="5895610"/>
            <a:ext cx="10858382" cy="400110"/>
          </a:xfrm>
          <a:prstGeom prst="rect">
            <a:avLst/>
          </a:prstGeom>
          <a:noFill/>
          <a:ln>
            <a:solidFill>
              <a:schemeClr val="tx1"/>
            </a:solidFill>
          </a:ln>
        </p:spPr>
        <p:txBody>
          <a:bodyPr wrap="square" rtlCol="0">
            <a:spAutoFit/>
          </a:bodyPr>
          <a:lstStyle/>
          <a:p>
            <a:r>
              <a:rPr lang="da-DK" sz="2000"/>
              <a:t>Hvad skal du gøre som SPV-vagt, hvis din patients bevidsthedsniveau ændrer sig på din vagt?</a:t>
            </a:r>
          </a:p>
        </p:txBody>
      </p:sp>
    </p:spTree>
    <p:extLst>
      <p:ext uri="{BB962C8B-B14F-4D97-AF65-F5344CB8AC3E}">
        <p14:creationId xmlns:p14="http://schemas.microsoft.com/office/powerpoint/2010/main" val="682811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IMG ab q copy m.jpg"/>
          <p:cNvPicPr>
            <a:picLocks noChangeAspect="1"/>
          </p:cNvPicPr>
          <p:nvPr/>
        </p:nvPicPr>
        <p:blipFill>
          <a:blip r:embed="rId3" cstate="print"/>
          <a:stretch>
            <a:fillRect/>
          </a:stretch>
        </p:blipFill>
        <p:spPr>
          <a:xfrm>
            <a:off x="7910002" y="3547241"/>
            <a:ext cx="3699194" cy="3005682"/>
          </a:xfrm>
          <a:prstGeom prst="rect">
            <a:avLst/>
          </a:prstGeom>
        </p:spPr>
      </p:pic>
      <p:sp>
        <p:nvSpPr>
          <p:cNvPr id="2" name="Titel 1"/>
          <p:cNvSpPr>
            <a:spLocks noGrp="1"/>
          </p:cNvSpPr>
          <p:nvPr>
            <p:ph type="ctrTitle"/>
          </p:nvPr>
        </p:nvSpPr>
        <p:spPr>
          <a:xfrm>
            <a:off x="1464624" y="775710"/>
            <a:ext cx="9144000" cy="763399"/>
          </a:xfrm>
        </p:spPr>
        <p:txBody>
          <a:bodyPr>
            <a:noAutofit/>
          </a:bodyPr>
          <a:lstStyle/>
          <a:p>
            <a:r>
              <a:rPr lang="da-DK" sz="2800"/>
              <a:t>ÅRSAGER TIL BEVIDSTHEDSPÅVIRKNING</a:t>
            </a:r>
          </a:p>
        </p:txBody>
      </p:sp>
      <p:sp>
        <p:nvSpPr>
          <p:cNvPr id="22" name="Undertitel 3"/>
          <p:cNvSpPr>
            <a:spLocks noGrp="1"/>
          </p:cNvSpPr>
          <p:nvPr>
            <p:ph type="subTitle" idx="1"/>
          </p:nvPr>
        </p:nvSpPr>
        <p:spPr>
          <a:xfrm>
            <a:off x="694707" y="2021953"/>
            <a:ext cx="10683834" cy="440375"/>
          </a:xfrm>
        </p:spPr>
        <p:txBody>
          <a:bodyPr vert="horz" lIns="0" tIns="0" rIns="0" bIns="0" rtlCol="0" anchor="t">
            <a:noAutofit/>
          </a:bodyPr>
          <a:lstStyle/>
          <a:p>
            <a:pPr algn="l"/>
            <a:r>
              <a:rPr lang="da-DK"/>
              <a:t>Hvad kan bl.a. forårsage bevidsthedspåvirkning?</a:t>
            </a:r>
          </a:p>
          <a:p>
            <a:pPr marL="342900" indent="-342900" algn="l">
              <a:buFont typeface="Arial,Sans-Serif"/>
              <a:buChar char="•"/>
            </a:pPr>
            <a:endParaRPr lang="da-DK"/>
          </a:p>
          <a:p>
            <a:pPr marL="342900" indent="-342900" algn="l">
              <a:buChar char="•"/>
            </a:pPr>
            <a:endParaRPr lang="da-DK" sz="1800"/>
          </a:p>
          <a:p>
            <a:pPr algn="l"/>
            <a:endParaRPr lang="da-DK"/>
          </a:p>
        </p:txBody>
      </p:sp>
      <p:sp>
        <p:nvSpPr>
          <p:cNvPr id="3" name="TextBox 2">
            <a:extLst>
              <a:ext uri="{FF2B5EF4-FFF2-40B4-BE49-F238E27FC236}">
                <a16:creationId xmlns:a16="http://schemas.microsoft.com/office/drawing/2014/main" id="{24DF5460-25B8-49D2-90F6-F1D890604E3F}"/>
              </a:ext>
            </a:extLst>
          </p:cNvPr>
          <p:cNvSpPr txBox="1"/>
          <p:nvPr/>
        </p:nvSpPr>
        <p:spPr>
          <a:xfrm>
            <a:off x="582804" y="5537260"/>
            <a:ext cx="7145755" cy="1015663"/>
          </a:xfrm>
          <a:prstGeom prst="rect">
            <a:avLst/>
          </a:prstGeom>
          <a:noFill/>
        </p:spPr>
        <p:txBody>
          <a:bodyPr wrap="square" lIns="0" tIns="0" rIns="0" bIns="0" rtlCol="0" anchor="t">
            <a:spAutoFit/>
          </a:bodyPr>
          <a:lstStyle/>
          <a:p>
            <a:r>
              <a:rPr lang="da-DK" sz="2400"/>
              <a:t>Hvorfor er det vigtigt, at du som SPV kender tilstande, som kan medføre bevidsthedspåvirkning?</a:t>
            </a:r>
          </a:p>
          <a:p>
            <a:endParaRPr lang="da-DK" err="1"/>
          </a:p>
        </p:txBody>
      </p:sp>
      <p:sp>
        <p:nvSpPr>
          <p:cNvPr id="15" name="TextBox 2">
            <a:extLst>
              <a:ext uri="{FF2B5EF4-FFF2-40B4-BE49-F238E27FC236}">
                <a16:creationId xmlns:a16="http://schemas.microsoft.com/office/drawing/2014/main" id="{7F71A143-2CA9-FCC1-DC0A-DB5104F1B543}"/>
              </a:ext>
            </a:extLst>
          </p:cNvPr>
          <p:cNvSpPr txBox="1"/>
          <p:nvPr/>
        </p:nvSpPr>
        <p:spPr>
          <a:xfrm>
            <a:off x="700035" y="2571322"/>
            <a:ext cx="2913724" cy="3480440"/>
          </a:xfrm>
          <a:prstGeom prst="rect">
            <a:avLst/>
          </a:prstGeom>
          <a:noFill/>
        </p:spPr>
        <p:txBody>
          <a:bodyPr wrap="square" lIns="0" tIns="0" rIns="0" bIns="0" rtlCol="0" anchor="t">
            <a:spAutoFit/>
          </a:bodyPr>
          <a:lstStyle/>
          <a:p>
            <a:pPr marL="342900" indent="-342900">
              <a:spcBef>
                <a:spcPts val="1100"/>
              </a:spcBef>
              <a:buFont typeface="Arial,Sans-Serif"/>
              <a:buChar char="•"/>
            </a:pPr>
            <a:r>
              <a:rPr lang="da-DK" dirty="0"/>
              <a:t>Anafylaksi </a:t>
            </a:r>
            <a:endParaRPr lang="en-US" dirty="0">
              <a:ea typeface="+mn-lt"/>
              <a:cs typeface="+mn-lt"/>
            </a:endParaRPr>
          </a:p>
          <a:p>
            <a:pPr marL="342900" indent="-342900">
              <a:spcBef>
                <a:spcPts val="1100"/>
              </a:spcBef>
              <a:buFont typeface="Arial,Sans-Serif"/>
              <a:buChar char="•"/>
            </a:pPr>
            <a:r>
              <a:rPr lang="da-DK" dirty="0"/>
              <a:t>Epilepsi</a:t>
            </a:r>
            <a:endParaRPr lang="en-US" dirty="0">
              <a:ea typeface="+mn-lt"/>
              <a:cs typeface="+mn-lt"/>
            </a:endParaRPr>
          </a:p>
          <a:p>
            <a:pPr marL="342900" indent="-342900">
              <a:spcBef>
                <a:spcPts val="1100"/>
              </a:spcBef>
              <a:buFont typeface="Arial,Sans-Serif"/>
              <a:buChar char="•"/>
            </a:pPr>
            <a:r>
              <a:rPr lang="da-DK" dirty="0"/>
              <a:t>Infektioner</a:t>
            </a:r>
            <a:endParaRPr lang="en-US" dirty="0">
              <a:ea typeface="+mn-lt"/>
              <a:cs typeface="+mn-lt"/>
            </a:endParaRPr>
          </a:p>
          <a:p>
            <a:pPr marL="342900" indent="-342900">
              <a:spcBef>
                <a:spcPts val="1100"/>
              </a:spcBef>
              <a:buFont typeface="Arial,Sans-Serif"/>
              <a:buChar char="•"/>
            </a:pPr>
            <a:r>
              <a:rPr lang="da-DK" dirty="0" err="1"/>
              <a:t>Hypo</a:t>
            </a:r>
            <a:r>
              <a:rPr lang="da-DK" dirty="0"/>
              <a:t>- og </a:t>
            </a:r>
            <a:r>
              <a:rPr lang="da-DK" dirty="0" err="1"/>
              <a:t>hyperglykæmi</a:t>
            </a:r>
            <a:endParaRPr lang="en-US" dirty="0">
              <a:ea typeface="+mn-lt"/>
              <a:cs typeface="+mn-lt"/>
            </a:endParaRPr>
          </a:p>
          <a:p>
            <a:pPr marL="342900" indent="-342900">
              <a:spcBef>
                <a:spcPts val="1100"/>
              </a:spcBef>
              <a:buFont typeface="Arial,Sans-Serif"/>
              <a:buChar char="•"/>
            </a:pPr>
            <a:r>
              <a:rPr lang="da-DK" dirty="0"/>
              <a:t>Leverkoma</a:t>
            </a:r>
          </a:p>
          <a:p>
            <a:pPr marL="342900" indent="-342900">
              <a:spcBef>
                <a:spcPts val="1100"/>
              </a:spcBef>
              <a:buFont typeface="Arial,Sans-Serif"/>
              <a:buChar char="•"/>
            </a:pPr>
            <a:r>
              <a:rPr lang="da-DK" dirty="0"/>
              <a:t>Endokrin </a:t>
            </a:r>
            <a:r>
              <a:rPr lang="da-DK" dirty="0" err="1"/>
              <a:t>dysregulation</a:t>
            </a:r>
            <a:endParaRPr lang="da-DK" dirty="0"/>
          </a:p>
          <a:p>
            <a:pPr marL="342900" indent="-342900">
              <a:spcBef>
                <a:spcPts val="1100"/>
              </a:spcBef>
              <a:buFont typeface="Arial,Sans-Serif"/>
              <a:buChar char="•"/>
            </a:pPr>
            <a:endParaRPr lang="da-DK" dirty="0"/>
          </a:p>
          <a:p>
            <a:pPr marL="342900" indent="-342900">
              <a:spcBef>
                <a:spcPts val="1100"/>
              </a:spcBef>
              <a:buFont typeface="Arial,Sans-Serif"/>
              <a:buChar char="•"/>
            </a:pPr>
            <a:endParaRPr lang="da-DK" dirty="0"/>
          </a:p>
          <a:p>
            <a:endParaRPr lang="da-DK" dirty="0"/>
          </a:p>
        </p:txBody>
      </p:sp>
      <p:sp>
        <p:nvSpPr>
          <p:cNvPr id="17" name="Tekstfelt 16">
            <a:extLst>
              <a:ext uri="{FF2B5EF4-FFF2-40B4-BE49-F238E27FC236}">
                <a16:creationId xmlns:a16="http://schemas.microsoft.com/office/drawing/2014/main" id="{E21CF587-5337-D134-B8A3-906AED66D5F3}"/>
              </a:ext>
            </a:extLst>
          </p:cNvPr>
          <p:cNvSpPr txBox="1"/>
          <p:nvPr/>
        </p:nvSpPr>
        <p:spPr>
          <a:xfrm>
            <a:off x="4372707" y="2520462"/>
            <a:ext cx="3165230" cy="26443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1100"/>
              </a:spcBef>
              <a:buFont typeface="Arial"/>
              <a:buChar char="•"/>
            </a:pPr>
            <a:r>
              <a:rPr lang="da-DK" dirty="0"/>
              <a:t>Cerebrale årsager</a:t>
            </a:r>
          </a:p>
          <a:p>
            <a:pPr marL="285750" indent="-285750">
              <a:spcBef>
                <a:spcPts val="1100"/>
              </a:spcBef>
              <a:buFont typeface="Arial"/>
              <a:buChar char="•"/>
            </a:pPr>
            <a:r>
              <a:rPr lang="da-DK" dirty="0"/>
              <a:t>Luftvejsobstruktion</a:t>
            </a:r>
          </a:p>
          <a:p>
            <a:pPr marL="285750" indent="-285750">
              <a:spcBef>
                <a:spcPts val="1100"/>
              </a:spcBef>
              <a:buFont typeface="Arial"/>
              <a:buChar char="•"/>
            </a:pPr>
            <a:r>
              <a:rPr lang="da-DK" dirty="0" err="1"/>
              <a:t>Cirkulatoriske</a:t>
            </a:r>
            <a:r>
              <a:rPr lang="da-DK" dirty="0"/>
              <a:t> problemer</a:t>
            </a:r>
          </a:p>
          <a:p>
            <a:pPr marL="285750" indent="-285750">
              <a:spcBef>
                <a:spcPts val="1100"/>
              </a:spcBef>
              <a:buFont typeface="Arial"/>
              <a:buChar char="•"/>
            </a:pPr>
            <a:r>
              <a:rPr lang="da-DK" dirty="0"/>
              <a:t>Forgiftninger</a:t>
            </a:r>
          </a:p>
          <a:p>
            <a:pPr marL="285750" indent="-285750">
              <a:spcBef>
                <a:spcPts val="1100"/>
              </a:spcBef>
              <a:buFont typeface="Arial"/>
              <a:buChar char="•"/>
            </a:pPr>
            <a:r>
              <a:rPr lang="da-DK" dirty="0" err="1"/>
              <a:t>Medikamentia</a:t>
            </a:r>
            <a:endParaRPr lang="da-DK" dirty="0"/>
          </a:p>
          <a:p>
            <a:pPr marL="285750" indent="-285750">
              <a:spcBef>
                <a:spcPts val="1100"/>
              </a:spcBef>
              <a:buFont typeface="Arial"/>
              <a:buChar char="•"/>
            </a:pPr>
            <a:r>
              <a:rPr lang="da-DK" dirty="0"/>
              <a:t>Alkohol</a:t>
            </a:r>
          </a:p>
          <a:p>
            <a:pPr marL="285750" indent="-285750">
              <a:buFont typeface="Arial"/>
              <a:buChar char="•"/>
            </a:pPr>
            <a:endParaRPr lang="da-DK" dirty="0"/>
          </a:p>
        </p:txBody>
      </p:sp>
    </p:spTree>
    <p:extLst>
      <p:ext uri="{BB962C8B-B14F-4D97-AF65-F5344CB8AC3E}">
        <p14:creationId xmlns:p14="http://schemas.microsoft.com/office/powerpoint/2010/main" val="9468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a-DK" sz="2800"/>
              <a:t>KOMMUNIKATION med den BEVIDSTHEDSPÅVIRKEDE PATIENT?</a:t>
            </a:r>
          </a:p>
        </p:txBody>
      </p:sp>
      <p:sp>
        <p:nvSpPr>
          <p:cNvPr id="3" name="Pladsholder til indhold 2"/>
          <p:cNvSpPr>
            <a:spLocks noGrp="1"/>
          </p:cNvSpPr>
          <p:nvPr>
            <p:ph idx="1"/>
          </p:nvPr>
        </p:nvSpPr>
        <p:spPr>
          <a:xfrm>
            <a:off x="902226" y="1808025"/>
            <a:ext cx="10515600" cy="4642785"/>
          </a:xfrm>
        </p:spPr>
        <p:txBody>
          <a:bodyPr vert="horz" lIns="0" tIns="0" rIns="0" bIns="0" rtlCol="0" anchor="t">
            <a:noAutofit/>
          </a:bodyPr>
          <a:lstStyle/>
          <a:p>
            <a:pPr marL="0" indent="0">
              <a:buNone/>
            </a:pPr>
            <a:r>
              <a:rPr lang="da-DK" sz="2400" dirty="0"/>
              <a:t>Hvordan kommunikerer man med den bevidsthedspåvirkede patient?</a:t>
            </a:r>
          </a:p>
          <a:p>
            <a:pPr marL="374015" lvl="1" indent="-186690"/>
            <a:r>
              <a:rPr lang="da-DK" dirty="0"/>
              <a:t>Hvis patienten er ved bevidsthed men bevidsthedspåvirket? </a:t>
            </a:r>
          </a:p>
          <a:p>
            <a:pPr marL="561340" lvl="2" indent="-186690"/>
            <a:r>
              <a:rPr lang="da-DK" sz="1800" dirty="0"/>
              <a:t>Snak til patienten hvor de mentalt er</a:t>
            </a:r>
          </a:p>
          <a:p>
            <a:pPr marL="561340" lvl="2" indent="-186690"/>
            <a:r>
              <a:rPr lang="da-DK" sz="1800" dirty="0"/>
              <a:t>Tal langsomt og tydeligt</a:t>
            </a:r>
          </a:p>
          <a:p>
            <a:pPr marL="561340" lvl="2" indent="-186690"/>
            <a:r>
              <a:rPr lang="da-DK" sz="1800" dirty="0"/>
              <a:t>Vær klar på at gentage dig selv</a:t>
            </a:r>
          </a:p>
          <a:p>
            <a:pPr marL="561340" lvl="2" indent="-186690"/>
            <a:endParaRPr lang="da-DK" sz="2400" dirty="0"/>
          </a:p>
          <a:p>
            <a:pPr marL="374015" lvl="1" indent="-186690"/>
            <a:r>
              <a:rPr lang="da-DK" dirty="0"/>
              <a:t>Hvis patienten er komatøs? </a:t>
            </a:r>
          </a:p>
          <a:p>
            <a:pPr marL="561340" lvl="2" indent="-186690"/>
            <a:r>
              <a:rPr lang="da-DK" sz="1800" dirty="0"/>
              <a:t>Snak til patienten som hvis patienten var ved bevidsthed</a:t>
            </a:r>
            <a:br>
              <a:rPr lang="da-DK" sz="1800" dirty="0"/>
            </a:br>
            <a:r>
              <a:rPr lang="da-DK" sz="1800" dirty="0"/>
              <a:t>(Patienten er stadig "derinde" og kan høre og mærke)</a:t>
            </a:r>
          </a:p>
        </p:txBody>
      </p:sp>
      <p:pic>
        <p:nvPicPr>
          <p:cNvPr id="4" name="Billede 3" descr="IMG ab q copy m.jpg"/>
          <p:cNvPicPr>
            <a:picLocks noChangeAspect="1"/>
          </p:cNvPicPr>
          <p:nvPr/>
        </p:nvPicPr>
        <p:blipFill>
          <a:blip r:embed="rId3" cstate="print"/>
          <a:stretch>
            <a:fillRect/>
          </a:stretch>
        </p:blipFill>
        <p:spPr>
          <a:xfrm>
            <a:off x="7910002" y="3547241"/>
            <a:ext cx="3699194" cy="3005682"/>
          </a:xfrm>
          <a:prstGeom prst="rect">
            <a:avLst/>
          </a:prstGeom>
        </p:spPr>
      </p:pic>
    </p:spTree>
    <p:extLst>
      <p:ext uri="{BB962C8B-B14F-4D97-AF65-F5344CB8AC3E}">
        <p14:creationId xmlns:p14="http://schemas.microsoft.com/office/powerpoint/2010/main" val="23436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RN PowerPoint.potx" id="{EAEDA0C0-547F-4C80-9090-47C665EE1375}" vid="{1BC242F4-41DA-4C28-875F-9D6FA6471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121BCCA46B7249995439124EC0077D" ma:contentTypeVersion="19" ma:contentTypeDescription="Opret et nyt dokument." ma:contentTypeScope="" ma:versionID="c2566f90d166231c259f881391c0fa1d">
  <xsd:schema xmlns:xsd="http://www.w3.org/2001/XMLSchema" xmlns:xs="http://www.w3.org/2001/XMLSchema" xmlns:p="http://schemas.microsoft.com/office/2006/metadata/properties" xmlns:ns2="0db300c0-440c-4ab3-8c10-ca8b5e323166" xmlns:ns3="a0feabf3-1304-4811-9c1c-69b0ef933db8" targetNamespace="http://schemas.microsoft.com/office/2006/metadata/properties" ma:root="true" ma:fieldsID="3836daf09e6f9ff4c9d6717699c5cdee" ns2:_="" ns3:_="">
    <xsd:import namespace="0db300c0-440c-4ab3-8c10-ca8b5e323166"/>
    <xsd:import namespace="a0feabf3-1304-4811-9c1c-69b0ef933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300c0-440c-4ab3-8c10-ca8b5e3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feabf3-1304-4811-9c1c-69b0ef933db8"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571fc0b4-e27a-45dd-b5a7-73ce30edab7d}" ma:internalName="TaxCatchAll" ma:showField="CatchAllData" ma:web="a0feabf3-1304-4811-9c1c-69b0ef933d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feabf3-1304-4811-9c1c-69b0ef933db8" xsi:nil="true"/>
    <lcf76f155ced4ddcb4097134ff3c332f xmlns="0db300c0-440c-4ab3-8c10-ca8b5e323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1EA51B-6200-4C2F-9F37-FB21CDD2DFF9}"/>
</file>

<file path=customXml/itemProps2.xml><?xml version="1.0" encoding="utf-8"?>
<ds:datastoreItem xmlns:ds="http://schemas.openxmlformats.org/officeDocument/2006/customXml" ds:itemID="{2CF930E8-0ADD-4E85-B53D-BF56141445C7}"/>
</file>

<file path=customXml/itemProps3.xml><?xml version="1.0" encoding="utf-8"?>
<ds:datastoreItem xmlns:ds="http://schemas.openxmlformats.org/officeDocument/2006/customXml" ds:itemID="{28D4630C-F212-438E-AA6F-8D987DD371A4}"/>
</file>

<file path=docProps/app.xml><?xml version="1.0" encoding="utf-8"?>
<Properties xmlns="http://schemas.openxmlformats.org/officeDocument/2006/extended-properties" xmlns:vt="http://schemas.openxmlformats.org/officeDocument/2006/docPropsVTypes">
  <Template>RN PowerPoint</Template>
  <TotalTime>399</TotalTime>
  <Words>2451</Words>
  <Application>Microsoft Macintosh PowerPoint</Application>
  <PresentationFormat>Widescreen</PresentationFormat>
  <Paragraphs>343</Paragraphs>
  <Slides>16</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Arial,Sans-Serif</vt:lpstr>
      <vt:lpstr>Calibri</vt:lpstr>
      <vt:lpstr>Wingdings</vt:lpstr>
      <vt:lpstr>Blank</vt:lpstr>
      <vt:lpstr>Pleje og observation af den akutte bevidsthedspåvirkede patient </vt:lpstr>
      <vt:lpstr>Læringsmål for pleje og observation af den bevidsthedspåvirkede/akutte patient</vt:lpstr>
      <vt:lpstr>CASE - RAPPORTEN</vt:lpstr>
      <vt:lpstr>PowerPoint-præsentation</vt:lpstr>
      <vt:lpstr>Hvilke behovsområder/problemer har patienten –  dels ud fra rapporten dels ud fra videoen?</vt:lpstr>
      <vt:lpstr>BEHOVSOMRÅDER</vt:lpstr>
      <vt:lpstr>BEVIDSTHEDSNIVEAU</vt:lpstr>
      <vt:lpstr>ÅRSAGER TIL BEVIDSTHEDSPÅVIRKNING</vt:lpstr>
      <vt:lpstr>KOMMUNIKATION med den BEVIDSTHEDSPÅVIRKEDE PATIENT?</vt:lpstr>
      <vt:lpstr>VITALE VÆRDIER - OBSERVATIONER</vt:lpstr>
      <vt:lpstr>Forevisning</vt:lpstr>
      <vt:lpstr>FORVÆRRING AF PATIENTENS TILSTAND  HVAD ER JERES OPGAVE?</vt:lpstr>
      <vt:lpstr>Akut forværring HVAD ER JERES OPGAVE/ROLLE?</vt:lpstr>
      <vt:lpstr>Efter den akutte fase -  Apoplexi</vt:lpstr>
      <vt:lpstr>FØLGER EFTER APOPLEXI (sequelae)</vt:lpstr>
      <vt:lpstr>OVERLEVERING AF RAPPORT</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Anja Aase Pors / Region Nordjylland</dc:creator>
  <cp:lastModifiedBy>Mathilde Sofie Danielsen</cp:lastModifiedBy>
  <cp:revision>35</cp:revision>
  <cp:lastPrinted>2016-04-21T06:30:30Z</cp:lastPrinted>
  <dcterms:created xsi:type="dcterms:W3CDTF">2017-01-13T12:23:55Z</dcterms:created>
  <dcterms:modified xsi:type="dcterms:W3CDTF">2025-08-14T11:31:53Z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Dansk</vt:lpwstr>
  </property>
  <property fmtid="{D5CDD505-2E9C-101B-9397-08002B2CF9AE}" pid="6" name="SD_CtlText_Usersettings_Userprofile">
    <vt:lpwstr>Standard</vt:lpwstr>
  </property>
  <property fmtid="{D5CDD505-2E9C-101B-9397-08002B2CF9AE}" pid="7" name="SD_UserprofileName">
    <vt:lpwstr>ku</vt:lpwstr>
  </property>
  <property fmtid="{D5CDD505-2E9C-101B-9397-08002B2CF9AE}" pid="8" name="SD_OFF_ID">
    <vt:lpwstr>32</vt:lpwstr>
  </property>
  <property fmtid="{D5CDD505-2E9C-101B-9397-08002B2CF9AE}" pid="9" name="CurrentOfficeID">
    <vt:lpwstr>32</vt:lpwstr>
  </property>
  <property fmtid="{D5CDD505-2E9C-101B-9397-08002B2CF9AE}" pid="10" name="SD_OFF_DisplayName">
    <vt:lpwstr>Region Nordjylland</vt:lpwstr>
  </property>
  <property fmtid="{D5CDD505-2E9C-101B-9397-08002B2CF9AE}" pid="11" name="SD_OFF_Institute">
    <vt:lpwstr>Region Nordjylland</vt:lpwstr>
  </property>
  <property fmtid="{D5CDD505-2E9C-101B-9397-08002B2CF9AE}" pid="12" name="SD_OFF_MandatoryDepartment">
    <vt:lpwstr>Økonomi</vt:lpwstr>
  </property>
  <property fmtid="{D5CDD505-2E9C-101B-9397-08002B2CF9AE}" pid="13" name="SD_OFF_MandatoryDepartment_en-GB">
    <vt:lpwstr>Economy</vt:lpwstr>
  </property>
  <property fmtid="{D5CDD505-2E9C-101B-9397-08002B2CF9AE}" pid="14" name="SD_OFF_ColorDefinition">
    <vt:lpwstr>Red</vt:lpwstr>
  </property>
  <property fmtid="{D5CDD505-2E9C-101B-9397-08002B2CF9AE}" pid="15" name="SD_OFF_LogoFileName">
    <vt:lpwstr>RegionNordjylland</vt:lpwstr>
  </property>
  <property fmtid="{D5CDD505-2E9C-101B-9397-08002B2CF9AE}" pid="16" name="LastCompletedArtworkDefinition">
    <vt:lpwstr>RegionN</vt:lpwstr>
  </property>
  <property fmtid="{D5CDD505-2E9C-101B-9397-08002B2CF9AE}" pid="17" name="LastColorSetFilter">
    <vt:lpwstr>RedWhite*</vt:lpwstr>
  </property>
  <property fmtid="{D5CDD505-2E9C-101B-9397-08002B2CF9AE}" pid="18" name="ColorDefinition">
    <vt:lpwstr>Red</vt:lpwstr>
  </property>
  <property fmtid="{D5CDD505-2E9C-101B-9397-08002B2CF9AE}" pid="19" name="USR_Name">
    <vt:lpwstr>Tanja Weikop</vt:lpwstr>
  </property>
  <property fmtid="{D5CDD505-2E9C-101B-9397-08002B2CF9AE}" pid="20" name="USR_Title">
    <vt:lpwstr/>
  </property>
  <property fmtid="{D5CDD505-2E9C-101B-9397-08002B2CF9AE}" pid="21" name="USR_DirectPhone">
    <vt:lpwstr/>
  </property>
  <property fmtid="{D5CDD505-2E9C-101B-9397-08002B2CF9AE}" pid="22" name="USR_Email">
    <vt:lpwstr/>
  </property>
  <property fmtid="{D5CDD505-2E9C-101B-9397-08002B2CF9AE}" pid="23" name="USR_Department">
    <vt:lpwstr>Økonomi</vt:lpwstr>
  </property>
  <property fmtid="{D5CDD505-2E9C-101B-9397-08002B2CF9AE}" pid="24" name="USR_Speciality">
    <vt:lpwstr/>
  </property>
  <property fmtid="{D5CDD505-2E9C-101B-9397-08002B2CF9AE}" pid="25" name="USR_Unit">
    <vt:lpwstr/>
  </property>
  <property fmtid="{D5CDD505-2E9C-101B-9397-08002B2CF9AE}" pid="26" name="USR_AddressOne">
    <vt:lpwstr/>
  </property>
  <property fmtid="{D5CDD505-2E9C-101B-9397-08002B2CF9AE}" pid="27" name="USR_AddressTwo">
    <vt:lpwstr/>
  </property>
  <property fmtid="{D5CDD505-2E9C-101B-9397-08002B2CF9AE}" pid="28" name="USR_AddressThree">
    <vt:lpwstr/>
  </property>
  <property fmtid="{D5CDD505-2E9C-101B-9397-08002B2CF9AE}" pid="29" name="USR_BusinessPhone">
    <vt:lpwstr/>
  </property>
  <property fmtid="{D5CDD505-2E9C-101B-9397-08002B2CF9AE}" pid="30" name="USR_Web">
    <vt:lpwstr/>
  </property>
  <property fmtid="{D5CDD505-2E9C-101B-9397-08002B2CF9AE}" pid="31" name="USR_FreeText">
    <vt:lpwstr/>
  </property>
  <property fmtid="{D5CDD505-2E9C-101B-9397-08002B2CF9AE}" pid="32" name="USR_Signature1">
    <vt:lpwstr>jhgvuiv</vt:lpwstr>
  </property>
  <property fmtid="{D5CDD505-2E9C-101B-9397-08002B2CF9AE}" pid="33" name="USR_SignatureTitle1">
    <vt:lpwstr/>
  </property>
  <property fmtid="{D5CDD505-2E9C-101B-9397-08002B2CF9AE}" pid="34" name="DocumentInfoFinished">
    <vt:lpwstr>True</vt:lpwstr>
  </property>
  <property fmtid="{D5CDD505-2E9C-101B-9397-08002B2CF9AE}" pid="35" name="SD_DocumentLanguage">
    <vt:lpwstr>da-DK</vt:lpwstr>
  </property>
  <property fmtid="{D5CDD505-2E9C-101B-9397-08002B2CF9AE}" pid="36" name="ColorExtensionSet">
    <vt:lpwstr>73</vt:lpwstr>
  </property>
  <property fmtid="{D5CDD505-2E9C-101B-9397-08002B2CF9AE}" pid="37" name="ContentTypeId">
    <vt:lpwstr>0x01010051121BCCA46B7249995439124EC0077D</vt:lpwstr>
  </property>
</Properties>
</file>