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9.xml" ContentType="application/vnd.openxmlformats-officedocument.presentationml.slideLayout+xml"/>
  <Override PartName="/ppt/authors.xml" ContentType="application/vnd.ms-powerpoint.authors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78" r:id="rId3"/>
    <p:sldId id="279" r:id="rId4"/>
    <p:sldId id="280" r:id="rId5"/>
    <p:sldId id="281" r:id="rId6"/>
    <p:sldId id="282" r:id="rId7"/>
    <p:sldId id="300" r:id="rId8"/>
    <p:sldId id="299" r:id="rId9"/>
    <p:sldId id="298" r:id="rId10"/>
    <p:sldId id="287" r:id="rId11"/>
    <p:sldId id="288" r:id="rId12"/>
    <p:sldId id="301" r:id="rId13"/>
    <p:sldId id="283" r:id="rId14"/>
    <p:sldId id="284" r:id="rId15"/>
    <p:sldId id="292" r:id="rId16"/>
    <p:sldId id="296" r:id="rId17"/>
    <p:sldId id="297" r:id="rId18"/>
    <p:sldId id="293" r:id="rId19"/>
    <p:sldId id="295" r:id="rId20"/>
    <p:sldId id="289" r:id="rId21"/>
    <p:sldId id="302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D42351-88AC-D38B-E40E-8B7B8F3551A9}" name="Simon Mæng Tjørnehøj" initials="ST" userId="S::s.maeng@rn.dk::f3f0de39-2f2c-4442-913c-3ece5b133585" providerId="AD"/>
  <p188:author id="{FD1EF46A-13D8-99FC-17D8-C94FA6A6335C}" name="Gustav Holck Normann" initials="GN" userId="S::g.normann@rn.dk::793d8ec2-15d8-477f-8cf8-5ef4138fe8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9CCFF"/>
    <a:srgbClr val="CCECFF"/>
    <a:srgbClr val="00CC66"/>
    <a:srgbClr val="66FFCC"/>
    <a:srgbClr val="CCFF66"/>
    <a:srgbClr val="9999FF"/>
    <a:srgbClr val="99FF66"/>
    <a:srgbClr val="6699FF"/>
    <a:srgbClr val="0099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1C9075-CADE-442B-8257-91E42B18D3CF}" v="254" dt="2023-03-09T16:44:34.071"/>
    <p1510:client id="{1480FD9F-D014-1611-7CE8-89187032BC37}" v="1" dt="2023-02-21T11:00:37.120"/>
    <p1510:client id="{2AC16951-99A5-DD4E-EC9D-3F9F12ED7554}" v="296" dt="2023-03-09T16:32:47.878"/>
    <p1510:client id="{31E4E081-A7BC-0F3C-5956-311772AD969C}" v="60" dt="2023-03-09T16:34:39.571"/>
    <p1510:client id="{367DDC61-34D2-761B-F733-046F45684DB7}" v="149" dt="2023-04-06T16:00:33.570"/>
    <p1510:client id="{64BEC4CF-A0BF-62E6-9FB1-2A3FE3046D55}" v="43" dt="2023-04-09T09:30:06.991"/>
    <p1510:client id="{6581E6BD-68AA-4126-E69A-7589BF9403F0}" v="361" dt="2023-04-09T09:20:24.101"/>
    <p1510:client id="{73B569F6-78CB-C1C3-2104-EFE757AD8D92}" v="160" dt="2023-03-09T17:09:04.409"/>
    <p1510:client id="{91552DAC-3AE5-1FF0-05F1-09D184D299AE}" v="8" dt="2023-03-09T17:12:40.181"/>
    <p1510:client id="{C0521C14-F2B6-25DD-D346-E7589319C520}" v="86" dt="2023-04-06T15:58:08.873"/>
    <p1510:client id="{CEBC8685-0C95-C1B7-A7EC-22B3784B4366}" v="1" dt="2023-03-09T16:46:05.666"/>
    <p1510:client id="{F23F391E-FE01-B9AA-7416-4DE04C1602C1}" v="1" dt="2023-04-11T14:19:16.524"/>
    <p1510:client id="{FB3116B8-9AEF-110B-7022-571ADC804779}" v="3" dt="2023-02-21T13:42:55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97"/>
    <p:restoredTop sz="72307"/>
  </p:normalViewPr>
  <p:slideViewPr>
    <p:cSldViewPr snapToGrid="0">
      <p:cViewPr varScale="1">
        <p:scale>
          <a:sx n="89" d="100"/>
          <a:sy n="89" d="100"/>
        </p:scale>
        <p:origin x="1584" y="168"/>
      </p:cViewPr>
      <p:guideLst/>
    </p:cSldViewPr>
  </p:slideViewPr>
  <p:notesTextViewPr>
    <p:cViewPr>
      <p:scale>
        <a:sx n="160" d="100"/>
        <a:sy n="16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microsoft.com/office/2018/10/relationships/authors" Target="author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Mæng Tjørnehøj" userId="S::s.maeng@rn.dk::f3f0de39-2f2c-4442-913c-3ece5b133585" providerId="AD" clId="Web-{73B569F6-78CB-C1C3-2104-EFE757AD8D92}"/>
    <pc:docChg chg="addSld modSld sldOrd">
      <pc:chgData name="Simon Mæng Tjørnehøj" userId="S::s.maeng@rn.dk::f3f0de39-2f2c-4442-913c-3ece5b133585" providerId="AD" clId="Web-{73B569F6-78CB-C1C3-2104-EFE757AD8D92}" dt="2023-03-09T17:09:01.175" v="155" actId="20577"/>
      <pc:docMkLst>
        <pc:docMk/>
      </pc:docMkLst>
      <pc:sldChg chg="modSp">
        <pc:chgData name="Simon Mæng Tjørnehøj" userId="S::s.maeng@rn.dk::f3f0de39-2f2c-4442-913c-3ece5b133585" providerId="AD" clId="Web-{73B569F6-78CB-C1C3-2104-EFE757AD8D92}" dt="2023-03-09T17:09:01.175" v="155" actId="20577"/>
        <pc:sldMkLst>
          <pc:docMk/>
          <pc:sldMk cId="340023522" sldId="277"/>
        </pc:sldMkLst>
        <pc:spChg chg="mod">
          <ac:chgData name="Simon Mæng Tjørnehøj" userId="S::s.maeng@rn.dk::f3f0de39-2f2c-4442-913c-3ece5b133585" providerId="AD" clId="Web-{73B569F6-78CB-C1C3-2104-EFE757AD8D92}" dt="2023-03-09T17:09:01.175" v="155" actId="20577"/>
          <ac:spMkLst>
            <pc:docMk/>
            <pc:sldMk cId="340023522" sldId="277"/>
            <ac:spMk id="2" creationId="{00000000-0000-0000-0000-000000000000}"/>
          </ac:spMkLst>
        </pc:spChg>
      </pc:sldChg>
      <pc:sldChg chg="modSp">
        <pc:chgData name="Simon Mæng Tjørnehøj" userId="S::s.maeng@rn.dk::f3f0de39-2f2c-4442-913c-3ece5b133585" providerId="AD" clId="Web-{73B569F6-78CB-C1C3-2104-EFE757AD8D92}" dt="2023-03-09T17:07:18.093" v="141" actId="20577"/>
        <pc:sldMkLst>
          <pc:docMk/>
          <pc:sldMk cId="3788994394" sldId="278"/>
        </pc:sldMkLst>
        <pc:spChg chg="mod">
          <ac:chgData name="Simon Mæng Tjørnehøj" userId="S::s.maeng@rn.dk::f3f0de39-2f2c-4442-913c-3ece5b133585" providerId="AD" clId="Web-{73B569F6-78CB-C1C3-2104-EFE757AD8D92}" dt="2023-03-09T17:07:18.093" v="141" actId="20577"/>
          <ac:spMkLst>
            <pc:docMk/>
            <pc:sldMk cId="3788994394" sldId="278"/>
            <ac:spMk id="3" creationId="{00000000-0000-0000-0000-000000000000}"/>
          </ac:spMkLst>
        </pc:spChg>
      </pc:sldChg>
      <pc:sldChg chg="modSp">
        <pc:chgData name="Simon Mæng Tjørnehøj" userId="S::s.maeng@rn.dk::f3f0de39-2f2c-4442-913c-3ece5b133585" providerId="AD" clId="Web-{73B569F6-78CB-C1C3-2104-EFE757AD8D92}" dt="2023-03-09T16:46:43.577" v="7" actId="20577"/>
        <pc:sldMkLst>
          <pc:docMk/>
          <pc:sldMk cId="1105999981" sldId="284"/>
        </pc:sldMkLst>
        <pc:spChg chg="mod">
          <ac:chgData name="Simon Mæng Tjørnehøj" userId="S::s.maeng@rn.dk::f3f0de39-2f2c-4442-913c-3ece5b133585" providerId="AD" clId="Web-{73B569F6-78CB-C1C3-2104-EFE757AD8D92}" dt="2023-03-09T16:46:43.577" v="7" actId="20577"/>
          <ac:spMkLst>
            <pc:docMk/>
            <pc:sldMk cId="1105999981" sldId="284"/>
            <ac:spMk id="3" creationId="{00000000-0000-0000-0000-000000000000}"/>
          </ac:spMkLst>
        </pc:spChg>
      </pc:sldChg>
      <pc:sldChg chg="ord">
        <pc:chgData name="Simon Mæng Tjørnehøj" userId="S::s.maeng@rn.dk::f3f0de39-2f2c-4442-913c-3ece5b133585" providerId="AD" clId="Web-{73B569F6-78CB-C1C3-2104-EFE757AD8D92}" dt="2023-03-09T16:46:33.248" v="1"/>
        <pc:sldMkLst>
          <pc:docMk/>
          <pc:sldMk cId="2232559596" sldId="295"/>
        </pc:sldMkLst>
      </pc:sldChg>
      <pc:sldChg chg="ord">
        <pc:chgData name="Simon Mæng Tjørnehøj" userId="S::s.maeng@rn.dk::f3f0de39-2f2c-4442-913c-3ece5b133585" providerId="AD" clId="Web-{73B569F6-78CB-C1C3-2104-EFE757AD8D92}" dt="2023-03-09T16:46:29.092" v="0"/>
        <pc:sldMkLst>
          <pc:docMk/>
          <pc:sldMk cId="2021110591" sldId="296"/>
        </pc:sldMkLst>
      </pc:sldChg>
      <pc:sldChg chg="add">
        <pc:chgData name="Simon Mæng Tjørnehøj" userId="S::s.maeng@rn.dk::f3f0de39-2f2c-4442-913c-3ece5b133585" providerId="AD" clId="Web-{73B569F6-78CB-C1C3-2104-EFE757AD8D92}" dt="2023-03-09T17:02:03.237" v="56"/>
        <pc:sldMkLst>
          <pc:docMk/>
          <pc:sldMk cId="990771533" sldId="297"/>
        </pc:sldMkLst>
      </pc:sldChg>
      <pc:sldChg chg="add ord modCm">
        <pc:chgData name="Simon Mæng Tjørnehøj" userId="S::s.maeng@rn.dk::f3f0de39-2f2c-4442-913c-3ece5b133585" providerId="AD" clId="Web-{73B569F6-78CB-C1C3-2104-EFE757AD8D92}" dt="2023-03-09T17:08:33.392" v="150"/>
        <pc:sldMkLst>
          <pc:docMk/>
          <pc:sldMk cId="2234236139" sldId="2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mon Mæng Tjørnehøj" userId="S::s.maeng@rn.dk::f3f0de39-2f2c-4442-913c-3ece5b133585" providerId="AD" clId="Web-{73B569F6-78CB-C1C3-2104-EFE757AD8D92}" dt="2023-03-09T17:08:33.392" v="150"/>
              <pc2:cmMkLst xmlns:pc2="http://schemas.microsoft.com/office/powerpoint/2019/9/main/command">
                <pc:docMk/>
                <pc:sldMk cId="2234236139" sldId="298"/>
                <pc2:cmMk id="{4F738B2D-CE7F-4AF2-8A94-4E0C690083C8}"/>
              </pc2:cmMkLst>
            </pc226:cmChg>
          </p:ext>
        </pc:extLst>
      </pc:sldChg>
      <pc:sldChg chg="add ord">
        <pc:chgData name="Simon Mæng Tjørnehøj" userId="S::s.maeng@rn.dk::f3f0de39-2f2c-4442-913c-3ece5b133585" providerId="AD" clId="Web-{73B569F6-78CB-C1C3-2104-EFE757AD8D92}" dt="2023-03-09T17:08:27.658" v="148"/>
        <pc:sldMkLst>
          <pc:docMk/>
          <pc:sldMk cId="1772856129" sldId="299"/>
        </pc:sldMkLst>
      </pc:sldChg>
      <pc:sldChg chg="add ord">
        <pc:chgData name="Simon Mæng Tjørnehøj" userId="S::s.maeng@rn.dk::f3f0de39-2f2c-4442-913c-3ece5b133585" providerId="AD" clId="Web-{73B569F6-78CB-C1C3-2104-EFE757AD8D92}" dt="2023-03-09T17:08:27.673" v="149"/>
        <pc:sldMkLst>
          <pc:docMk/>
          <pc:sldMk cId="3920299582" sldId="300"/>
        </pc:sldMkLst>
      </pc:sldChg>
    </pc:docChg>
  </pc:docChgLst>
  <pc:docChgLst>
    <pc:chgData name="Simon Mæng Tjørnehøj" userId="S::s.maeng@rn.dk::f3f0de39-2f2c-4442-913c-3ece5b133585" providerId="AD" clId="Web-{CEBC8685-0C95-C1B7-A7EC-22B3784B4366}"/>
    <pc:docChg chg="sldOrd">
      <pc:chgData name="Simon Mæng Tjørnehøj" userId="S::s.maeng@rn.dk::f3f0de39-2f2c-4442-913c-3ece5b133585" providerId="AD" clId="Web-{CEBC8685-0C95-C1B7-A7EC-22B3784B4366}" dt="2023-03-09T16:46:05.666" v="0"/>
      <pc:docMkLst>
        <pc:docMk/>
      </pc:docMkLst>
      <pc:sldChg chg="ord">
        <pc:chgData name="Simon Mæng Tjørnehøj" userId="S::s.maeng@rn.dk::f3f0de39-2f2c-4442-913c-3ece5b133585" providerId="AD" clId="Web-{CEBC8685-0C95-C1B7-A7EC-22B3784B4366}" dt="2023-03-09T16:46:05.666" v="0"/>
        <pc:sldMkLst>
          <pc:docMk/>
          <pc:sldMk cId="2232559596" sldId="295"/>
        </pc:sldMkLst>
      </pc:sldChg>
    </pc:docChg>
  </pc:docChgLst>
  <pc:docChgLst>
    <pc:chgData name="Simon Mæng Tjørnehøj" userId="S::s.maeng@rn.dk::f3f0de39-2f2c-4442-913c-3ece5b133585" providerId="AD" clId="Web-{051C9075-CADE-442B-8257-91E42B18D3CF}"/>
    <pc:docChg chg="addSld delSld modSld modMainMaster">
      <pc:chgData name="Simon Mæng Tjørnehøj" userId="S::s.maeng@rn.dk::f3f0de39-2f2c-4442-913c-3ece5b133585" providerId="AD" clId="Web-{051C9075-CADE-442B-8257-91E42B18D3CF}" dt="2023-03-09T16:44:34.071" v="252"/>
      <pc:docMkLst>
        <pc:docMk/>
      </pc:docMkLst>
      <pc:sldChg chg="del">
        <pc:chgData name="Simon Mæng Tjørnehøj" userId="S::s.maeng@rn.dk::f3f0de39-2f2c-4442-913c-3ece5b133585" providerId="AD" clId="Web-{051C9075-CADE-442B-8257-91E42B18D3CF}" dt="2023-03-09T16:42:25.097" v="250"/>
        <pc:sldMkLst>
          <pc:docMk/>
          <pc:sldMk cId="2136662071" sldId="290"/>
        </pc:sldMkLst>
      </pc:sldChg>
      <pc:sldChg chg="modSp modCm">
        <pc:chgData name="Simon Mæng Tjørnehøj" userId="S::s.maeng@rn.dk::f3f0de39-2f2c-4442-913c-3ece5b133585" providerId="AD" clId="Web-{051C9075-CADE-442B-8257-91E42B18D3CF}" dt="2023-03-09T16:42:31.332" v="251"/>
        <pc:sldMkLst>
          <pc:docMk/>
          <pc:sldMk cId="279570936" sldId="293"/>
        </pc:sldMkLst>
        <pc:spChg chg="mod">
          <ac:chgData name="Simon Mæng Tjørnehøj" userId="S::s.maeng@rn.dk::f3f0de39-2f2c-4442-913c-3ece5b133585" providerId="AD" clId="Web-{051C9075-CADE-442B-8257-91E42B18D3CF}" dt="2023-03-09T16:42:12.003" v="246" actId="20577"/>
          <ac:spMkLst>
            <pc:docMk/>
            <pc:sldMk cId="279570936" sldId="293"/>
            <ac:spMk id="5" creationId="{00000000-0000-0000-0000-000000000000}"/>
          </ac:spMkLst>
        </pc:spChg>
        <pc:spChg chg="mod">
          <ac:chgData name="Simon Mæng Tjørnehøj" userId="S::s.maeng@rn.dk::f3f0de39-2f2c-4442-913c-3ece5b133585" providerId="AD" clId="Web-{051C9075-CADE-442B-8257-91E42B18D3CF}" dt="2023-03-09T16:42:16.613" v="248" actId="1076"/>
          <ac:spMkLst>
            <pc:docMk/>
            <pc:sldMk cId="279570936" sldId="293"/>
            <ac:spMk id="7" creationId="{00000000-0000-0000-0000-000000000000}"/>
          </ac:spMkLst>
        </pc:spChg>
        <pc:picChg chg="mod">
          <ac:chgData name="Simon Mæng Tjørnehøj" userId="S::s.maeng@rn.dk::f3f0de39-2f2c-4442-913c-3ece5b133585" providerId="AD" clId="Web-{051C9075-CADE-442B-8257-91E42B18D3CF}" dt="2023-03-09T16:42:13.722" v="247" actId="1076"/>
          <ac:picMkLst>
            <pc:docMk/>
            <pc:sldMk cId="279570936" sldId="293"/>
            <ac:picMk id="3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mon Mæng Tjørnehøj" userId="S::s.maeng@rn.dk::f3f0de39-2f2c-4442-913c-3ece5b133585" providerId="AD" clId="Web-{051C9075-CADE-442B-8257-91E42B18D3CF}" dt="2023-03-09T16:42:31.332" v="251"/>
              <pc2:cmMkLst xmlns:pc2="http://schemas.microsoft.com/office/powerpoint/2019/9/main/command">
                <pc:docMk/>
                <pc:sldMk cId="279570936" sldId="293"/>
                <pc2:cmMk id="{14B6244F-741C-43E8-AB2E-FC5D227914AE}"/>
              </pc2:cmMkLst>
            </pc226:cmChg>
          </p:ext>
        </pc:extLst>
      </pc:sldChg>
      <pc:sldChg chg="modSp del">
        <pc:chgData name="Simon Mæng Tjørnehøj" userId="S::s.maeng@rn.dk::f3f0de39-2f2c-4442-913c-3ece5b133585" providerId="AD" clId="Web-{051C9075-CADE-442B-8257-91E42B18D3CF}" dt="2023-03-09T16:42:22.332" v="249"/>
        <pc:sldMkLst>
          <pc:docMk/>
          <pc:sldMk cId="1091689441" sldId="294"/>
        </pc:sldMkLst>
        <pc:spChg chg="mod">
          <ac:chgData name="Simon Mæng Tjørnehøj" userId="S::s.maeng@rn.dk::f3f0de39-2f2c-4442-913c-3ece5b133585" providerId="AD" clId="Web-{051C9075-CADE-442B-8257-91E42B18D3CF}" dt="2023-03-09T16:38:08.916" v="20" actId="20577"/>
          <ac:spMkLst>
            <pc:docMk/>
            <pc:sldMk cId="1091689441" sldId="294"/>
            <ac:spMk id="3" creationId="{00000000-0000-0000-0000-000000000000}"/>
          </ac:spMkLst>
        </pc:spChg>
      </pc:sldChg>
      <pc:sldChg chg="add">
        <pc:chgData name="Simon Mæng Tjørnehøj" userId="S::s.maeng@rn.dk::f3f0de39-2f2c-4442-913c-3ece5b133585" providerId="AD" clId="Web-{051C9075-CADE-442B-8257-91E42B18D3CF}" dt="2023-03-09T16:44:34.071" v="252"/>
        <pc:sldMkLst>
          <pc:docMk/>
          <pc:sldMk cId="2021110591" sldId="296"/>
        </pc:sldMkLst>
      </pc:sldChg>
      <pc:sldMasterChg chg="addSldLayout modSldLayout">
        <pc:chgData name="Simon Mæng Tjørnehøj" userId="S::s.maeng@rn.dk::f3f0de39-2f2c-4442-913c-3ece5b133585" providerId="AD" clId="Web-{051C9075-CADE-442B-8257-91E42B18D3CF}" dt="2023-03-09T16:44:34.071" v="252"/>
        <pc:sldMasterMkLst>
          <pc:docMk/>
          <pc:sldMasterMk cId="2143522105" sldId="2147483648"/>
        </pc:sldMasterMkLst>
        <pc:sldLayoutChg chg="add">
          <pc:chgData name="Simon Mæng Tjørnehøj" userId="S::s.maeng@rn.dk::f3f0de39-2f2c-4442-913c-3ece5b133585" providerId="AD" clId="Web-{051C9075-CADE-442B-8257-91E42B18D3CF}" dt="2023-03-09T16:44:34.071" v="252"/>
          <pc:sldLayoutMkLst>
            <pc:docMk/>
            <pc:sldMasterMk cId="2143522105" sldId="2147483648"/>
            <pc:sldLayoutMk cId="513638457" sldId="2147483670"/>
          </pc:sldLayoutMkLst>
        </pc:sldLayoutChg>
        <pc:sldLayoutChg chg="add">
          <pc:chgData name="Simon Mæng Tjørnehøj" userId="S::s.maeng@rn.dk::f3f0de39-2f2c-4442-913c-3ece5b133585" providerId="AD" clId="Web-{051C9075-CADE-442B-8257-91E42B18D3CF}" dt="2023-03-09T16:44:34.071" v="252"/>
          <pc:sldLayoutMkLst>
            <pc:docMk/>
            <pc:sldMasterMk cId="2143522105" sldId="2147483648"/>
            <pc:sldLayoutMk cId="1646302849" sldId="2147483671"/>
          </pc:sldLayoutMkLst>
        </pc:sldLayoutChg>
        <pc:sldLayoutChg chg="replId">
          <pc:chgData name="Simon Mæng Tjørnehøj" userId="S::s.maeng@rn.dk::f3f0de39-2f2c-4442-913c-3ece5b133585" providerId="AD" clId="Web-{051C9075-CADE-442B-8257-91E42B18D3CF}" dt="2023-03-09T16:44:34.071" v="252"/>
          <pc:sldLayoutMkLst>
            <pc:docMk/>
            <pc:sldMasterMk cId="2143522105" sldId="2147483648"/>
            <pc:sldLayoutMk cId="1559568497" sldId="2147483672"/>
          </pc:sldLayoutMkLst>
        </pc:sldLayoutChg>
        <pc:sldLayoutChg chg="replId">
          <pc:chgData name="Simon Mæng Tjørnehøj" userId="S::s.maeng@rn.dk::f3f0de39-2f2c-4442-913c-3ece5b133585" providerId="AD" clId="Web-{051C9075-CADE-442B-8257-91E42B18D3CF}" dt="2023-03-09T16:44:34.071" v="252"/>
          <pc:sldLayoutMkLst>
            <pc:docMk/>
            <pc:sldMasterMk cId="2143522105" sldId="2147483648"/>
            <pc:sldLayoutMk cId="2960556368" sldId="2147483673"/>
          </pc:sldLayoutMkLst>
        </pc:sldLayoutChg>
      </pc:sldMasterChg>
    </pc:docChg>
  </pc:docChgLst>
  <pc:docChgLst>
    <pc:chgData name="Simon Mæng Tjørnehøj" userId="S::s.maeng@rn.dk::f3f0de39-2f2c-4442-913c-3ece5b133585" providerId="AD" clId="Web-{2AC16951-99A5-DD4E-EC9D-3F9F12ED7554}"/>
    <pc:docChg chg="modSld">
      <pc:chgData name="Simon Mæng Tjørnehøj" userId="S::s.maeng@rn.dk::f3f0de39-2f2c-4442-913c-3ece5b133585" providerId="AD" clId="Web-{2AC16951-99A5-DD4E-EC9D-3F9F12ED7554}" dt="2023-03-09T16:32:47.878" v="299" actId="20577"/>
      <pc:docMkLst>
        <pc:docMk/>
      </pc:docMkLst>
      <pc:sldChg chg="modSp">
        <pc:chgData name="Simon Mæng Tjørnehøj" userId="S::s.maeng@rn.dk::f3f0de39-2f2c-4442-913c-3ece5b133585" providerId="AD" clId="Web-{2AC16951-99A5-DD4E-EC9D-3F9F12ED7554}" dt="2023-03-09T16:28:29.091" v="31" actId="1076"/>
        <pc:sldMkLst>
          <pc:docMk/>
          <pc:sldMk cId="3967631478" sldId="287"/>
        </pc:sldMkLst>
        <pc:spChg chg="mod">
          <ac:chgData name="Simon Mæng Tjørnehøj" userId="S::s.maeng@rn.dk::f3f0de39-2f2c-4442-913c-3ece5b133585" providerId="AD" clId="Web-{2AC16951-99A5-DD4E-EC9D-3F9F12ED7554}" dt="2023-03-09T16:28:26.325" v="30" actId="1076"/>
          <ac:spMkLst>
            <pc:docMk/>
            <pc:sldMk cId="3967631478" sldId="287"/>
            <ac:spMk id="3" creationId="{00000000-0000-0000-0000-000000000000}"/>
          </ac:spMkLst>
        </pc:spChg>
        <pc:picChg chg="mod">
          <ac:chgData name="Simon Mæng Tjørnehøj" userId="S::s.maeng@rn.dk::f3f0de39-2f2c-4442-913c-3ece5b133585" providerId="AD" clId="Web-{2AC16951-99A5-DD4E-EC9D-3F9F12ED7554}" dt="2023-03-09T16:28:29.091" v="31" actId="1076"/>
          <ac:picMkLst>
            <pc:docMk/>
            <pc:sldMk cId="3967631478" sldId="287"/>
            <ac:picMk id="8" creationId="{00000000-0000-0000-0000-000000000000}"/>
          </ac:picMkLst>
        </pc:picChg>
      </pc:sldChg>
      <pc:sldChg chg="modSp modCm">
        <pc:chgData name="Simon Mæng Tjørnehøj" userId="S::s.maeng@rn.dk::f3f0de39-2f2c-4442-913c-3ece5b133585" providerId="AD" clId="Web-{2AC16951-99A5-DD4E-EC9D-3F9F12ED7554}" dt="2023-03-09T16:32:47.878" v="299" actId="20577"/>
        <pc:sldMkLst>
          <pc:docMk/>
          <pc:sldMk cId="66243396" sldId="288"/>
        </pc:sldMkLst>
        <pc:spChg chg="mod">
          <ac:chgData name="Simon Mæng Tjørnehøj" userId="S::s.maeng@rn.dk::f3f0de39-2f2c-4442-913c-3ece5b133585" providerId="AD" clId="Web-{2AC16951-99A5-DD4E-EC9D-3F9F12ED7554}" dt="2023-03-09T16:32:47.878" v="299" actId="20577"/>
          <ac:spMkLst>
            <pc:docMk/>
            <pc:sldMk cId="66243396" sldId="288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mon Mæng Tjørnehøj" userId="S::s.maeng@rn.dk::f3f0de39-2f2c-4442-913c-3ece5b133585" providerId="AD" clId="Web-{2AC16951-99A5-DD4E-EC9D-3F9F12ED7554}" dt="2023-03-09T16:32:46.222" v="298"/>
              <pc2:cmMkLst xmlns:pc2="http://schemas.microsoft.com/office/powerpoint/2019/9/main/command">
                <pc:docMk/>
                <pc:sldMk cId="66243396" sldId="288"/>
                <pc2:cmMk id="{BFEE1AFB-21EF-4037-B0EB-F38E2A9C552D}"/>
              </pc2:cmMkLst>
            </pc226:cmChg>
          </p:ext>
        </pc:extLst>
      </pc:sldChg>
    </pc:docChg>
  </pc:docChgLst>
  <pc:docChgLst>
    <pc:chgData name="Simon Mæng Tjørnehøj" userId="S::s.maeng@rn.dk::f3f0de39-2f2c-4442-913c-3ece5b133585" providerId="AD" clId="Web-{64BEC4CF-A0BF-62E6-9FB1-2A3FE3046D55}"/>
    <pc:docChg chg="modSld">
      <pc:chgData name="Simon Mæng Tjørnehøj" userId="S::s.maeng@rn.dk::f3f0de39-2f2c-4442-913c-3ece5b133585" providerId="AD" clId="Web-{64BEC4CF-A0BF-62E6-9FB1-2A3FE3046D55}" dt="2023-04-09T09:30:06.991" v="42" actId="20577"/>
      <pc:docMkLst>
        <pc:docMk/>
      </pc:docMkLst>
      <pc:sldChg chg="modSp">
        <pc:chgData name="Simon Mæng Tjørnehøj" userId="S::s.maeng@rn.dk::f3f0de39-2f2c-4442-913c-3ece5b133585" providerId="AD" clId="Web-{64BEC4CF-A0BF-62E6-9FB1-2A3FE3046D55}" dt="2023-04-09T09:30:06.991" v="42" actId="20577"/>
        <pc:sldMkLst>
          <pc:docMk/>
          <pc:sldMk cId="35811095" sldId="279"/>
        </pc:sldMkLst>
        <pc:spChg chg="mod">
          <ac:chgData name="Simon Mæng Tjørnehøj" userId="S::s.maeng@rn.dk::f3f0de39-2f2c-4442-913c-3ece5b133585" providerId="AD" clId="Web-{64BEC4CF-A0BF-62E6-9FB1-2A3FE3046D55}" dt="2023-04-09T09:30:06.991" v="42" actId="20577"/>
          <ac:spMkLst>
            <pc:docMk/>
            <pc:sldMk cId="35811095" sldId="279"/>
            <ac:spMk id="7" creationId="{00000000-0000-0000-0000-000000000000}"/>
          </ac:spMkLst>
        </pc:spChg>
      </pc:sldChg>
    </pc:docChg>
  </pc:docChgLst>
  <pc:docChgLst>
    <pc:chgData name="Gustav Holck Normann" userId="S::g.normann@rn.dk::793d8ec2-15d8-477f-8cf8-5ef4138fe873" providerId="AD" clId="Web-{F23F391E-FE01-B9AA-7416-4DE04C1602C1}"/>
    <pc:docChg chg="addSld">
      <pc:chgData name="Gustav Holck Normann" userId="S::g.normann@rn.dk::793d8ec2-15d8-477f-8cf8-5ef4138fe873" providerId="AD" clId="Web-{F23F391E-FE01-B9AA-7416-4DE04C1602C1}" dt="2023-04-11T14:19:16.524" v="0"/>
      <pc:docMkLst>
        <pc:docMk/>
      </pc:docMkLst>
      <pc:sldChg chg="add">
        <pc:chgData name="Gustav Holck Normann" userId="S::g.normann@rn.dk::793d8ec2-15d8-477f-8cf8-5ef4138fe873" providerId="AD" clId="Web-{F23F391E-FE01-B9AA-7416-4DE04C1602C1}" dt="2023-04-11T14:19:16.524" v="0"/>
        <pc:sldMkLst>
          <pc:docMk/>
          <pc:sldMk cId="3935701866" sldId="302"/>
        </pc:sldMkLst>
      </pc:sldChg>
    </pc:docChg>
  </pc:docChgLst>
  <pc:docChgLst>
    <pc:chgData name="Gustav Holck Normann" userId="S::g.normann@rn.dk::793d8ec2-15d8-477f-8cf8-5ef4138fe873" providerId="AD" clId="Web-{C0521C14-F2B6-25DD-D346-E7589319C520}"/>
    <pc:docChg chg="modSld">
      <pc:chgData name="Gustav Holck Normann" userId="S::g.normann@rn.dk::793d8ec2-15d8-477f-8cf8-5ef4138fe873" providerId="AD" clId="Web-{C0521C14-F2B6-25DD-D346-E7589319C520}" dt="2023-04-06T15:58:08.405" v="84" actId="14100"/>
      <pc:docMkLst>
        <pc:docMk/>
      </pc:docMkLst>
      <pc:sldChg chg="modSp">
        <pc:chgData name="Gustav Holck Normann" userId="S::g.normann@rn.dk::793d8ec2-15d8-477f-8cf8-5ef4138fe873" providerId="AD" clId="Web-{C0521C14-F2B6-25DD-D346-E7589319C520}" dt="2023-04-06T15:56:36.497" v="49" actId="20577"/>
        <pc:sldMkLst>
          <pc:docMk/>
          <pc:sldMk cId="2368532515" sldId="283"/>
        </pc:sldMkLst>
        <pc:spChg chg="mod">
          <ac:chgData name="Gustav Holck Normann" userId="S::g.normann@rn.dk::793d8ec2-15d8-477f-8cf8-5ef4138fe873" providerId="AD" clId="Web-{C0521C14-F2B6-25DD-D346-E7589319C520}" dt="2023-04-06T15:56:36.497" v="49" actId="20577"/>
          <ac:spMkLst>
            <pc:docMk/>
            <pc:sldMk cId="2368532515" sldId="283"/>
            <ac:spMk id="3" creationId="{00000000-0000-0000-0000-000000000000}"/>
          </ac:spMkLst>
        </pc:spChg>
      </pc:sldChg>
      <pc:sldChg chg="addCm">
        <pc:chgData name="Gustav Holck Normann" userId="S::g.normann@rn.dk::793d8ec2-15d8-477f-8cf8-5ef4138fe873" providerId="AD" clId="Web-{C0521C14-F2B6-25DD-D346-E7589319C520}" dt="2023-04-06T15:57:21.466" v="52"/>
        <pc:sldMkLst>
          <pc:docMk/>
          <pc:sldMk cId="1644348350" sldId="29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stav Holck Normann" userId="S::g.normann@rn.dk::793d8ec2-15d8-477f-8cf8-5ef4138fe873" providerId="AD" clId="Web-{C0521C14-F2B6-25DD-D346-E7589319C520}" dt="2023-04-06T15:57:21.466" v="52"/>
              <pc2:cmMkLst xmlns:pc2="http://schemas.microsoft.com/office/powerpoint/2019/9/main/command">
                <pc:docMk/>
                <pc:sldMk cId="1644348350" sldId="292"/>
                <pc2:cmMk id="{481479FC-737A-4C13-9077-9B7E10665741}"/>
              </pc2:cmMkLst>
            </pc226:cmChg>
          </p:ext>
        </pc:extLst>
      </pc:sldChg>
      <pc:sldChg chg="modSp">
        <pc:chgData name="Gustav Holck Normann" userId="S::g.normann@rn.dk::793d8ec2-15d8-477f-8cf8-5ef4138fe873" providerId="AD" clId="Web-{C0521C14-F2B6-25DD-D346-E7589319C520}" dt="2023-04-06T15:58:08.405" v="84" actId="14100"/>
        <pc:sldMkLst>
          <pc:docMk/>
          <pc:sldMk cId="990771533" sldId="297"/>
        </pc:sldMkLst>
        <pc:spChg chg="mod">
          <ac:chgData name="Gustav Holck Normann" userId="S::g.normann@rn.dk::793d8ec2-15d8-477f-8cf8-5ef4138fe873" providerId="AD" clId="Web-{C0521C14-F2B6-25DD-D346-E7589319C520}" dt="2023-04-06T15:57:53.139" v="55" actId="1076"/>
          <ac:spMkLst>
            <pc:docMk/>
            <pc:sldMk cId="990771533" sldId="297"/>
            <ac:spMk id="2" creationId="{00000000-0000-0000-0000-000000000000}"/>
          </ac:spMkLst>
        </pc:spChg>
        <pc:spChg chg="mod">
          <ac:chgData name="Gustav Holck Normann" userId="S::g.normann@rn.dk::793d8ec2-15d8-477f-8cf8-5ef4138fe873" providerId="AD" clId="Web-{C0521C14-F2B6-25DD-D346-E7589319C520}" dt="2023-04-06T15:58:08.405" v="84" actId="14100"/>
          <ac:spMkLst>
            <pc:docMk/>
            <pc:sldMk cId="990771533" sldId="297"/>
            <ac:spMk id="3" creationId="{00000000-0000-0000-0000-000000000000}"/>
          </ac:spMkLst>
        </pc:spChg>
      </pc:sldChg>
      <pc:sldChg chg="delCm">
        <pc:chgData name="Gustav Holck Normann" userId="S::g.normann@rn.dk::793d8ec2-15d8-477f-8cf8-5ef4138fe873" providerId="AD" clId="Web-{C0521C14-F2B6-25DD-D346-E7589319C520}" dt="2023-04-06T15:51:07.866" v="0"/>
        <pc:sldMkLst>
          <pc:docMk/>
          <pc:sldMk cId="1772856129" sldId="2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ustav Holck Normann" userId="S::g.normann@rn.dk::793d8ec2-15d8-477f-8cf8-5ef4138fe873" providerId="AD" clId="Web-{C0521C14-F2B6-25DD-D346-E7589319C520}" dt="2023-04-06T15:51:07.866" v="0"/>
              <pc2:cmMkLst xmlns:pc2="http://schemas.microsoft.com/office/powerpoint/2019/9/main/command">
                <pc:docMk/>
                <pc:sldMk cId="1772856129" sldId="299"/>
                <pc2:cmMk id="{04299299-952E-46D6-ACFF-AF68564FD267}"/>
              </pc2:cmMkLst>
            </pc226:cmChg>
          </p:ext>
        </pc:extLst>
      </pc:sldChg>
      <pc:sldChg chg="modSp modCm">
        <pc:chgData name="Gustav Holck Normann" userId="S::g.normann@rn.dk::793d8ec2-15d8-477f-8cf8-5ef4138fe873" providerId="AD" clId="Web-{C0521C14-F2B6-25DD-D346-E7589319C520}" dt="2023-04-06T15:56:47.934" v="51" actId="20577"/>
        <pc:sldMkLst>
          <pc:docMk/>
          <pc:sldMk cId="124461627" sldId="301"/>
        </pc:sldMkLst>
        <pc:spChg chg="mod">
          <ac:chgData name="Gustav Holck Normann" userId="S::g.normann@rn.dk::793d8ec2-15d8-477f-8cf8-5ef4138fe873" providerId="AD" clId="Web-{C0521C14-F2B6-25DD-D346-E7589319C520}" dt="2023-04-06T15:56:47.934" v="51" actId="20577"/>
          <ac:spMkLst>
            <pc:docMk/>
            <pc:sldMk cId="124461627" sldId="301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ustav Holck Normann" userId="S::g.normann@rn.dk::793d8ec2-15d8-477f-8cf8-5ef4138fe873" providerId="AD" clId="Web-{C0521C14-F2B6-25DD-D346-E7589319C520}" dt="2023-04-06T15:56:42.012" v="50" actId="20577"/>
              <pc2:cmMkLst xmlns:pc2="http://schemas.microsoft.com/office/powerpoint/2019/9/main/command">
                <pc:docMk/>
                <pc:sldMk cId="124461627" sldId="301"/>
                <pc2:cmMk id="{1EE021D2-1607-4C99-96B2-726EAB067B0F}"/>
              </pc2:cmMkLst>
            </pc226:cmChg>
          </p:ext>
        </pc:extLst>
      </pc:sldChg>
    </pc:docChg>
  </pc:docChgLst>
  <pc:docChgLst>
    <pc:chgData name="Simon Mæng Tjørnehøj" userId="S::s.maeng@rn.dk::f3f0de39-2f2c-4442-913c-3ece5b133585" providerId="AD" clId="Web-{6581E6BD-68AA-4126-E69A-7589BF9403F0}"/>
    <pc:docChg chg="modSld">
      <pc:chgData name="Simon Mæng Tjørnehøj" userId="S::s.maeng@rn.dk::f3f0de39-2f2c-4442-913c-3ece5b133585" providerId="AD" clId="Web-{6581E6BD-68AA-4126-E69A-7589BF9403F0}" dt="2023-04-09T09:20:24.101" v="362" actId="20577"/>
      <pc:docMkLst>
        <pc:docMk/>
      </pc:docMkLst>
      <pc:sldChg chg="modSp">
        <pc:chgData name="Simon Mæng Tjørnehøj" userId="S::s.maeng@rn.dk::f3f0de39-2f2c-4442-913c-3ece5b133585" providerId="AD" clId="Web-{6581E6BD-68AA-4126-E69A-7589BF9403F0}" dt="2023-04-09T09:09:08.035" v="1" actId="20577"/>
        <pc:sldMkLst>
          <pc:docMk/>
          <pc:sldMk cId="3788994394" sldId="278"/>
        </pc:sldMkLst>
        <pc:spChg chg="mod">
          <ac:chgData name="Simon Mæng Tjørnehøj" userId="S::s.maeng@rn.dk::f3f0de39-2f2c-4442-913c-3ece5b133585" providerId="AD" clId="Web-{6581E6BD-68AA-4126-E69A-7589BF9403F0}" dt="2023-04-09T09:09:08.035" v="1" actId="20577"/>
          <ac:spMkLst>
            <pc:docMk/>
            <pc:sldMk cId="3788994394" sldId="278"/>
            <ac:spMk id="3" creationId="{00000000-0000-0000-0000-000000000000}"/>
          </ac:spMkLst>
        </pc:spChg>
      </pc:sldChg>
      <pc:sldChg chg="modSp">
        <pc:chgData name="Simon Mæng Tjørnehøj" userId="S::s.maeng@rn.dk::f3f0de39-2f2c-4442-913c-3ece5b133585" providerId="AD" clId="Web-{6581E6BD-68AA-4126-E69A-7589BF9403F0}" dt="2023-04-09T09:20:24.101" v="362" actId="20577"/>
        <pc:sldMkLst>
          <pc:docMk/>
          <pc:sldMk cId="35811095" sldId="279"/>
        </pc:sldMkLst>
        <pc:spChg chg="mod">
          <ac:chgData name="Simon Mæng Tjørnehøj" userId="S::s.maeng@rn.dk::f3f0de39-2f2c-4442-913c-3ece5b133585" providerId="AD" clId="Web-{6581E6BD-68AA-4126-E69A-7589BF9403F0}" dt="2023-04-09T09:20:24.101" v="362" actId="20577"/>
          <ac:spMkLst>
            <pc:docMk/>
            <pc:sldMk cId="35811095" sldId="279"/>
            <ac:spMk id="7" creationId="{00000000-0000-0000-0000-000000000000}"/>
          </ac:spMkLst>
        </pc:spChg>
      </pc:sldChg>
    </pc:docChg>
  </pc:docChgLst>
  <pc:docChgLst>
    <pc:chgData name="Gustav Holck Normann" userId="S::g.normann@rn.dk::793d8ec2-15d8-477f-8cf8-5ef4138fe873" providerId="AD" clId="Web-{1480FD9F-D014-1611-7CE8-89187032BC37}"/>
    <pc:docChg chg="modSld">
      <pc:chgData name="Gustav Holck Normann" userId="S::g.normann@rn.dk::793d8ec2-15d8-477f-8cf8-5ef4138fe873" providerId="AD" clId="Web-{1480FD9F-D014-1611-7CE8-89187032BC37}" dt="2023-02-21T11:12:46.861" v="32"/>
      <pc:docMkLst>
        <pc:docMk/>
      </pc:docMkLst>
      <pc:sldChg chg="modNotes">
        <pc:chgData name="Gustav Holck Normann" userId="S::g.normann@rn.dk::793d8ec2-15d8-477f-8cf8-5ef4138fe873" providerId="AD" clId="Web-{1480FD9F-D014-1611-7CE8-89187032BC37}" dt="2023-02-21T11:00:35.120" v="8"/>
        <pc:sldMkLst>
          <pc:docMk/>
          <pc:sldMk cId="3967631478" sldId="287"/>
        </pc:sldMkLst>
      </pc:sldChg>
      <pc:sldChg chg="modNotes">
        <pc:chgData name="Gustav Holck Normann" userId="S::g.normann@rn.dk::793d8ec2-15d8-477f-8cf8-5ef4138fe873" providerId="AD" clId="Web-{1480FD9F-D014-1611-7CE8-89187032BC37}" dt="2023-02-21T11:08:18.478" v="21"/>
        <pc:sldMkLst>
          <pc:docMk/>
          <pc:sldMk cId="66243396" sldId="288"/>
        </pc:sldMkLst>
      </pc:sldChg>
      <pc:sldChg chg="modNotes">
        <pc:chgData name="Gustav Holck Normann" userId="S::g.normann@rn.dk::793d8ec2-15d8-477f-8cf8-5ef4138fe873" providerId="AD" clId="Web-{1480FD9F-D014-1611-7CE8-89187032BC37}" dt="2023-02-21T11:12:46.861" v="32"/>
        <pc:sldMkLst>
          <pc:docMk/>
          <pc:sldMk cId="279570936" sldId="293"/>
        </pc:sldMkLst>
      </pc:sldChg>
    </pc:docChg>
  </pc:docChgLst>
  <pc:docChgLst>
    <pc:chgData name="Simon Mæng Tjørnehøj" userId="S::s.maeng@rn.dk::f3f0de39-2f2c-4442-913c-3ece5b133585" providerId="AD" clId="Web-{91552DAC-3AE5-1FF0-05F1-09D184D299AE}"/>
    <pc:docChg chg="modSld">
      <pc:chgData name="Simon Mæng Tjørnehøj" userId="S::s.maeng@rn.dk::f3f0de39-2f2c-4442-913c-3ece5b133585" providerId="AD" clId="Web-{91552DAC-3AE5-1FF0-05F1-09D184D299AE}" dt="2023-03-09T17:12:40.181" v="7"/>
      <pc:docMkLst>
        <pc:docMk/>
      </pc:docMkLst>
      <pc:sldChg chg="modSp addAnim delAnim modAnim">
        <pc:chgData name="Simon Mæng Tjørnehøj" userId="S::s.maeng@rn.dk::f3f0de39-2f2c-4442-913c-3ece5b133585" providerId="AD" clId="Web-{91552DAC-3AE5-1FF0-05F1-09D184D299AE}" dt="2023-03-09T17:12:40.181" v="7"/>
        <pc:sldMkLst>
          <pc:docMk/>
          <pc:sldMk cId="2234236139" sldId="298"/>
        </pc:sldMkLst>
        <pc:spChg chg="mod">
          <ac:chgData name="Simon Mæng Tjørnehøj" userId="S::s.maeng@rn.dk::f3f0de39-2f2c-4442-913c-3ece5b133585" providerId="AD" clId="Web-{91552DAC-3AE5-1FF0-05F1-09D184D299AE}" dt="2023-03-09T17:11:44.241" v="0" actId="1076"/>
          <ac:spMkLst>
            <pc:docMk/>
            <pc:sldMk cId="2234236139" sldId="298"/>
            <ac:spMk id="8" creationId="{00000000-0000-0000-0000-000000000000}"/>
          </ac:spMkLst>
        </pc:spChg>
      </pc:sldChg>
    </pc:docChg>
  </pc:docChgLst>
  <pc:docChgLst>
    <pc:chgData name="Simon Mæng Tjørnehøj" userId="S::s.maeng@rn.dk::f3f0de39-2f2c-4442-913c-3ece5b133585" providerId="AD" clId="Web-{367DDC61-34D2-761B-F733-046F45684DB7}"/>
    <pc:docChg chg="mod addSld modSld">
      <pc:chgData name="Simon Mæng Tjørnehøj" userId="S::s.maeng@rn.dk::f3f0de39-2f2c-4442-913c-3ece5b133585" providerId="AD" clId="Web-{367DDC61-34D2-761B-F733-046F45684DB7}" dt="2023-04-06T16:00:33.570" v="131" actId="1076"/>
      <pc:docMkLst>
        <pc:docMk/>
      </pc:docMkLst>
      <pc:sldChg chg="addSp modSp add replId addCm modCm">
        <pc:chgData name="Simon Mæng Tjørnehøj" userId="S::s.maeng@rn.dk::f3f0de39-2f2c-4442-913c-3ece5b133585" providerId="AD" clId="Web-{367DDC61-34D2-761B-F733-046F45684DB7}" dt="2023-04-06T16:00:33.570" v="131" actId="1076"/>
        <pc:sldMkLst>
          <pc:docMk/>
          <pc:sldMk cId="124461627" sldId="301"/>
        </pc:sldMkLst>
        <pc:spChg chg="mod">
          <ac:chgData name="Simon Mæng Tjørnehøj" userId="S::s.maeng@rn.dk::f3f0de39-2f2c-4442-913c-3ece5b133585" providerId="AD" clId="Web-{367DDC61-34D2-761B-F733-046F45684DB7}" dt="2023-04-06T15:53:29.086" v="21" actId="20577"/>
          <ac:spMkLst>
            <pc:docMk/>
            <pc:sldMk cId="124461627" sldId="301"/>
            <ac:spMk id="2" creationId="{00000000-0000-0000-0000-000000000000}"/>
          </ac:spMkLst>
        </pc:spChg>
        <pc:spChg chg="mod">
          <ac:chgData name="Simon Mæng Tjørnehøj" userId="S::s.maeng@rn.dk::f3f0de39-2f2c-4442-913c-3ece5b133585" providerId="AD" clId="Web-{367DDC61-34D2-761B-F733-046F45684DB7}" dt="2023-04-06T15:58:40.983" v="92" actId="20577"/>
          <ac:spMkLst>
            <pc:docMk/>
            <pc:sldMk cId="124461627" sldId="301"/>
            <ac:spMk id="3" creationId="{00000000-0000-0000-0000-000000000000}"/>
          </ac:spMkLst>
        </pc:spChg>
        <pc:spChg chg="add mod">
          <ac:chgData name="Simon Mæng Tjørnehøj" userId="S::s.maeng@rn.dk::f3f0de39-2f2c-4442-913c-3ece5b133585" providerId="AD" clId="Web-{367DDC61-34D2-761B-F733-046F45684DB7}" dt="2023-04-06T15:59:47.238" v="101" actId="1076"/>
          <ac:spMkLst>
            <pc:docMk/>
            <pc:sldMk cId="124461627" sldId="301"/>
            <ac:spMk id="4" creationId="{78651CBF-04ED-71FA-B038-303C769B3D0F}"/>
          </ac:spMkLst>
        </pc:spChg>
        <pc:spChg chg="add mod">
          <ac:chgData name="Simon Mæng Tjørnehøj" userId="S::s.maeng@rn.dk::f3f0de39-2f2c-4442-913c-3ece5b133585" providerId="AD" clId="Web-{367DDC61-34D2-761B-F733-046F45684DB7}" dt="2023-04-06T16:00:33.570" v="131" actId="1076"/>
          <ac:spMkLst>
            <pc:docMk/>
            <pc:sldMk cId="124461627" sldId="301"/>
            <ac:spMk id="5" creationId="{BD464244-3C7E-ED3E-8A99-FDB9247A1EDF}"/>
          </ac:spMkLst>
        </pc:spChg>
        <pc:spChg chg="add mod">
          <ac:chgData name="Simon Mæng Tjørnehøj" userId="S::s.maeng@rn.dk::f3f0de39-2f2c-4442-913c-3ece5b133585" providerId="AD" clId="Web-{367DDC61-34D2-761B-F733-046F45684DB7}" dt="2023-04-06T16:00:26.194" v="129" actId="20577"/>
          <ac:spMkLst>
            <pc:docMk/>
            <pc:sldMk cId="124461627" sldId="301"/>
            <ac:spMk id="7" creationId="{CCECCBE5-E9E2-C4A9-2BF0-5621156287BE}"/>
          </ac:spMkLst>
        </pc:spChg>
        <pc:picChg chg="mod">
          <ac:chgData name="Simon Mæng Tjørnehøj" userId="S::s.maeng@rn.dk::f3f0de39-2f2c-4442-913c-3ece5b133585" providerId="AD" clId="Web-{367DDC61-34D2-761B-F733-046F45684DB7}" dt="2023-04-06T15:59:49.270" v="102" actId="1076"/>
          <ac:picMkLst>
            <pc:docMk/>
            <pc:sldMk cId="124461627" sldId="301"/>
            <ac:picMk id="6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Simon Mæng Tjørnehøj" userId="S::s.maeng@rn.dk::f3f0de39-2f2c-4442-913c-3ece5b133585" providerId="AD" clId="Web-{367DDC61-34D2-761B-F733-046F45684DB7}" dt="2023-04-06T15:56:20.973" v="87" actId="20577"/>
              <pc2:cmMkLst xmlns:pc2="http://schemas.microsoft.com/office/powerpoint/2019/9/main/command">
                <pc:docMk/>
                <pc:sldMk cId="124461627" sldId="301"/>
                <pc2:cmMk id="{1EE021D2-1607-4C99-96B2-726EAB067B0F}"/>
              </pc2:cmMkLst>
            </pc226:cmChg>
          </p:ext>
        </pc:extLst>
      </pc:sldChg>
    </pc:docChg>
  </pc:docChgLst>
  <pc:docChgLst>
    <pc:chgData name="Gustav Holck Normann" userId="S::g.normann@rn.dk::793d8ec2-15d8-477f-8cf8-5ef4138fe873" providerId="AD" clId="Web-{FB3116B8-9AEF-110B-7022-571ADC804779}"/>
    <pc:docChg chg="mod">
      <pc:chgData name="Gustav Holck Normann" userId="S::g.normann@rn.dk::793d8ec2-15d8-477f-8cf8-5ef4138fe873" providerId="AD" clId="Web-{FB3116B8-9AEF-110B-7022-571ADC804779}" dt="2023-02-21T13:42:55.461" v="2"/>
      <pc:docMkLst>
        <pc:docMk/>
      </pc:docMkLst>
      <pc:sldChg chg="addCm">
        <pc:chgData name="Gustav Holck Normann" userId="S::g.normann@rn.dk::793d8ec2-15d8-477f-8cf8-5ef4138fe873" providerId="AD" clId="Web-{FB3116B8-9AEF-110B-7022-571ADC804779}" dt="2023-02-21T13:32:00.599" v="1"/>
        <pc:sldMkLst>
          <pc:docMk/>
          <pc:sldMk cId="66243396" sldId="28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stav Holck Normann" userId="S::g.normann@rn.dk::793d8ec2-15d8-477f-8cf8-5ef4138fe873" providerId="AD" clId="Web-{FB3116B8-9AEF-110B-7022-571ADC804779}" dt="2023-02-21T13:32:00.599" v="1"/>
              <pc2:cmMkLst xmlns:pc2="http://schemas.microsoft.com/office/powerpoint/2019/9/main/command">
                <pc:docMk/>
                <pc:sldMk cId="66243396" sldId="288"/>
                <pc2:cmMk id="{BFEE1AFB-21EF-4037-B0EB-F38E2A9C552D}"/>
              </pc2:cmMkLst>
            </pc226:cmChg>
          </p:ext>
        </pc:extLst>
      </pc:sldChg>
      <pc:sldChg chg="addCm">
        <pc:chgData name="Gustav Holck Normann" userId="S::g.normann@rn.dk::793d8ec2-15d8-477f-8cf8-5ef4138fe873" providerId="AD" clId="Web-{FB3116B8-9AEF-110B-7022-571ADC804779}" dt="2023-02-21T13:42:55.461" v="2"/>
        <pc:sldMkLst>
          <pc:docMk/>
          <pc:sldMk cId="279570936" sldId="29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stav Holck Normann" userId="S::g.normann@rn.dk::793d8ec2-15d8-477f-8cf8-5ef4138fe873" providerId="AD" clId="Web-{FB3116B8-9AEF-110B-7022-571ADC804779}" dt="2023-02-21T13:42:55.461" v="2"/>
              <pc2:cmMkLst xmlns:pc2="http://schemas.microsoft.com/office/powerpoint/2019/9/main/command">
                <pc:docMk/>
                <pc:sldMk cId="279570936" sldId="293"/>
                <pc2:cmMk id="{14B6244F-741C-43E8-AB2E-FC5D227914AE}"/>
              </pc2:cmMkLst>
            </pc226:cmChg>
          </p:ext>
        </pc:extLst>
      </pc:sldChg>
    </pc:docChg>
  </pc:docChgLst>
  <pc:docChgLst>
    <pc:chgData name="Simon Mæng Tjørnehøj" userId="S::s.maeng@rn.dk::f3f0de39-2f2c-4442-913c-3ece5b133585" providerId="AD" clId="Web-{31E4E081-A7BC-0F3C-5956-311772AD969C}"/>
    <pc:docChg chg="modSld">
      <pc:chgData name="Simon Mæng Tjørnehøj" userId="S::s.maeng@rn.dk::f3f0de39-2f2c-4442-913c-3ece5b133585" providerId="AD" clId="Web-{31E4E081-A7BC-0F3C-5956-311772AD969C}" dt="2023-03-09T16:34:39.149" v="55" actId="20577"/>
      <pc:docMkLst>
        <pc:docMk/>
      </pc:docMkLst>
      <pc:sldChg chg="modSp">
        <pc:chgData name="Simon Mæng Tjørnehøj" userId="S::s.maeng@rn.dk::f3f0de39-2f2c-4442-913c-3ece5b133585" providerId="AD" clId="Web-{31E4E081-A7BC-0F3C-5956-311772AD969C}" dt="2023-03-09T16:34:27.071" v="40" actId="20577"/>
        <pc:sldMkLst>
          <pc:docMk/>
          <pc:sldMk cId="340023522" sldId="277"/>
        </pc:sldMkLst>
        <pc:spChg chg="mod">
          <ac:chgData name="Simon Mæng Tjørnehøj" userId="S::s.maeng@rn.dk::f3f0de39-2f2c-4442-913c-3ece5b133585" providerId="AD" clId="Web-{31E4E081-A7BC-0F3C-5956-311772AD969C}" dt="2023-03-09T16:34:27.071" v="40" actId="20577"/>
          <ac:spMkLst>
            <pc:docMk/>
            <pc:sldMk cId="340023522" sldId="277"/>
            <ac:spMk id="2" creationId="{00000000-0000-0000-0000-000000000000}"/>
          </ac:spMkLst>
        </pc:spChg>
        <pc:spChg chg="mod">
          <ac:chgData name="Simon Mæng Tjørnehøj" userId="S::s.maeng@rn.dk::f3f0de39-2f2c-4442-913c-3ece5b133585" providerId="AD" clId="Web-{31E4E081-A7BC-0F3C-5956-311772AD969C}" dt="2023-03-09T16:34:04.445" v="28" actId="1076"/>
          <ac:spMkLst>
            <pc:docMk/>
            <pc:sldMk cId="340023522" sldId="277"/>
            <ac:spMk id="5" creationId="{00000000-0000-0000-0000-000000000000}"/>
          </ac:spMkLst>
        </pc:spChg>
      </pc:sldChg>
      <pc:sldChg chg="modSp">
        <pc:chgData name="Simon Mæng Tjørnehøj" userId="S::s.maeng@rn.dk::f3f0de39-2f2c-4442-913c-3ece5b133585" providerId="AD" clId="Web-{31E4E081-A7BC-0F3C-5956-311772AD969C}" dt="2023-03-09T16:34:39.149" v="55" actId="20577"/>
        <pc:sldMkLst>
          <pc:docMk/>
          <pc:sldMk cId="3788994394" sldId="278"/>
        </pc:sldMkLst>
        <pc:spChg chg="mod">
          <ac:chgData name="Simon Mæng Tjørnehøj" userId="S::s.maeng@rn.dk::f3f0de39-2f2c-4442-913c-3ece5b133585" providerId="AD" clId="Web-{31E4E081-A7BC-0F3C-5956-311772AD969C}" dt="2023-03-09T16:25:03.715" v="16" actId="20577"/>
          <ac:spMkLst>
            <pc:docMk/>
            <pc:sldMk cId="3788994394" sldId="278"/>
            <ac:spMk id="2" creationId="{00000000-0000-0000-0000-000000000000}"/>
          </ac:spMkLst>
        </pc:spChg>
        <pc:spChg chg="mod">
          <ac:chgData name="Simon Mæng Tjørnehøj" userId="S::s.maeng@rn.dk::f3f0de39-2f2c-4442-913c-3ece5b133585" providerId="AD" clId="Web-{31E4E081-A7BC-0F3C-5956-311772AD969C}" dt="2023-03-09T16:34:39.149" v="55" actId="20577"/>
          <ac:spMkLst>
            <pc:docMk/>
            <pc:sldMk cId="3788994394" sldId="27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edit</a:t>
            </a:r>
            <a:r>
              <a:rPr lang="da-DK"/>
              <a:t> Master </a:t>
            </a:r>
            <a:r>
              <a:rPr lang="da-DK" err="1"/>
              <a:t>text</a:t>
            </a:r>
            <a:r>
              <a:rPr lang="da-DK"/>
              <a:t> styles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63897">
              <a:defRPr/>
            </a:pPr>
            <a:r>
              <a:rPr lang="da-DK" b="1" dirty="0"/>
              <a:t>Tag</a:t>
            </a:r>
            <a:r>
              <a:rPr lang="da-DK" b="1" baseline="0" dirty="0"/>
              <a:t> følgende ting med ind i klasselokalet:</a:t>
            </a:r>
          </a:p>
          <a:p>
            <a:pPr defTabSz="1063897">
              <a:defRPr/>
            </a:pPr>
            <a:r>
              <a:rPr lang="da-DK" b="0" baseline="0" dirty="0"/>
              <a:t>Modulmappen</a:t>
            </a:r>
          </a:p>
          <a:p>
            <a:pPr defTabSz="1063897">
              <a:defRPr/>
            </a:pPr>
            <a:endParaRPr lang="da-DK" baseline="0" dirty="0"/>
          </a:p>
          <a:p>
            <a:pPr defTabSz="1063897">
              <a:defRPr/>
            </a:pPr>
            <a:r>
              <a:rPr lang="da-DK" b="1" baseline="0" dirty="0"/>
              <a:t>Ting, der skal findes frem til øvelserne:</a:t>
            </a:r>
            <a:endParaRPr lang="da-DK" baseline="0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7990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>
                <a:cs typeface="Calibri"/>
              </a:rPr>
              <a:t>*Fint slide</a:t>
            </a:r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0113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2400" dirty="0"/>
              <a:t> Husk altid at tænke på din egen sikkerhed – vær altid tæt på en dør, lad Jer ej trænge op i en krog</a:t>
            </a:r>
            <a:endParaRPr lang="da-DK" dirty="0"/>
          </a:p>
          <a:p>
            <a:endParaRPr lang="da-DK" dirty="0"/>
          </a:p>
          <a:p>
            <a:r>
              <a:rPr lang="da-DK" b="1" dirty="0"/>
              <a:t>Kommunikation med den aggressive</a:t>
            </a:r>
            <a:r>
              <a:rPr lang="da-DK" b="1" baseline="0" dirty="0"/>
              <a:t> patient: </a:t>
            </a:r>
            <a:r>
              <a:rPr lang="da-DK" b="1" dirty="0"/>
              <a:t> </a:t>
            </a:r>
            <a:br>
              <a:rPr lang="da-DK" dirty="0"/>
            </a:br>
            <a:br>
              <a:rPr lang="da-DK" dirty="0"/>
            </a:br>
            <a:r>
              <a:rPr lang="da-DK" dirty="0"/>
              <a:t>Girafsprog bygger bl.a. på antagelser om, at der bag aggression, vrede, dom og kritik er et menneske med følelser og behov, der ikke er blevet hørt. </a:t>
            </a:r>
          </a:p>
          <a:p>
            <a:r>
              <a:rPr lang="da-DK" dirty="0"/>
              <a:t>Målet med girafsprog er at skabe en ligeværdig dialog, hvor alle parters behov bliver hørt og har betydning. </a:t>
            </a:r>
            <a:br>
              <a:rPr lang="da-DK" dirty="0"/>
            </a:br>
            <a:br>
              <a:rPr lang="da-DK" dirty="0"/>
            </a:br>
            <a:r>
              <a:rPr lang="da-DK" dirty="0"/>
              <a:t>Der arbejdes med fire trin:</a:t>
            </a:r>
            <a:br>
              <a:rPr lang="da-DK" dirty="0"/>
            </a:br>
            <a:r>
              <a:rPr lang="da-DK" dirty="0"/>
              <a:t>1) Observere og give udtryk for fakta uden tolkninger, vurderinger og domme, f.eks.:</a:t>
            </a:r>
            <a:br>
              <a:rPr lang="da-DK" dirty="0"/>
            </a:br>
            <a:r>
              <a:rPr lang="da-DK" dirty="0"/>
              <a:t>Når jeg ser/hører/mærker at ... </a:t>
            </a:r>
            <a:br>
              <a:rPr lang="da-DK" dirty="0"/>
            </a:br>
            <a:br>
              <a:rPr lang="da-DK" dirty="0"/>
            </a:br>
            <a:r>
              <a:rPr lang="da-DK" dirty="0"/>
              <a:t>2) Udtrykke egen følelse eller gætte på den andens, f.eks.:</a:t>
            </a:r>
            <a:br>
              <a:rPr lang="da-DK" dirty="0"/>
            </a:br>
            <a:r>
              <a:rPr lang="da-DK" dirty="0"/>
              <a:t>... så bliver jeg glad/ked af det/vred ... </a:t>
            </a:r>
            <a:br>
              <a:rPr lang="da-DK" dirty="0"/>
            </a:br>
            <a:r>
              <a:rPr lang="da-DK" dirty="0"/>
              <a:t>... er det så, fordi du er glad/ked af det/vred? </a:t>
            </a:r>
            <a:br>
              <a:rPr lang="da-DK" dirty="0"/>
            </a:br>
            <a:br>
              <a:rPr lang="da-DK" dirty="0"/>
            </a:br>
            <a:r>
              <a:rPr lang="da-DK" dirty="0"/>
              <a:t>3) Udtrykke eget behov bag følelsen eller gætte på den andens, f.eks.:</a:t>
            </a:r>
            <a:br>
              <a:rPr lang="da-DK" dirty="0"/>
            </a:br>
            <a:r>
              <a:rPr lang="da-DK" dirty="0"/>
              <a:t>... for jeg har virkelig brug for anerkendelse/respekt/medfølelse ...</a:t>
            </a:r>
            <a:br>
              <a:rPr lang="da-DK" dirty="0"/>
            </a:br>
            <a:r>
              <a:rPr lang="da-DK" dirty="0"/>
              <a:t>... er det så, fordi du har brug for ...?</a:t>
            </a:r>
            <a:br>
              <a:rPr lang="da-DK" dirty="0"/>
            </a:br>
            <a:br>
              <a:rPr lang="da-DK" dirty="0"/>
            </a:br>
            <a:r>
              <a:rPr lang="da-DK" dirty="0"/>
              <a:t>4) Fremsætte en anmodning om en handling, der kan opfylde behovet, f.eks.:</a:t>
            </a:r>
            <a:br>
              <a:rPr lang="da-DK" dirty="0"/>
            </a:br>
            <a:r>
              <a:rPr lang="da-DK" dirty="0"/>
              <a:t>Vil du godt ..., Kan jeg bede dig om ..., Sådan kan du gøre ... 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GIRAFSPROG ER FUNDET HER</a:t>
            </a:r>
          </a:p>
          <a:p>
            <a:endParaRPr lang="da-DK" dirty="0"/>
          </a:p>
          <a:p>
            <a:r>
              <a:rPr lang="da-DK" dirty="0"/>
              <a:t>http://</a:t>
            </a:r>
            <a:r>
              <a:rPr lang="da-DK" dirty="0" err="1"/>
              <a:t>www.dsr.dk</a:t>
            </a:r>
            <a:r>
              <a:rPr lang="da-DK" dirty="0"/>
              <a:t>/Sygeplejersken/Sider/SY-2007-19-22-1-Aggressive_patienter.aspx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2089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Der er lidt diskussion</a:t>
            </a:r>
            <a:r>
              <a:rPr lang="da-DK" b="1" baseline="0" dirty="0"/>
              <a:t> om forskellen på delir og konfusion.</a:t>
            </a:r>
          </a:p>
          <a:p>
            <a:r>
              <a:rPr lang="da-DK" b="1" baseline="0" dirty="0"/>
              <a:t>På kurset omtales som konfusion.</a:t>
            </a:r>
          </a:p>
          <a:p>
            <a:endParaRPr lang="da-DK" b="1" baseline="0" dirty="0"/>
          </a:p>
          <a:p>
            <a:r>
              <a:rPr lang="da-DK" b="0" baseline="0" dirty="0"/>
              <a:t>OBS i psykiatrien bruger de delir/konfusion på en lidt andet måde. Husk at informere kursisterne om dette. </a:t>
            </a:r>
          </a:p>
          <a:p>
            <a:endParaRPr lang="da-DK" b="0" baseline="0" dirty="0"/>
          </a:p>
          <a:p>
            <a:r>
              <a:rPr lang="da-DK" b="0" baseline="0" dirty="0"/>
              <a:t>Akut delir er noget andet og en tilstand, som er farlig og som skal behandles (voldsom motorisk uro og risiko for dødelig kollaps) </a:t>
            </a:r>
          </a:p>
          <a:p>
            <a:endParaRPr lang="da-DK" b="0" dirty="0"/>
          </a:p>
          <a:p>
            <a:endParaRPr lang="da-DK" b="0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59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0" dirty="0"/>
          </a:p>
          <a:p>
            <a:endParaRPr lang="da-DK" b="0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1705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1743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Forlad ikke en konfus patient.</a:t>
            </a:r>
          </a:p>
          <a:p>
            <a:r>
              <a:rPr lang="da-DK" b="0" dirty="0"/>
              <a:t>De kan forvolde skade på sig</a:t>
            </a:r>
            <a:r>
              <a:rPr lang="da-DK" b="0" baseline="0" dirty="0"/>
              <a:t> selv (seponere venflon, falde ud af senge, forlade stuen m.m.)</a:t>
            </a:r>
            <a:endParaRPr lang="da-DK" b="0" dirty="0"/>
          </a:p>
          <a:p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4665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0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8156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1133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BCD59-88C3-4EC6-A464-B8F066DBFF6A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8607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b="1" dirty="0"/>
              <a:t>Hvad kan forstyrre søvnen under en indlæggelse?			</a:t>
            </a:r>
          </a:p>
          <a:p>
            <a:pPr>
              <a:buFont typeface="Arial" pitchFamily="34" charset="0"/>
              <a:buNone/>
            </a:pPr>
            <a:r>
              <a:rPr lang="da-DK" dirty="0"/>
              <a:t>Fremmede omgivelser</a:t>
            </a:r>
          </a:p>
          <a:p>
            <a:pPr>
              <a:buFont typeface="Arial" pitchFamily="34" charset="0"/>
              <a:buNone/>
            </a:pPr>
            <a:r>
              <a:rPr lang="da-DK" dirty="0"/>
              <a:t>Psykiske faktorer </a:t>
            </a:r>
            <a:r>
              <a:rPr lang="da-DK" sz="1050" dirty="0"/>
              <a:t>(angst-spekulationer)</a:t>
            </a:r>
            <a:r>
              <a:rPr lang="da-DK" dirty="0"/>
              <a:t> </a:t>
            </a:r>
          </a:p>
          <a:p>
            <a:pPr>
              <a:buFont typeface="Arial" pitchFamily="34" charset="0"/>
              <a:buNone/>
            </a:pPr>
            <a:r>
              <a:rPr lang="da-DK" dirty="0"/>
              <a:t>Lyde </a:t>
            </a:r>
            <a:r>
              <a:rPr lang="da-DK" sz="1050" dirty="0"/>
              <a:t>(fra gangen, fra medpatienter,</a:t>
            </a:r>
            <a:r>
              <a:rPr lang="da-DK" sz="1050" baseline="0" dirty="0"/>
              <a:t> fra sygeplejersker)</a:t>
            </a:r>
          </a:p>
          <a:p>
            <a:pPr>
              <a:buFont typeface="Arial" pitchFamily="34" charset="0"/>
              <a:buNone/>
            </a:pPr>
            <a:r>
              <a:rPr lang="da-DK" baseline="0" dirty="0"/>
              <a:t>Lugte</a:t>
            </a:r>
          </a:p>
          <a:p>
            <a:pPr>
              <a:buFont typeface="Arial" pitchFamily="34" charset="0"/>
              <a:buNone/>
            </a:pPr>
            <a:r>
              <a:rPr lang="da-DK" baseline="0" dirty="0"/>
              <a:t>Temperatur </a:t>
            </a:r>
            <a:r>
              <a:rPr lang="da-DK" sz="1050" baseline="0" dirty="0"/>
              <a:t>(varmt/koldt)</a:t>
            </a:r>
          </a:p>
          <a:p>
            <a:pPr>
              <a:buFont typeface="Arial" pitchFamily="34" charset="0"/>
              <a:buNone/>
            </a:pPr>
            <a:r>
              <a:rPr lang="da-DK" baseline="0" dirty="0" err="1"/>
              <a:t>Hensynstagen</a:t>
            </a:r>
            <a:r>
              <a:rPr lang="da-DK" baseline="0" dirty="0"/>
              <a:t> </a:t>
            </a:r>
            <a:r>
              <a:rPr lang="da-DK" sz="1200" baseline="0" dirty="0"/>
              <a:t>til medpatienten </a:t>
            </a:r>
            <a:r>
              <a:rPr lang="da-DK" sz="1050" baseline="0" dirty="0"/>
              <a:t>(forskellig sengetid, TV m.m.)</a:t>
            </a:r>
          </a:p>
          <a:p>
            <a:pPr>
              <a:buFont typeface="Arial" pitchFamily="34" charset="0"/>
              <a:buNone/>
            </a:pPr>
            <a:r>
              <a:rPr lang="da-DK" sz="1200" baseline="0" dirty="0"/>
              <a:t>Lys</a:t>
            </a:r>
          </a:p>
          <a:p>
            <a:pPr>
              <a:buFont typeface="Arial" pitchFamily="34" charset="0"/>
              <a:buNone/>
            </a:pPr>
            <a:r>
              <a:rPr lang="da-DK" sz="1050" baseline="0" dirty="0"/>
              <a:t>Sengen (madrassen, </a:t>
            </a:r>
            <a:r>
              <a:rPr lang="da-DK" sz="1050" baseline="0" dirty="0" err="1"/>
              <a:t>knirken</a:t>
            </a:r>
            <a:r>
              <a:rPr lang="da-DK" sz="1050" baseline="0" dirty="0"/>
              <a:t>)</a:t>
            </a:r>
          </a:p>
          <a:p>
            <a:pPr>
              <a:buFont typeface="Arial" pitchFamily="34" charset="0"/>
              <a:buNone/>
            </a:pPr>
            <a:r>
              <a:rPr lang="da-DK" sz="1200" baseline="0" dirty="0"/>
              <a:t>Man sover alene</a:t>
            </a:r>
          </a:p>
          <a:p>
            <a:pPr>
              <a:buFont typeface="Arial" pitchFamily="34" charset="0"/>
              <a:buNone/>
            </a:pPr>
            <a:r>
              <a:rPr lang="da-DK" sz="1200" baseline="0" dirty="0"/>
              <a:t>Fysiske faktorer </a:t>
            </a:r>
            <a:r>
              <a:rPr lang="da-DK" sz="1050" baseline="0" dirty="0"/>
              <a:t>(smerter, feber, kvalme)</a:t>
            </a:r>
          </a:p>
          <a:p>
            <a:pPr>
              <a:buFont typeface="Arial" pitchFamily="34" charset="0"/>
              <a:buNone/>
            </a:pPr>
            <a:r>
              <a:rPr lang="da-DK" sz="1200" baseline="0" dirty="0"/>
              <a:t>Middagssøvn </a:t>
            </a:r>
            <a:r>
              <a:rPr lang="da-DK" sz="1050" baseline="0" dirty="0"/>
              <a:t>(ændret søvnmønster)</a:t>
            </a:r>
          </a:p>
          <a:p>
            <a:pPr>
              <a:buFont typeface="Arial" pitchFamily="34" charset="0"/>
              <a:buNone/>
            </a:pPr>
            <a:r>
              <a:rPr lang="da-DK" sz="1200" baseline="0" dirty="0"/>
              <a:t>Sengeliggende, kedsomhed, lejring</a:t>
            </a:r>
          </a:p>
          <a:p>
            <a:pPr>
              <a:buFont typeface="Arial" pitchFamily="34" charset="0"/>
              <a:buNone/>
            </a:pPr>
            <a:r>
              <a:rPr lang="da-DK" sz="1200" baseline="0" dirty="0"/>
              <a:t>Nedsat aktivitet</a:t>
            </a:r>
          </a:p>
          <a:p>
            <a:pPr>
              <a:buFont typeface="Arial" pitchFamily="34" charset="0"/>
              <a:buNone/>
            </a:pPr>
            <a:r>
              <a:rPr lang="da-DK" sz="1200" baseline="0" dirty="0"/>
              <a:t>Stress</a:t>
            </a:r>
          </a:p>
          <a:p>
            <a:pPr>
              <a:buFont typeface="Arial" pitchFamily="34" charset="0"/>
              <a:buNone/>
            </a:pPr>
            <a:r>
              <a:rPr lang="da-DK" sz="1200" baseline="0" dirty="0"/>
              <a:t>Kaffe</a:t>
            </a:r>
          </a:p>
          <a:p>
            <a:endParaRPr lang="da-DK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Hvad kan man gøre</a:t>
            </a:r>
            <a:r>
              <a:rPr lang="da-DK" b="1" baseline="0" dirty="0"/>
              <a:t> for at hjælpe til en bedre søvn?</a:t>
            </a:r>
            <a:endParaRPr lang="da-DK" b="1" dirty="0"/>
          </a:p>
          <a:p>
            <a:pPr>
              <a:buFont typeface="Arial" pitchFamily="34" charset="0"/>
              <a:buNone/>
            </a:pPr>
            <a:r>
              <a:rPr lang="da-DK" dirty="0"/>
              <a:t>Afdæk problemet</a:t>
            </a:r>
            <a:r>
              <a:rPr lang="da-DK" baseline="0" dirty="0"/>
              <a:t> </a:t>
            </a:r>
            <a:r>
              <a:rPr lang="da-DK" dirty="0"/>
              <a:t>og gør noget ved det.</a:t>
            </a:r>
          </a:p>
          <a:p>
            <a:pPr>
              <a:buFont typeface="Arial" pitchFamily="34" charset="0"/>
              <a:buNone/>
            </a:pPr>
            <a:r>
              <a:rPr lang="da-DK" dirty="0"/>
              <a:t>Spørg</a:t>
            </a:r>
            <a:r>
              <a:rPr lang="da-DK" baseline="0" dirty="0"/>
              <a:t> ind til normale vaner og ritualer</a:t>
            </a:r>
          </a:p>
          <a:p>
            <a:pPr>
              <a:buFont typeface="Arial" pitchFamily="34" charset="0"/>
              <a:buNone/>
            </a:pPr>
            <a:r>
              <a:rPr lang="da-DK" baseline="0" dirty="0"/>
              <a:t>Ro, begrænset lys evt ørepropper</a:t>
            </a:r>
          </a:p>
          <a:p>
            <a:pPr>
              <a:buFont typeface="Arial" pitchFamily="34" charset="0"/>
              <a:buNone/>
            </a:pPr>
            <a:r>
              <a:rPr lang="da-DK" baseline="0" dirty="0"/>
              <a:t>Afslapningsøvelser</a:t>
            </a:r>
          </a:p>
          <a:p>
            <a:pPr>
              <a:buFont typeface="Arial" pitchFamily="34" charset="0"/>
              <a:buNone/>
            </a:pPr>
            <a:r>
              <a:rPr lang="da-DK" baseline="0" dirty="0"/>
              <a:t>Klokkesnor indenfor rækkevidde</a:t>
            </a:r>
          </a:p>
          <a:p>
            <a:pPr>
              <a:buFont typeface="Arial" pitchFamily="34" charset="0"/>
              <a:buNone/>
            </a:pPr>
            <a:r>
              <a:rPr lang="da-DK" baseline="0" dirty="0"/>
              <a:t>Kolbe, bækkenstol indenfor rækkevidde</a:t>
            </a:r>
          </a:p>
          <a:p>
            <a:pPr>
              <a:buFont typeface="Arial" pitchFamily="34" charset="0"/>
              <a:buNone/>
            </a:pPr>
            <a:r>
              <a:rPr lang="da-DK" baseline="0" dirty="0"/>
              <a:t>God personlig hygiejne inden natten </a:t>
            </a:r>
            <a:r>
              <a:rPr lang="da-DK" sz="800" baseline="0" dirty="0"/>
              <a:t>(bleskift, mundpleje, håndvask m.m.)</a:t>
            </a:r>
          </a:p>
          <a:p>
            <a:pPr>
              <a:buFont typeface="Arial" pitchFamily="34" charset="0"/>
              <a:buNone/>
            </a:pPr>
            <a:r>
              <a:rPr lang="da-DK" baseline="0" dirty="0"/>
              <a:t>Lindring af kvalme/smerter</a:t>
            </a:r>
          </a:p>
          <a:p>
            <a:pPr>
              <a:buFont typeface="Arial" pitchFamily="34" charset="0"/>
              <a:buNone/>
            </a:pPr>
            <a:r>
              <a:rPr lang="da-DK" baseline="0" dirty="0"/>
              <a:t>Vær opmærksom på patientens søvnmønster om dagen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1066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3548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Udlever den laminerede overleveringsrapport</a:t>
            </a:r>
          </a:p>
          <a:p>
            <a:endParaRPr lang="da-DK" b="1" baseline="0"/>
          </a:p>
          <a:p>
            <a:r>
              <a:rPr lang="da-DK" baseline="0"/>
              <a:t>H</a:t>
            </a:r>
            <a:r>
              <a:rPr lang="da-DK"/>
              <a:t>ver anden kursist får udlevet en</a:t>
            </a:r>
            <a:r>
              <a:rPr lang="da-DK" baseline="0"/>
              <a:t> rapport om, hvordan patienten har det nu. (den laminerede udgave, som ligger i modulmappen) Husk at få dem tilbage igen. </a:t>
            </a:r>
          </a:p>
          <a:p>
            <a:r>
              <a:rPr lang="da-DK" baseline="0"/>
              <a:t>Dem, der ikke har fået udleveret rapport, skal tage imod og udspørge i forhold til hvad de har brug for at få at vide. De skal anvende Rapport/forventningsafstemningen fra deres lille Minihåndbog</a:t>
            </a:r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1295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4311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/>
              <a:t>Kursisterne skal her skrive ned på et stykke papir </a:t>
            </a:r>
            <a:r>
              <a:rPr lang="da-DK" b="0" baseline="0"/>
              <a:t>de informationer de får her, thi </a:t>
            </a:r>
            <a:r>
              <a:rPr lang="da-DK" b="0" baseline="0" err="1"/>
              <a:t>sliden</a:t>
            </a:r>
            <a:r>
              <a:rPr lang="da-DK" b="0" baseline="0"/>
              <a:t> forsvinder. </a:t>
            </a:r>
          </a:p>
          <a:p>
            <a:r>
              <a:rPr lang="da-DK" b="0" baseline="0"/>
              <a:t>Og sådan er det i alle case/rapporter fremover. </a:t>
            </a:r>
          </a:p>
          <a:p>
            <a:r>
              <a:rPr lang="da-DK" b="0" baseline="0"/>
              <a:t>De må gerne spørge Jer ud, hvis de mangler nogle informationer. </a:t>
            </a:r>
          </a:p>
          <a:p>
            <a:endParaRPr lang="da-DK" b="0" baseline="0"/>
          </a:p>
          <a:p>
            <a:r>
              <a:rPr lang="da-DK" b="1" baseline="0"/>
              <a:t>Yderligere oplysninger, der kan spørge ind til kan bl.a. være – (I må også meget gerne digte selv):</a:t>
            </a:r>
          </a:p>
          <a:p>
            <a:pPr marL="228600" indent="-228600">
              <a:buFont typeface="+mj-lt"/>
              <a:buAutoNum type="arabicPeriod"/>
            </a:pPr>
            <a:r>
              <a:rPr lang="da-DK" b="0" baseline="0"/>
              <a:t>Thomsen har SPV-vagt da hun kræver fast vagt. Må ikke forlades.</a:t>
            </a:r>
          </a:p>
          <a:p>
            <a:pPr marL="228600" indent="-228600">
              <a:buFont typeface="+mj-lt"/>
              <a:buAutoNum type="arabicPeriod"/>
            </a:pPr>
            <a:r>
              <a:rPr lang="da-DK" b="0" baseline="0"/>
              <a:t>BT, puls, SAT, RF, </a:t>
            </a:r>
            <a:r>
              <a:rPr lang="da-DK" b="0" baseline="0" err="1"/>
              <a:t>tp</a:t>
            </a:r>
            <a:r>
              <a:rPr lang="da-DK" b="0" baseline="0"/>
              <a:t> skal tages 1 gang i vagten – ellers kun, hvis der er forandringer. Ligeledes skal bevidsthedsniveau observeres. </a:t>
            </a:r>
          </a:p>
          <a:p>
            <a:pPr marL="228600" indent="-228600">
              <a:buFont typeface="+mj-lt"/>
              <a:buAutoNum type="arabicPeriod"/>
            </a:pPr>
            <a:r>
              <a:rPr lang="da-DK" b="0" baseline="0"/>
              <a:t>Må gerne spise og drikke frit. Vil </a:t>
            </a:r>
            <a:r>
              <a:rPr lang="da-DK" b="0" baseline="0" err="1"/>
              <a:t>ha´øl</a:t>
            </a:r>
            <a:r>
              <a:rPr lang="da-DK" b="0" baseline="0"/>
              <a:t>!</a:t>
            </a:r>
          </a:p>
          <a:p>
            <a:pPr marL="228600" indent="-228600">
              <a:buFont typeface="+mj-lt"/>
              <a:buAutoNum type="arabicPeriod"/>
            </a:pPr>
            <a:r>
              <a:rPr lang="da-DK" b="0" baseline="0"/>
              <a:t>Familie: bor alene – kun få venner</a:t>
            </a:r>
          </a:p>
          <a:p>
            <a:pPr marL="228600" indent="-228600">
              <a:buFont typeface="+mj-lt"/>
              <a:buAutoNum type="arabicPeriod"/>
            </a:pPr>
            <a:r>
              <a:rPr lang="da-DK" b="0" baseline="0"/>
              <a:t>Må gerne mobiliseres til toilettet/brus. Har slået sit ben, men kan godt støtte på det. Du skal dog hjælpe hende. </a:t>
            </a:r>
          </a:p>
          <a:p>
            <a:pPr marL="228600" indent="-228600">
              <a:buFont typeface="+mj-lt"/>
              <a:buAutoNum type="arabicPeriod"/>
            </a:pPr>
            <a:r>
              <a:rPr lang="da-DK" b="0" baseline="0"/>
              <a:t>SPV-vagten må ikke forlade stuen.</a:t>
            </a:r>
          </a:p>
          <a:p>
            <a:pPr marL="228600" indent="-228600">
              <a:buFont typeface="+mj-lt"/>
              <a:buAutoNum type="arabicPeriod"/>
            </a:pPr>
            <a:r>
              <a:rPr lang="da-DK" b="0" baseline="0"/>
              <a:t>Pauser efter aftale. </a:t>
            </a:r>
          </a:p>
          <a:p>
            <a:endParaRPr lang="da-DK" b="0" baseline="0"/>
          </a:p>
          <a:p>
            <a:r>
              <a:rPr lang="da-DK" b="0" baseline="0"/>
              <a:t>Når modulet her er næsten færdig, skal de overdrage patienten til hinanden. Derom senere. </a:t>
            </a:r>
          </a:p>
          <a:p>
            <a:br>
              <a:rPr lang="da-DK" b="1" baseline="0">
                <a:latin typeface="+mn-lt"/>
              </a:rPr>
            </a:br>
            <a:endParaRPr lang="da-DK" b="1" baseline="0">
              <a:latin typeface="+mn-lt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0545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Sæt markøren på nederste del af sliden – højreklik</a:t>
            </a:r>
            <a:r>
              <a:rPr lang="da-DK" b="1" baseline="0" dirty="0"/>
              <a:t> på linket - </a:t>
            </a:r>
            <a:r>
              <a:rPr lang="da-DK" b="1" dirty="0"/>
              <a:t> tryk på åben link</a:t>
            </a:r>
          </a:p>
          <a:p>
            <a:endParaRPr lang="da-DK" dirty="0"/>
          </a:p>
          <a:p>
            <a:r>
              <a:rPr lang="da-DK" dirty="0"/>
              <a:t>Obs. </a:t>
            </a:r>
          </a:p>
          <a:p>
            <a:pPr marL="171450" indent="-171450">
              <a:buFontTx/>
              <a:buChar char="-"/>
            </a:pPr>
            <a:r>
              <a:rPr lang="da-DK" dirty="0"/>
              <a:t>Melde fysiske ”overfald” </a:t>
            </a:r>
          </a:p>
          <a:p>
            <a:pPr marL="171450" indent="-171450">
              <a:buFontTx/>
              <a:buChar char="-"/>
            </a:pPr>
            <a:r>
              <a:rPr lang="da-DK" dirty="0"/>
              <a:t>Der hænge væske, men det var ikke i rapport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7840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Kursisterne skal skrive på næste slide, som bliver udleveret. Om det er plenum eller gruppearbejde, bestemmer I selv. Jeg ved ikke, hvad der fungerer</a:t>
            </a:r>
            <a:r>
              <a:rPr lang="da-DK" baseline="0"/>
              <a:t> bedst.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8977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dirty="0"/>
              <a:t>Tanken med denne slide er, at alle tre kolonner udfyldes. </a:t>
            </a:r>
            <a:r>
              <a:rPr lang="da-DK" b="0" baseline="0" dirty="0"/>
              <a:t>De har selvfølgelig ikke alle løsningerne, da de ikke har fået undervisningen, men det er der jo også en læring i.</a:t>
            </a:r>
          </a:p>
          <a:p>
            <a:r>
              <a:rPr lang="da-DK" b="0" baseline="0" dirty="0"/>
              <a:t>Man kan vælge at skrive det på tavlen, eller i selve </a:t>
            </a:r>
            <a:r>
              <a:rPr lang="da-DK" b="0" baseline="0" dirty="0" err="1"/>
              <a:t>powerpointet</a:t>
            </a:r>
            <a:r>
              <a:rPr lang="da-DK" b="0" baseline="0" dirty="0"/>
              <a:t> alt afhængig af, hvad man er til. </a:t>
            </a:r>
          </a:p>
          <a:p>
            <a:r>
              <a:rPr lang="da-DK" b="0" baseline="0" dirty="0"/>
              <a:t>De skal sidde 2-3 sammen og rapporten og videoen nedfælde patientens behovsområder – Årsagen – SPV opgaver. </a:t>
            </a:r>
          </a:p>
          <a:p>
            <a:endParaRPr lang="da-DK" b="1" baseline="0" dirty="0"/>
          </a:p>
          <a:p>
            <a:r>
              <a:rPr lang="da-DK" b="1" dirty="0"/>
              <a:t>Behovsområder: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300" dirty="0"/>
              <a:t>Kvalme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300" dirty="0"/>
              <a:t>Kan ikke selv gå på toilet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300" dirty="0"/>
              <a:t>Bevidsthedspåvirket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300" dirty="0"/>
              <a:t>Forsøgt at seponere IV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300" dirty="0"/>
              <a:t>Vil gerne bestemme alt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300" dirty="0"/>
              <a:t>Råber af plejepersonalet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300" dirty="0"/>
              <a:t>Får IV - KNAG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endParaRPr lang="da-DK" sz="1300" dirty="0"/>
          </a:p>
          <a:p>
            <a:r>
              <a:rPr lang="da-DK" sz="1300" b="1" dirty="0"/>
              <a:t>Årsager: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300" dirty="0"/>
              <a:t>Overdosis af paracetamol og alkohol(medicinsk forklaring)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300" dirty="0"/>
              <a:t>Frustreret, bange, mangle på kontrol(psykisk forklaring)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endParaRPr lang="da-DK" sz="1300" dirty="0"/>
          </a:p>
          <a:p>
            <a:r>
              <a:rPr lang="da-DK" sz="1300" b="1" dirty="0"/>
              <a:t>SPV-opgaver.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7488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5615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cs typeface="Calibri"/>
              </a:rPr>
              <a:t>Vigtigste herfra: Psyken og sociale behov, kan det eventuelt sættes under patient i krise?</a:t>
            </a:r>
          </a:p>
          <a:p>
            <a:endParaRPr lang="da-DK" b="1" dirty="0"/>
          </a:p>
          <a:p>
            <a:pPr defTabSz="947684">
              <a:defRPr/>
            </a:pPr>
            <a:r>
              <a:rPr lang="da-DK" b="1" baseline="0" dirty="0"/>
              <a:t>Urinvejene:	</a:t>
            </a:r>
            <a:r>
              <a:rPr lang="da-DK" baseline="0" dirty="0"/>
              <a:t>	</a:t>
            </a:r>
          </a:p>
          <a:p>
            <a:pPr defTabSz="947684">
              <a:defRPr/>
            </a:pPr>
            <a:r>
              <a:rPr lang="da-DK" dirty="0"/>
              <a:t>Blæren bliver mere slap og kan ikke indeholde så meget urin som tidligere. Risiko for inkontinens. Regelmæssig toiletbesøg - giv sig god tid - tømme blæren ordentlig</a:t>
            </a:r>
          </a:p>
          <a:p>
            <a:r>
              <a:rPr lang="da-DK" dirty="0"/>
              <a:t>Nyrernes evne til at komme af med affaldsstoffer falder og derfor stiger risikoen for at få bivirkninger fra medicin. Opmuntres til at drikke.</a:t>
            </a:r>
          </a:p>
          <a:p>
            <a:endParaRPr lang="da-DK" dirty="0"/>
          </a:p>
          <a:p>
            <a:r>
              <a:rPr lang="da-DK" b="1" dirty="0"/>
              <a:t>Knogler</a:t>
            </a:r>
            <a:r>
              <a:rPr lang="da-DK" b="1" baseline="0" dirty="0"/>
              <a:t> og led:</a:t>
            </a:r>
            <a:r>
              <a:rPr lang="da-DK" baseline="0" dirty="0"/>
              <a:t>	</a:t>
            </a:r>
          </a:p>
          <a:p>
            <a:r>
              <a:rPr lang="da-DK" dirty="0"/>
              <a:t>Knoglerne begynder allerede efter 30 års alderen at blive nedbrudt. Vigtigt at mobilisere og få god kost med kalk, protein og vitaminer (D-vitamin). Nogle udvikler osteoporose, som gør, at de lettere brækker knogler ved fald. </a:t>
            </a:r>
          </a:p>
          <a:p>
            <a:r>
              <a:rPr lang="da-DK" dirty="0"/>
              <a:t>Leddene bliver stivere med alderen – måske kommer der gigt. Sværere at klare almindelige daglige færdigheder. Der findes hjælpemidler. </a:t>
            </a:r>
          </a:p>
          <a:p>
            <a:pPr defTabSz="947684">
              <a:defRPr/>
            </a:pPr>
            <a:endParaRPr lang="da-DK" b="1" dirty="0"/>
          </a:p>
          <a:p>
            <a:pPr defTabSz="947684">
              <a:defRPr/>
            </a:pPr>
            <a:r>
              <a:rPr lang="da-DK" b="1" dirty="0"/>
              <a:t>Fordøjelsen:</a:t>
            </a:r>
            <a:r>
              <a:rPr lang="da-DK" dirty="0"/>
              <a:t>		</a:t>
            </a:r>
          </a:p>
          <a:p>
            <a:pPr defTabSz="947684">
              <a:defRPr/>
            </a:pPr>
            <a:r>
              <a:rPr lang="da-DK" dirty="0"/>
              <a:t>↓ peristaltik  + svækket bugpresse → obstipation. Vigtigt med rigelig væske, fiberholdig kost, </a:t>
            </a:r>
            <a:r>
              <a:rPr lang="da-DK" dirty="0" err="1"/>
              <a:t>mobilisation</a:t>
            </a:r>
            <a:r>
              <a:rPr lang="da-DK" dirty="0"/>
              <a:t>. </a:t>
            </a:r>
          </a:p>
          <a:p>
            <a:pPr defTabSz="947684">
              <a:defRPr/>
            </a:pPr>
            <a:r>
              <a:rPr lang="da-DK" dirty="0"/>
              <a:t>Nedsat appetit. Kan godt være fejlernærede. Små hyppige og velanrettede måltider – skabe en god stemning omkring måltidet. </a:t>
            </a:r>
          </a:p>
          <a:p>
            <a:r>
              <a:rPr lang="da-DK" dirty="0"/>
              <a:t>Mundproteser – husk at give patienterne dem - rengjorte!</a:t>
            </a:r>
          </a:p>
          <a:p>
            <a:endParaRPr lang="da-DK" baseline="0" dirty="0"/>
          </a:p>
          <a:p>
            <a:r>
              <a:rPr lang="da-DK" b="1" baseline="0" dirty="0"/>
              <a:t>Muskler:</a:t>
            </a:r>
            <a:r>
              <a:rPr lang="da-DK" baseline="0" dirty="0"/>
              <a:t>		</a:t>
            </a:r>
          </a:p>
          <a:p>
            <a:r>
              <a:rPr lang="da-DK" dirty="0"/>
              <a:t>Muskelstyrken bliver mindre → man bevæger sig langsommere og bliver hurtigere træt</a:t>
            </a:r>
          </a:p>
          <a:p>
            <a:pPr defTabSz="947684">
              <a:defRPr/>
            </a:pPr>
            <a:endParaRPr lang="da-DK" b="1" dirty="0"/>
          </a:p>
          <a:p>
            <a:pPr defTabSz="947684">
              <a:defRPr/>
            </a:pPr>
            <a:r>
              <a:rPr lang="da-DK" b="1" dirty="0"/>
              <a:t>Lungerne:</a:t>
            </a:r>
            <a:r>
              <a:rPr lang="da-DK" dirty="0"/>
              <a:t>		</a:t>
            </a:r>
          </a:p>
          <a:p>
            <a:pPr defTabSz="947684">
              <a:defRPr/>
            </a:pPr>
            <a:r>
              <a:rPr lang="da-DK" dirty="0"/>
              <a:t>Respirationsmusklerne bliver svagere og elasticiteten i lungerne nedsættes → bliver hurtigere forpustet + sværere ved at hoste sekret op. Motiver dem til stillingsændring og tage nogle gode dybe indåndinger.</a:t>
            </a:r>
          </a:p>
          <a:p>
            <a:r>
              <a:rPr lang="da-DK" baseline="0" dirty="0"/>
              <a:t>		</a:t>
            </a:r>
          </a:p>
          <a:p>
            <a:r>
              <a:rPr lang="da-DK" b="1" baseline="0" dirty="0"/>
              <a:t>Huden:</a:t>
            </a:r>
            <a:r>
              <a:rPr lang="da-DK" baseline="0" dirty="0"/>
              <a:t>		</a:t>
            </a:r>
          </a:p>
          <a:p>
            <a:r>
              <a:rPr lang="da-DK" dirty="0"/>
              <a:t>Huden bliver tyndere, mere rynket og mindre smidig. Desuden bliver den mere tør, og fedtlaget i underhuden bliver mindre. OBS øget risiko for tryksår. </a:t>
            </a:r>
          </a:p>
          <a:p>
            <a:endParaRPr lang="da-DK" dirty="0"/>
          </a:p>
          <a:p>
            <a:r>
              <a:rPr lang="da-DK" b="1" dirty="0"/>
              <a:t>Kredsløbet:</a:t>
            </a:r>
            <a:r>
              <a:rPr lang="da-DK" dirty="0"/>
              <a:t>		</a:t>
            </a:r>
          </a:p>
          <a:p>
            <a:r>
              <a:rPr lang="da-DK" dirty="0"/>
              <a:t>Hjertemusklen bliver også gammel  → patienten bliver hurtigere træt ved fysisk anstrengelse.</a:t>
            </a:r>
          </a:p>
          <a:p>
            <a:r>
              <a:rPr lang="da-DK" dirty="0"/>
              <a:t>Arterierne bliver forkalkede og stive → ↑ BT. Undgå for høj puls - Risiko for AP/AMI</a:t>
            </a:r>
          </a:p>
          <a:p>
            <a:r>
              <a:rPr lang="da-DK" dirty="0"/>
              <a:t>Veneklapperne bliver slappe → risiko for væske i benene. Venepumpeøvelser/støttestrømper/elevation</a:t>
            </a:r>
            <a:r>
              <a:rPr lang="da-DK" baseline="0" dirty="0"/>
              <a:t> af fodenden</a:t>
            </a:r>
            <a:r>
              <a:rPr lang="da-DK" dirty="0"/>
              <a:t>	</a:t>
            </a:r>
          </a:p>
          <a:p>
            <a:r>
              <a:rPr lang="da-DK" dirty="0"/>
              <a:t>Svimmelhed når man rejser sig for hurtigt. </a:t>
            </a:r>
            <a:r>
              <a:rPr lang="da-DK" dirty="0">
                <a:solidFill>
                  <a:srgbClr val="0070C0"/>
                </a:solidFill>
              </a:rPr>
              <a:t>Få patienten til at sidde på sengekanten lidt inden han</a:t>
            </a:r>
            <a:r>
              <a:rPr lang="da-DK" baseline="0" dirty="0">
                <a:solidFill>
                  <a:srgbClr val="0070C0"/>
                </a:solidFill>
              </a:rPr>
              <a:t> rejser sig.</a:t>
            </a:r>
            <a:endParaRPr lang="da-DK" dirty="0"/>
          </a:p>
          <a:p>
            <a:r>
              <a:rPr lang="da-DK" dirty="0"/>
              <a:t>Dårlige blodomløb i benene – risiko for skinnebenssår. </a:t>
            </a:r>
          </a:p>
          <a:p>
            <a:endParaRPr lang="da-DK" dirty="0"/>
          </a:p>
          <a:p>
            <a:r>
              <a:rPr lang="da-DK" b="1" dirty="0"/>
              <a:t>Synet:</a:t>
            </a:r>
            <a:r>
              <a:rPr lang="da-DK" dirty="0"/>
              <a:t>		</a:t>
            </a:r>
          </a:p>
          <a:p>
            <a:r>
              <a:rPr lang="da-DK" dirty="0"/>
              <a:t>Synet bliver dårligere med alderen. Linsen kan ikke så godt ændre form = langsynede. Desforuden kan linsen også blive uklart (grå stær) – svært ved at finde rundt i mørke. Vigtig at de har godt lys – og husk at finde deres briller!</a:t>
            </a:r>
            <a:r>
              <a:rPr lang="da-DK" baseline="0" dirty="0"/>
              <a:t> </a:t>
            </a:r>
            <a:r>
              <a:rPr lang="da-DK" dirty="0"/>
              <a:t>Svagtseende/blinde. Fortæl dem hvem du er, hvad du vil, maden ………</a:t>
            </a:r>
          </a:p>
          <a:p>
            <a:r>
              <a:rPr lang="da-DK" dirty="0"/>
              <a:t>Pas godt</a:t>
            </a:r>
            <a:r>
              <a:rPr lang="da-DK" baseline="0" dirty="0"/>
              <a:t> på patientens briller – der er dyre og ofte uundværlige! </a:t>
            </a:r>
          </a:p>
          <a:p>
            <a:endParaRPr lang="da-DK" baseline="0" dirty="0"/>
          </a:p>
          <a:p>
            <a:r>
              <a:rPr lang="da-DK" b="1" baseline="0" dirty="0"/>
              <a:t>Hørelsen:</a:t>
            </a:r>
            <a:r>
              <a:rPr lang="da-DK" baseline="0" dirty="0"/>
              <a:t>		</a:t>
            </a:r>
          </a:p>
          <a:p>
            <a:r>
              <a:rPr lang="da-DK" dirty="0"/>
              <a:t>Hørenedsættelse. Det er de lyse toner, der forsvinder først. Talt derfor lidt ”mørkt” – man behøver ikke altid at råbe. Hvis patienten bruger høreapparat, husk at sætte det i og sørge for at batterierne virker (holder ikke så lang tid). Det skal give en hyletone, når man sætte høreapparatet i, så er det tændt.</a:t>
            </a:r>
          </a:p>
          <a:p>
            <a:endParaRPr lang="da-DK" dirty="0"/>
          </a:p>
          <a:p>
            <a:r>
              <a:rPr lang="da-DK" b="1" dirty="0"/>
              <a:t>Smagssansen:	</a:t>
            </a:r>
            <a:r>
              <a:rPr lang="da-DK" dirty="0"/>
              <a:t>	</a:t>
            </a:r>
          </a:p>
          <a:p>
            <a:r>
              <a:rPr lang="da-DK" dirty="0"/>
              <a:t>Evnen til at smage surt, sødt, salt og bittert bliver mindre med alderen. Derfor ønsker de ofte mere salt i maden. </a:t>
            </a:r>
          </a:p>
          <a:p>
            <a:endParaRPr lang="da-DK" dirty="0"/>
          </a:p>
          <a:p>
            <a:pPr defTabSz="947684">
              <a:defRPr/>
            </a:pPr>
            <a:r>
              <a:rPr lang="da-DK" b="1" dirty="0"/>
              <a:t>Lugtesansen:</a:t>
            </a:r>
            <a:r>
              <a:rPr lang="da-DK" dirty="0"/>
              <a:t>		</a:t>
            </a:r>
          </a:p>
          <a:p>
            <a:pPr defTabSz="947684">
              <a:defRPr/>
            </a:pPr>
            <a:r>
              <a:rPr lang="da-DK" dirty="0"/>
              <a:t>Evnen til at lugte og dufte bliver mindre med alderen.</a:t>
            </a:r>
          </a:p>
          <a:p>
            <a:endParaRPr lang="da-DK" baseline="0" dirty="0"/>
          </a:p>
          <a:p>
            <a:pPr defTabSz="947684">
              <a:defRPr/>
            </a:pPr>
            <a:r>
              <a:rPr lang="da-DK" b="1" baseline="0" dirty="0"/>
              <a:t>Psyken / sociale behov / hukommelsen:</a:t>
            </a:r>
            <a:r>
              <a:rPr lang="da-DK" baseline="0" dirty="0"/>
              <a:t>	</a:t>
            </a:r>
          </a:p>
          <a:p>
            <a:pPr defTabSz="947684">
              <a:defRPr/>
            </a:pPr>
            <a:r>
              <a:rPr lang="da-DK" dirty="0"/>
              <a:t>Man mister nogle funktioner – skal holdes i gang – hjernen</a:t>
            </a:r>
            <a:r>
              <a:rPr lang="da-DK" baseline="0" dirty="0"/>
              <a:t> skal udfordres. </a:t>
            </a:r>
          </a:p>
          <a:p>
            <a:pPr defTabSz="947684">
              <a:defRPr/>
            </a:pPr>
            <a:endParaRPr lang="da-DK" baseline="0" dirty="0"/>
          </a:p>
          <a:p>
            <a:pPr defTabSz="947684">
              <a:defRPr/>
            </a:pPr>
            <a:r>
              <a:rPr lang="da-DK" baseline="0" dirty="0"/>
              <a:t>Ens rolle er forandret – der er måske ikke brug for ens viden mere. </a:t>
            </a:r>
          </a:p>
          <a:p>
            <a:pPr defTabSz="947684">
              <a:defRPr/>
            </a:pPr>
            <a:r>
              <a:rPr lang="da-DK" baseline="0" dirty="0"/>
              <a:t>Måske svært ved at tage initiativ til at invitere/tage ud. </a:t>
            </a:r>
            <a:endParaRPr lang="da-DK" dirty="0"/>
          </a:p>
          <a:p>
            <a:pPr defTabSz="947684">
              <a:defRPr/>
            </a:pPr>
            <a:r>
              <a:rPr lang="da-DK" dirty="0"/>
              <a:t>Reaktionstiden falder og det tager længere tid om at lære nyt. </a:t>
            </a:r>
          </a:p>
          <a:p>
            <a:pPr defTabSz="947684">
              <a:defRPr/>
            </a:pPr>
            <a:r>
              <a:rPr lang="da-DK" dirty="0">
                <a:solidFill>
                  <a:srgbClr val="0070C0"/>
                </a:solidFill>
              </a:rPr>
              <a:t>--&gt; </a:t>
            </a:r>
          </a:p>
          <a:p>
            <a:pPr defTabSz="947684">
              <a:defRPr/>
            </a:pPr>
            <a:r>
              <a:rPr lang="da-DK" dirty="0">
                <a:solidFill>
                  <a:srgbClr val="0070C0"/>
                </a:solidFill>
              </a:rPr>
              <a:t>Hvad skal I tænke på?</a:t>
            </a:r>
          </a:p>
          <a:p>
            <a:pPr defTabSz="947684">
              <a:defRPr/>
            </a:pPr>
            <a:r>
              <a:rPr lang="da-DK" dirty="0"/>
              <a:t>Balanceevne bliver også nedsat pga. den nedsatte reaktionstid. Evt stok / støttende arm</a:t>
            </a:r>
            <a:endParaRPr lang="da-DK" baseline="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6024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086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imaryColor"/>
          <p:cNvSpPr/>
          <p:nvPr userDrawn="1"/>
        </p:nvSpPr>
        <p:spPr>
          <a:xfrm>
            <a:off x="0" y="-1"/>
            <a:ext cx="12192000" cy="6854825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11" name="SecondaryColor"/>
          <p:cNvSpPr/>
          <p:nvPr userDrawn="1"/>
        </p:nvSpPr>
        <p:spPr>
          <a:xfrm>
            <a:off x="0" y="5475600"/>
            <a:ext cx="12192002" cy="13824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002839"/>
              </a:solidFill>
            </a:endParaRPr>
          </a:p>
        </p:txBody>
      </p:sp>
      <p:pic>
        <p:nvPicPr>
          <p:cNvPr id="16" name="Femte element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/>
        </p:blipFill>
        <p:spPr>
          <a:xfrm>
            <a:off x="3021340" y="45958"/>
            <a:ext cx="8883323" cy="5380808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5420181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65176" y="5822388"/>
            <a:ext cx="6408510" cy="665532"/>
          </a:xfrm>
        </p:spPr>
        <p:txBody>
          <a:bodyPr anchor="t" anchorCtr="0"/>
          <a:lstStyle>
            <a:lvl1pPr algn="l">
              <a:lnSpc>
                <a:spcPct val="11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760939" y="6489700"/>
            <a:ext cx="2820461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4038600" y="6489700"/>
            <a:ext cx="4114800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  <p:pic>
        <p:nvPicPr>
          <p:cNvPr id="14" name="(n) 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71522"/>
            <a:ext cx="615927" cy="615927"/>
          </a:xfrm>
          <a:prstGeom prst="rect">
            <a:avLst/>
          </a:prstGeom>
        </p:spPr>
      </p:pic>
      <p:sp>
        <p:nvSpPr>
          <p:cNvPr id="10" name="LogoPPT"/>
          <p:cNvSpPr/>
          <p:nvPr userDrawn="1"/>
        </p:nvSpPr>
        <p:spPr>
          <a:xfrm>
            <a:off x="9421200" y="5810400"/>
            <a:ext cx="24336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3" name="LogoPPT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33" y="5810400"/>
            <a:ext cx="243186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 - bille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00400"/>
          </a:xfrm>
          <a:solidFill>
            <a:schemeClr val="bg1"/>
          </a:solidFill>
        </p:spPr>
        <p:txBody>
          <a:bodyPr lIns="3996000" tIns="0" rIns="0" anchor="ctr" anchorCtr="0"/>
          <a:lstStyle>
            <a:lvl1pPr marL="0" indent="0" algn="ctr">
              <a:buNone/>
              <a:defRPr sz="1800" baseline="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39" y="1357312"/>
            <a:ext cx="10656362" cy="1910143"/>
          </a:xfrm>
        </p:spPr>
        <p:txBody>
          <a:bodyPr/>
          <a:lstStyle>
            <a:lvl1pPr>
              <a:defRPr sz="6600" spc="600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sz="quarter" idx="13"/>
          </p:nvPr>
        </p:nvSpPr>
        <p:spPr>
          <a:xfrm>
            <a:off x="765176" y="3560064"/>
            <a:ext cx="10652124" cy="273437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14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834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forside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42" y="1155799"/>
            <a:ext cx="5746539" cy="5394127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55606" y="1659452"/>
            <a:ext cx="7416000" cy="2168975"/>
          </a:xfrm>
        </p:spPr>
        <p:txBody>
          <a:bodyPr anchor="b"/>
          <a:lstStyle>
            <a:lvl1pPr>
              <a:defRPr sz="4500" spc="45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765174" y="3831570"/>
            <a:ext cx="7416000" cy="1202158"/>
          </a:xfrm>
        </p:spPr>
        <p:txBody>
          <a:bodyPr/>
          <a:lstStyle>
            <a:lvl1pPr marL="0" indent="0">
              <a:buNone/>
              <a:defRPr sz="2400" i="1" spc="20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14.08.2025</a:t>
            </a:fld>
            <a:endParaRPr lang="da-DK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3" y="75272"/>
            <a:ext cx="6991093" cy="4940118"/>
          </a:xfrm>
          <a:prstGeom prst="rect">
            <a:avLst/>
          </a:prstGeom>
        </p:spPr>
      </p:pic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345937"/>
            <a:ext cx="55080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8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14.08.2025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7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2" b="7163"/>
          <a:stretch/>
        </p:blipFill>
        <p:spPr>
          <a:xfrm>
            <a:off x="6880143" y="2199409"/>
            <a:ext cx="5305995" cy="4595091"/>
          </a:xfrm>
          <a:prstGeom prst="rect">
            <a:avLst/>
          </a:prstGeom>
        </p:spPr>
      </p:pic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759600" y="3344400"/>
            <a:ext cx="5508000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11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14.08.2025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12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49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vid baggrund"/>
          <p:cNvSpPr/>
          <p:nvPr userDrawn="1"/>
        </p:nvSpPr>
        <p:spPr>
          <a:xfrm>
            <a:off x="0" y="0"/>
            <a:ext cx="12192000" cy="68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>
          <a:xfrm>
            <a:off x="838200" y="7118350"/>
            <a:ext cx="2743200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>
          <a:xfrm>
            <a:off x="4038600" y="7118350"/>
            <a:ext cx="4114800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9" name="Pladsholder til slidenummer 8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711835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bille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og indsæt billede</a:t>
            </a:r>
          </a:p>
        </p:txBody>
      </p:sp>
      <p:sp>
        <p:nvSpPr>
          <p:cNvPr id="20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768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kontak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pic>
        <p:nvPicPr>
          <p:cNvPr id="39" name="Billed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96" y="-6435"/>
            <a:ext cx="5165535" cy="4355940"/>
          </a:xfrm>
          <a:prstGeom prst="rect">
            <a:avLst/>
          </a:prstGeom>
        </p:spPr>
      </p:pic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14.08.2025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40" name="(n)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26" name="USR_DirectPhone" hidden="1"/>
          <p:cNvSpPr/>
          <p:nvPr userDrawn="1"/>
        </p:nvSpPr>
        <p:spPr>
          <a:xfrm>
            <a:off x="757647" y="597908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/>
          </a:p>
        </p:txBody>
      </p:sp>
      <p:sp>
        <p:nvSpPr>
          <p:cNvPr id="27" name="USR_Email" hidden="1"/>
          <p:cNvSpPr/>
          <p:nvPr userDrawn="1"/>
        </p:nvSpPr>
        <p:spPr>
          <a:xfrm>
            <a:off x="765175" y="548756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/>
          </a:p>
        </p:txBody>
      </p:sp>
      <p:sp>
        <p:nvSpPr>
          <p:cNvPr id="32" name="USR_Unit" hidden="1"/>
          <p:cNvSpPr/>
          <p:nvPr userDrawn="1"/>
        </p:nvSpPr>
        <p:spPr>
          <a:xfrm>
            <a:off x="765175" y="4996037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/>
          </a:p>
        </p:txBody>
      </p:sp>
      <p:sp>
        <p:nvSpPr>
          <p:cNvPr id="35" name="USR_Speciality" hidden="1"/>
          <p:cNvSpPr/>
          <p:nvPr userDrawn="1"/>
        </p:nvSpPr>
        <p:spPr>
          <a:xfrm>
            <a:off x="765175" y="4504514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/>
          </a:p>
        </p:txBody>
      </p:sp>
      <p:sp>
        <p:nvSpPr>
          <p:cNvPr id="36" name="USR_Department" hidden="1"/>
          <p:cNvSpPr/>
          <p:nvPr userDrawn="1"/>
        </p:nvSpPr>
        <p:spPr>
          <a:xfrm>
            <a:off x="765175" y="401299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Økonomi</a:t>
            </a:r>
          </a:p>
        </p:txBody>
      </p:sp>
      <p:sp>
        <p:nvSpPr>
          <p:cNvPr id="37" name="SD_OFF_Institute" hidden="1"/>
          <p:cNvSpPr/>
          <p:nvPr userDrawn="1"/>
        </p:nvSpPr>
        <p:spPr>
          <a:xfrm>
            <a:off x="765175" y="3521468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Region Nordjylland</a:t>
            </a:r>
          </a:p>
        </p:txBody>
      </p:sp>
      <p:sp>
        <p:nvSpPr>
          <p:cNvPr id="25" name="SD_VAR_HEADER"/>
          <p:cNvSpPr/>
          <p:nvPr userDrawn="1">
            <p:custDataLst>
              <p:tags r:id="rId1"/>
            </p:custDataLst>
          </p:nvPr>
        </p:nvSpPr>
        <p:spPr>
          <a:xfrm>
            <a:off x="765175" y="3444467"/>
            <a:ext cx="10660180" cy="277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35000"/>
              </a:lnSpc>
              <a:spcAft>
                <a:spcPts val="0"/>
              </a:spcAft>
            </a:pPr>
            <a:r>
              <a:rPr lang="da-DK" sz="2400">
                <a:solidFill>
                  <a:srgbClr val="FFFFFF"/>
                </a:solidFill>
              </a:rPr>
              <a:t>Region Nordjylland</a:t>
            </a:r>
            <a:br>
              <a:rPr lang="da-DK" sz="2400">
                <a:solidFill>
                  <a:srgbClr val="FFFFFF"/>
                </a:solidFill>
              </a:rPr>
            </a:br>
            <a:r>
              <a:rPr lang="da-DK" sz="2400">
                <a:solidFill>
                  <a:srgbClr val="FFFFFF"/>
                </a:solidFill>
              </a:rPr>
              <a:t>Økonomi</a:t>
            </a:r>
          </a:p>
        </p:txBody>
      </p:sp>
      <p:sp>
        <p:nvSpPr>
          <p:cNvPr id="42" name="USR_name"/>
          <p:cNvSpPr/>
          <p:nvPr userDrawn="1"/>
        </p:nvSpPr>
        <p:spPr>
          <a:xfrm>
            <a:off x="765175" y="2660470"/>
            <a:ext cx="10660180" cy="751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l"/>
            <a:endParaRPr lang="da-DK" sz="5000" b="1" cap="all" spc="500" baseline="0">
              <a:solidFill>
                <a:srgbClr val="FFFFFF"/>
              </a:solidFill>
            </a:endParaRPr>
          </a:p>
        </p:txBody>
      </p:sp>
      <p:sp>
        <p:nvSpPr>
          <p:cNvPr id="41" name="USR_Title"/>
          <p:cNvSpPr/>
          <p:nvPr userDrawn="1"/>
        </p:nvSpPr>
        <p:spPr>
          <a:xfrm>
            <a:off x="765175" y="221876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>
              <a:solidFill>
                <a:srgbClr val="FFFFFF"/>
              </a:solidFill>
            </a:endParaRPr>
          </a:p>
        </p:txBody>
      </p:sp>
      <p:sp>
        <p:nvSpPr>
          <p:cNvPr id="19" name="SD_LAN_Contact"/>
          <p:cNvSpPr/>
          <p:nvPr userDrawn="1"/>
        </p:nvSpPr>
        <p:spPr>
          <a:xfrm>
            <a:off x="760544" y="355600"/>
            <a:ext cx="5973992" cy="1005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90000"/>
              </a:lnSpc>
            </a:pPr>
            <a:r>
              <a:rPr lang="da-DK" sz="2000" b="1" cap="all" spc="200" baseline="0">
                <a:solidFill>
                  <a:schemeClr val="tx1"/>
                </a:solidFill>
              </a:rPr>
              <a:t>Kontakt for yderligere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76199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t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pic>
        <p:nvPicPr>
          <p:cNvPr id="39" name="Billed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96" y="-6435"/>
            <a:ext cx="5165535" cy="4355940"/>
          </a:xfrm>
          <a:prstGeom prst="rect">
            <a:avLst/>
          </a:prstGeom>
        </p:spPr>
      </p:pic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14.08.2025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40" name="(n)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26" name="USR_DirectPhone" hidden="1"/>
          <p:cNvSpPr/>
          <p:nvPr userDrawn="1"/>
        </p:nvSpPr>
        <p:spPr>
          <a:xfrm>
            <a:off x="757647" y="597908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/>
          </a:p>
        </p:txBody>
      </p:sp>
      <p:sp>
        <p:nvSpPr>
          <p:cNvPr id="27" name="USR_Email" hidden="1"/>
          <p:cNvSpPr/>
          <p:nvPr userDrawn="1"/>
        </p:nvSpPr>
        <p:spPr>
          <a:xfrm>
            <a:off x="765175" y="548756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/>
          </a:p>
        </p:txBody>
      </p:sp>
      <p:sp>
        <p:nvSpPr>
          <p:cNvPr id="32" name="USR_Unit" hidden="1"/>
          <p:cNvSpPr/>
          <p:nvPr userDrawn="1"/>
        </p:nvSpPr>
        <p:spPr>
          <a:xfrm>
            <a:off x="765175" y="4996037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/>
          </a:p>
        </p:txBody>
      </p:sp>
      <p:sp>
        <p:nvSpPr>
          <p:cNvPr id="35" name="USR_Speciality" hidden="1"/>
          <p:cNvSpPr/>
          <p:nvPr userDrawn="1"/>
        </p:nvSpPr>
        <p:spPr>
          <a:xfrm>
            <a:off x="765175" y="4504514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/>
          </a:p>
        </p:txBody>
      </p:sp>
      <p:sp>
        <p:nvSpPr>
          <p:cNvPr id="36" name="USR_Department" hidden="1"/>
          <p:cNvSpPr/>
          <p:nvPr userDrawn="1"/>
        </p:nvSpPr>
        <p:spPr>
          <a:xfrm>
            <a:off x="765175" y="401299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Økonomi</a:t>
            </a:r>
          </a:p>
        </p:txBody>
      </p:sp>
      <p:sp>
        <p:nvSpPr>
          <p:cNvPr id="37" name="SD_OFF_Institute" hidden="1"/>
          <p:cNvSpPr/>
          <p:nvPr userDrawn="1"/>
        </p:nvSpPr>
        <p:spPr>
          <a:xfrm>
            <a:off x="765175" y="3521468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Region Nordjylland</a:t>
            </a:r>
          </a:p>
        </p:txBody>
      </p:sp>
      <p:sp>
        <p:nvSpPr>
          <p:cNvPr id="25" name="SD_VAR_HEADER"/>
          <p:cNvSpPr/>
          <p:nvPr userDrawn="1">
            <p:custDataLst>
              <p:tags r:id="rId1"/>
            </p:custDataLst>
          </p:nvPr>
        </p:nvSpPr>
        <p:spPr>
          <a:xfrm>
            <a:off x="765175" y="3444467"/>
            <a:ext cx="10660180" cy="277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35000"/>
              </a:lnSpc>
              <a:spcAft>
                <a:spcPts val="0"/>
              </a:spcAft>
            </a:pPr>
            <a:r>
              <a:rPr lang="da-DK" sz="2400">
                <a:solidFill>
                  <a:srgbClr val="FFFFFF"/>
                </a:solidFill>
              </a:rPr>
              <a:t>Region Nordjylland</a:t>
            </a:r>
            <a:br>
              <a:rPr lang="da-DK" sz="2400">
                <a:solidFill>
                  <a:srgbClr val="FFFFFF"/>
                </a:solidFill>
              </a:rPr>
            </a:br>
            <a:r>
              <a:rPr lang="da-DK" sz="2400">
                <a:solidFill>
                  <a:srgbClr val="FFFFFF"/>
                </a:solidFill>
              </a:rPr>
              <a:t>Økonomi</a:t>
            </a:r>
          </a:p>
        </p:txBody>
      </p:sp>
      <p:sp>
        <p:nvSpPr>
          <p:cNvPr id="42" name="USR_name"/>
          <p:cNvSpPr/>
          <p:nvPr userDrawn="1"/>
        </p:nvSpPr>
        <p:spPr>
          <a:xfrm>
            <a:off x="765175" y="2660470"/>
            <a:ext cx="10660180" cy="751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l"/>
            <a:endParaRPr lang="da-DK" sz="5000" b="1" cap="all" spc="500" baseline="0">
              <a:solidFill>
                <a:srgbClr val="FFFFFF"/>
              </a:solidFill>
            </a:endParaRPr>
          </a:p>
        </p:txBody>
      </p:sp>
      <p:sp>
        <p:nvSpPr>
          <p:cNvPr id="41" name="USR_Title"/>
          <p:cNvSpPr/>
          <p:nvPr userDrawn="1"/>
        </p:nvSpPr>
        <p:spPr>
          <a:xfrm>
            <a:off x="765175" y="221876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>
              <a:solidFill>
                <a:srgbClr val="FFFFFF"/>
              </a:solidFill>
            </a:endParaRPr>
          </a:p>
        </p:txBody>
      </p:sp>
      <p:sp>
        <p:nvSpPr>
          <p:cNvPr id="19" name="SD_LAN_Thanks"/>
          <p:cNvSpPr/>
          <p:nvPr userDrawn="1"/>
        </p:nvSpPr>
        <p:spPr>
          <a:xfrm>
            <a:off x="760544" y="355600"/>
            <a:ext cx="5973992" cy="1005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90000"/>
              </a:lnSpc>
            </a:pPr>
            <a:r>
              <a:rPr lang="da-DK" sz="2000" b="1" cap="all" spc="200" baseline="0">
                <a:solidFill>
                  <a:schemeClr val="tx1"/>
                </a:solidFill>
              </a:rPr>
              <a:t>Tak for i dag</a:t>
            </a:r>
          </a:p>
        </p:txBody>
      </p:sp>
    </p:spTree>
    <p:extLst>
      <p:ext uri="{BB962C8B-B14F-4D97-AF65-F5344CB8AC3E}">
        <p14:creationId xmlns:p14="http://schemas.microsoft.com/office/powerpoint/2010/main" val="2068531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1489-EF00-4597-BFE8-84B76FFD3309}" type="datetimeFigureOut">
              <a:rPr lang="da-DK" smtClean="0"/>
              <a:pPr/>
              <a:t>14.08.2025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D0DB-8A9A-4CA1-A562-04F054AADC9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363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far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15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14.08.2025</a:t>
            </a:fld>
            <a:endParaRPr lang="da-DK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6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25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1489-EF00-4597-BFE8-84B76FFD3309}" type="datetimeFigureOut">
              <a:rPr lang="da-DK" smtClean="0"/>
              <a:pPr/>
              <a:t>14.08.2025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D0DB-8A9A-4CA1-A562-04F054AADC9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6302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55E1-5FCC-4200-8568-48A7536C4A2E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7632-C226-4DAB-B3DA-1A994E3320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9568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55E1-5FCC-4200-8568-48A7536C4A2E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7632-C226-4DAB-B3DA-1A994E3320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055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ndhold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28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8152874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765175" y="1638696"/>
            <a:ext cx="6984000" cy="4824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14.08.2025</a:t>
            </a:fld>
            <a:endParaRPr lang="da-DK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47" y="968429"/>
            <a:ext cx="4870271" cy="4955993"/>
          </a:xfrm>
          <a:prstGeom prst="rect">
            <a:avLst/>
          </a:prstGeom>
        </p:spPr>
      </p:pic>
      <p:pic>
        <p:nvPicPr>
          <p:cNvPr id="37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7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indhold 3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5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14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8" name="Pladsholder til indhold 3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463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1/2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vid baggrund"/>
          <p:cNvSpPr/>
          <p:nvPr userDrawn="1"/>
        </p:nvSpPr>
        <p:spPr>
          <a:xfrm>
            <a:off x="5981700" y="0"/>
            <a:ext cx="6210299" cy="680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2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981700" y="0"/>
            <a:ext cx="6210299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14.08.2025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19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95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bomærk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ond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002839"/>
              </a:solidFill>
            </a:endParaRPr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21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pic>
        <p:nvPicPr>
          <p:cNvPr id="12" name="Picture 5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89427"/>
            <a:ext cx="3827150" cy="3827150"/>
          </a:xfrm>
          <a:prstGeom prst="rect">
            <a:avLst/>
          </a:prstGeom>
        </p:spPr>
      </p:pic>
      <p:sp>
        <p:nvSpPr>
          <p:cNvPr id="15" name="LogoN"/>
          <p:cNvSpPr/>
          <p:nvPr userDrawn="1"/>
        </p:nvSpPr>
        <p:spPr>
          <a:xfrm>
            <a:off x="7236000" y="1357200"/>
            <a:ext cx="3906000" cy="390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7" name="LogoN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1357200"/>
            <a:ext cx="3906000" cy="3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1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1357200"/>
            <a:ext cx="10656362" cy="1911600"/>
          </a:xfrm>
        </p:spPr>
        <p:txBody>
          <a:bodyPr/>
          <a:lstStyle>
            <a:lvl1pPr>
              <a:defRPr sz="6600" spc="60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13" name="Text"/>
          <p:cNvSpPr>
            <a:spLocks noGrp="1"/>
          </p:cNvSpPr>
          <p:nvPr>
            <p:ph sz="quarter" idx="13"/>
          </p:nvPr>
        </p:nvSpPr>
        <p:spPr>
          <a:xfrm>
            <a:off x="765176" y="3560400"/>
            <a:ext cx="10652124" cy="273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14.08.2025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5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23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10017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38696"/>
            <a:ext cx="10655999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Sjette niveau</a:t>
            </a:r>
          </a:p>
          <a:p>
            <a:pPr lvl="6"/>
            <a:r>
              <a:rPr lang="da-DK"/>
              <a:t>Syvende niveau</a:t>
            </a:r>
          </a:p>
          <a:p>
            <a:pPr lvl="7"/>
            <a:r>
              <a:rPr lang="da-DK"/>
              <a:t>Ottende niveau</a:t>
            </a:r>
          </a:p>
          <a:p>
            <a:pPr lvl="8"/>
            <a:r>
              <a:rPr lang="da-DK"/>
              <a:t>Niende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939" y="6462696"/>
            <a:ext cx="2820461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A626-36E7-4ACB-AE94-30B8AB1B2246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2696"/>
            <a:ext cx="41148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2696"/>
            <a:ext cx="28067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13" name="(n)B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3" r:id="rId4"/>
    <p:sldLayoutId id="2147483664" r:id="rId5"/>
    <p:sldLayoutId id="2147483668" r:id="rId6"/>
    <p:sldLayoutId id="2147483658" r:id="rId7"/>
    <p:sldLayoutId id="2147483667" r:id="rId8"/>
    <p:sldLayoutId id="2147483657" r:id="rId9"/>
    <p:sldLayoutId id="2147483660" r:id="rId10"/>
    <p:sldLayoutId id="2147483651" r:id="rId11"/>
    <p:sldLayoutId id="2147483665" r:id="rId12"/>
    <p:sldLayoutId id="2147483661" r:id="rId13"/>
    <p:sldLayoutId id="2147483656" r:id="rId14"/>
    <p:sldLayoutId id="2147483666" r:id="rId15"/>
    <p:sldLayoutId id="2147483669" r:id="rId16"/>
    <p:sldLayoutId id="2147483655" r:id="rId17"/>
    <p:sldLayoutId id="2147483654" r:id="rId18"/>
    <p:sldLayoutId id="2147483670" r:id="rId19"/>
    <p:sldLayoutId id="2147483671" r:id="rId20"/>
    <p:sldLayoutId id="2147483672" r:id="rId21"/>
    <p:sldLayoutId id="214748367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72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744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16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192" userDrawn="1">
          <p15:clr>
            <a:srgbClr val="F26B43"/>
          </p15:clr>
        </p15:guide>
        <p15:guide id="3" orient="horz" pos="224" userDrawn="1">
          <p15:clr>
            <a:srgbClr val="F26B43"/>
          </p15:clr>
        </p15:guide>
        <p15:guide id="4" orient="horz" pos="855" userDrawn="1">
          <p15:clr>
            <a:srgbClr val="F26B43"/>
          </p15:clr>
        </p15:guide>
        <p15:guide id="5" pos="482" userDrawn="1">
          <p15:clr>
            <a:srgbClr val="F26B43"/>
          </p15:clr>
        </p15:guide>
        <p15:guide id="6" pos="3725" userDrawn="1">
          <p15:clr>
            <a:srgbClr val="F26B43"/>
          </p15:clr>
        </p15:guide>
        <p15:guide id="7" orient="horz" pos="1032" userDrawn="1">
          <p15:clr>
            <a:srgbClr val="F26B43"/>
          </p15:clr>
        </p15:guide>
        <p15:guide id="8" orient="horz" pos="3965" userDrawn="1">
          <p15:clr>
            <a:srgbClr val="F26B43"/>
          </p15:clr>
        </p15:guide>
        <p15:guide id="9" pos="39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05" y="1659452"/>
            <a:ext cx="8628237" cy="2168975"/>
          </a:xfrm>
        </p:spPr>
        <p:txBody>
          <a:bodyPr/>
          <a:lstStyle/>
          <a:p>
            <a:r>
              <a:rPr lang="da-DK" dirty="0"/>
              <a:t>den ældre og Mentalt påvirkede patient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55605" y="3981472"/>
            <a:ext cx="7416000" cy="1202158"/>
          </a:xfrm>
        </p:spPr>
        <p:txBody>
          <a:bodyPr/>
          <a:lstStyle/>
          <a:p>
            <a:r>
              <a:rPr lang="da-DK"/>
              <a:t>Modul E</a:t>
            </a:r>
          </a:p>
          <a:p>
            <a:endParaRPr lang="da-DK"/>
          </a:p>
          <a:p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02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39534" y="2365554"/>
            <a:ext cx="11705937" cy="410104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da-DK" sz="2200"/>
              <a:t>Nogle patienter, specielt mentalt påvirkede, kan i perioder være udadreagerende.</a:t>
            </a:r>
            <a:r>
              <a:rPr lang="da-DK"/>
              <a:t> </a:t>
            </a:r>
          </a:p>
          <a:p>
            <a:pPr marL="0" indent="0">
              <a:buNone/>
            </a:pPr>
            <a:endParaRPr lang="da-DK" sz="2400"/>
          </a:p>
          <a:p>
            <a:pPr marL="0" indent="0">
              <a:buNone/>
            </a:pPr>
            <a:r>
              <a:rPr lang="da-DK" sz="2400"/>
              <a:t>Årsagen hertil kan være mange: </a:t>
            </a:r>
          </a:p>
          <a:p>
            <a:pPr marL="457200" lvl="1" indent="0">
              <a:buNone/>
            </a:pPr>
            <a:r>
              <a:rPr lang="da-DK"/>
              <a:t>Følelser som afmagt, afslag, afvisning, frygt, angst, forståelsesvanskeligheder eller manglende indflydelse kan spille ind.</a:t>
            </a:r>
          </a:p>
          <a:p>
            <a:pPr marL="0" indent="0">
              <a:buNone/>
            </a:pPr>
            <a:endParaRPr lang="da-DK" sz="2400"/>
          </a:p>
          <a:p>
            <a:pPr marL="0" indent="0">
              <a:buNone/>
            </a:pPr>
            <a:r>
              <a:rPr lang="da-DK" sz="2400"/>
              <a:t>I sådanne situationer, er det vigtigt vi som personale bevarer roen, og husker at patientens aggression sjældent er rettet mod os personligt.</a:t>
            </a:r>
            <a:endParaRPr lang="da-DK" sz="2400">
              <a:solidFill>
                <a:srgbClr val="0070C0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619" y="669876"/>
            <a:ext cx="2335651" cy="15748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2235" y="552663"/>
            <a:ext cx="10515600" cy="755634"/>
          </a:xfrm>
        </p:spPr>
        <p:txBody>
          <a:bodyPr/>
          <a:lstStyle/>
          <a:p>
            <a:pPr algn="ctr"/>
            <a:r>
              <a:rPr lang="da-DK" sz="2800"/>
              <a:t>DEN UDADREAGERENDE PATIENT </a:t>
            </a:r>
          </a:p>
        </p:txBody>
      </p:sp>
    </p:spTree>
    <p:extLst>
      <p:ext uri="{BB962C8B-B14F-4D97-AF65-F5344CB8AC3E}">
        <p14:creationId xmlns:p14="http://schemas.microsoft.com/office/powerpoint/2010/main" val="396763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86063" y="2309152"/>
            <a:ext cx="11705937" cy="410104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da-DK" sz="2400"/>
              <a:t>Når du skal passe en udadreagerende patient bør du være opmærksom på patienten, og som minimum tænke over følgende:</a:t>
            </a:r>
          </a:p>
          <a:p>
            <a:pPr marL="0" indent="0">
              <a:buNone/>
            </a:pPr>
            <a:endParaRPr lang="da-DK" sz="2400">
              <a:solidFill>
                <a:schemeClr val="tx1"/>
              </a:solidFill>
            </a:endParaRPr>
          </a:p>
          <a:p>
            <a:pPr marL="186690" indent="-186690"/>
            <a:r>
              <a:rPr lang="da-DK" sz="2400">
                <a:solidFill>
                  <a:schemeClr val="tx1"/>
                </a:solidFill>
              </a:rPr>
              <a:t>Undgå hurtige bevægelser</a:t>
            </a:r>
          </a:p>
          <a:p>
            <a:pPr marL="186690" indent="-186690"/>
            <a:endParaRPr lang="da-DK" sz="900">
              <a:solidFill>
                <a:schemeClr val="tx1"/>
              </a:solidFill>
            </a:endParaRPr>
          </a:p>
          <a:p>
            <a:pPr marL="186690" indent="-186690"/>
            <a:r>
              <a:rPr lang="da-DK" sz="2400">
                <a:solidFill>
                  <a:schemeClr val="tx1"/>
                </a:solidFill>
              </a:rPr>
              <a:t>Tal i et roligt tempo – skab en ligeværdig og anerkendende dialog. </a:t>
            </a:r>
            <a:br>
              <a:rPr lang="da-DK" sz="2400">
                <a:solidFill>
                  <a:schemeClr val="tx1"/>
                </a:solidFill>
              </a:rPr>
            </a:br>
            <a:r>
              <a:rPr lang="da-DK" sz="2400">
                <a:solidFill>
                  <a:srgbClr val="0070C0"/>
                </a:solidFill>
              </a:rPr>
              <a:t>Hvordan kan man gøre det?</a:t>
            </a:r>
          </a:p>
          <a:p>
            <a:pPr marL="186690" indent="-186690"/>
            <a:endParaRPr lang="da-DK" sz="900">
              <a:solidFill>
                <a:schemeClr val="tx1"/>
              </a:solidFill>
            </a:endParaRPr>
          </a:p>
          <a:p>
            <a:pPr marL="186690" indent="-186690"/>
            <a:r>
              <a:rPr lang="da-DK" sz="2400">
                <a:solidFill>
                  <a:schemeClr val="tx1"/>
                </a:solidFill>
              </a:rPr>
              <a:t>Bør jeg sætte mig ned ved siden af patienten for at være i samme højde?</a:t>
            </a:r>
          </a:p>
          <a:p>
            <a:pPr marL="186690" indent="-186690"/>
            <a:endParaRPr lang="da-DK" sz="900">
              <a:solidFill>
                <a:schemeClr val="tx1"/>
              </a:solidFill>
            </a:endParaRPr>
          </a:p>
          <a:p>
            <a:pPr marL="186690" indent="-186690"/>
            <a:r>
              <a:rPr lang="da-DK" sz="2400">
                <a:solidFill>
                  <a:schemeClr val="tx1"/>
                </a:solidFill>
              </a:rPr>
              <a:t>Inddrag patienten i planerne og behandlingen 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605" y="778948"/>
            <a:ext cx="2341399" cy="15804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2235" y="73166"/>
            <a:ext cx="10515600" cy="1325563"/>
          </a:xfrm>
        </p:spPr>
        <p:txBody>
          <a:bodyPr/>
          <a:lstStyle/>
          <a:p>
            <a:pPr algn="ctr"/>
            <a:r>
              <a:rPr lang="da-DK" sz="2800"/>
              <a:t>DEN UDADREAGERENDE PATIENT </a:t>
            </a:r>
          </a:p>
        </p:txBody>
      </p:sp>
    </p:spTree>
    <p:extLst>
      <p:ext uri="{BB962C8B-B14F-4D97-AF65-F5344CB8AC3E}">
        <p14:creationId xmlns:p14="http://schemas.microsoft.com/office/powerpoint/2010/main" val="6624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800"/>
              <a:t>Årsager til mental påvirkning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14342" y="1884240"/>
            <a:ext cx="9153331" cy="2477754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t">
            <a:normAutofit/>
          </a:bodyPr>
          <a:lstStyle/>
          <a:p>
            <a:pPr marL="186690" indent="-186690"/>
            <a:r>
              <a:rPr lang="da-DK" sz="2400" dirty="0">
                <a:solidFill>
                  <a:schemeClr val="tx1"/>
                </a:solidFill>
              </a:rPr>
              <a:t>Skade i nervesystemet </a:t>
            </a:r>
          </a:p>
          <a:p>
            <a:pPr marL="186690" indent="-186690"/>
            <a:r>
              <a:rPr lang="da-DK" sz="2400" dirty="0">
                <a:solidFill>
                  <a:schemeClr val="tx1"/>
                </a:solidFill>
              </a:rPr>
              <a:t>Psykisk sygdom</a:t>
            </a:r>
          </a:p>
          <a:p>
            <a:pPr marL="186690" indent="-186690"/>
            <a:r>
              <a:rPr lang="da-DK" sz="2400" dirty="0">
                <a:solidFill>
                  <a:schemeClr val="tx1"/>
                </a:solidFill>
              </a:rPr>
              <a:t>Konfusion/ </a:t>
            </a:r>
            <a:r>
              <a:rPr lang="da-DK" sz="2400" dirty="0" err="1">
                <a:solidFill>
                  <a:schemeClr val="tx1"/>
                </a:solidFill>
              </a:rPr>
              <a:t>deliriøs</a:t>
            </a:r>
            <a:r>
              <a:rPr lang="da-DK" sz="2400" dirty="0">
                <a:solidFill>
                  <a:schemeClr val="tx1"/>
                </a:solidFill>
              </a:rPr>
              <a:t> </a:t>
            </a:r>
          </a:p>
          <a:p>
            <a:pPr marL="186690" indent="-186690"/>
            <a:r>
              <a:rPr lang="da-DK" sz="2400" dirty="0">
                <a:solidFill>
                  <a:schemeClr val="tx1"/>
                </a:solidFill>
              </a:rPr>
              <a:t>Demens </a:t>
            </a:r>
          </a:p>
          <a:p>
            <a:pPr marL="186690" indent="-186690"/>
            <a:endParaRPr lang="da-DK" sz="2400" dirty="0"/>
          </a:p>
          <a:p>
            <a:pPr marL="186690" indent="-186690"/>
            <a:endParaRPr lang="da-DK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a-DK" sz="2400" dirty="0">
              <a:solidFill>
                <a:srgbClr val="0070C0"/>
              </a:solidFill>
            </a:endParaRPr>
          </a:p>
          <a:p>
            <a:pPr marL="186690" indent="-186690"/>
            <a:endParaRPr lang="da-DK" sz="2400" dirty="0">
              <a:solidFill>
                <a:srgbClr val="0070C0"/>
              </a:solidFill>
            </a:endParaRPr>
          </a:p>
          <a:p>
            <a:pPr marL="186690" indent="-186690"/>
            <a:endParaRPr lang="da-DK" sz="2400" dirty="0">
              <a:solidFill>
                <a:srgbClr val="000000"/>
              </a:solidFill>
            </a:endParaRPr>
          </a:p>
        </p:txBody>
      </p:sp>
      <p:pic>
        <p:nvPicPr>
          <p:cNvPr id="6" name="Billede 5" descr="IMG ab q copy.jpg"/>
          <p:cNvPicPr>
            <a:picLocks noChangeAspect="1"/>
          </p:cNvPicPr>
          <p:nvPr/>
        </p:nvPicPr>
        <p:blipFill>
          <a:blip r:embed="rId3" cstate="print"/>
          <a:srcRect l="23850" t="21930" r="21006" b="31053"/>
          <a:stretch>
            <a:fillRect/>
          </a:stretch>
        </p:blipFill>
        <p:spPr>
          <a:xfrm>
            <a:off x="7320358" y="1547041"/>
            <a:ext cx="4483767" cy="4540721"/>
          </a:xfrm>
          <a:prstGeom prst="rect">
            <a:avLst/>
          </a:prstGeom>
        </p:spPr>
      </p:pic>
      <p:sp>
        <p:nvSpPr>
          <p:cNvPr id="4" name="Retvinklet trekant 3">
            <a:extLst>
              <a:ext uri="{FF2B5EF4-FFF2-40B4-BE49-F238E27FC236}">
                <a16:creationId xmlns:a16="http://schemas.microsoft.com/office/drawing/2014/main" id="{78651CBF-04ED-71FA-B038-303C769B3D0F}"/>
              </a:ext>
            </a:extLst>
          </p:cNvPr>
          <p:cNvSpPr/>
          <p:nvPr/>
        </p:nvSpPr>
        <p:spPr>
          <a:xfrm flipH="1">
            <a:off x="375138" y="5281246"/>
            <a:ext cx="6447692" cy="914400"/>
          </a:xfrm>
          <a:prstGeom prst="rtTriangl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err="1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D464244-3C7E-ED3E-8A99-FDB9247A1EDF}"/>
              </a:ext>
            </a:extLst>
          </p:cNvPr>
          <p:cNvSpPr txBox="1"/>
          <p:nvPr/>
        </p:nvSpPr>
        <p:spPr>
          <a:xfrm>
            <a:off x="380999" y="4753707"/>
            <a:ext cx="143021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b="1"/>
              <a:t>Konfusion</a:t>
            </a:r>
          </a:p>
          <a:p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CECCBE5-E9E2-C4A9-2BF0-5621156287BE}"/>
              </a:ext>
            </a:extLst>
          </p:cNvPr>
          <p:cNvSpPr txBox="1"/>
          <p:nvPr/>
        </p:nvSpPr>
        <p:spPr>
          <a:xfrm>
            <a:off x="6301152" y="4753706"/>
            <a:ext cx="143021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b="1"/>
              <a:t>Delir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46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800"/>
              <a:t>DEN KONFUSE PATIENT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1973" y="1825625"/>
            <a:ext cx="9153331" cy="4640489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t">
            <a:normAutofit/>
          </a:bodyPr>
          <a:lstStyle/>
          <a:p>
            <a:pPr marL="186690" indent="-186690"/>
            <a:r>
              <a:rPr lang="da-DK" sz="2400">
                <a:solidFill>
                  <a:schemeClr val="tx1"/>
                </a:solidFill>
              </a:rPr>
              <a:t>Konfusion er en </a:t>
            </a:r>
            <a:r>
              <a:rPr lang="da-DK" sz="2400" b="1">
                <a:solidFill>
                  <a:schemeClr val="tx1"/>
                </a:solidFill>
              </a:rPr>
              <a:t>midlertidig</a:t>
            </a:r>
            <a:r>
              <a:rPr lang="da-DK" sz="2400">
                <a:solidFill>
                  <a:schemeClr val="tx1"/>
                </a:solidFill>
              </a:rPr>
              <a:t> forstyrrelse i opmærksomhed og opfattelse, grundet dysfunktion i centralnervesystemet</a:t>
            </a:r>
            <a:endParaRPr lang="da-DK">
              <a:solidFill>
                <a:schemeClr val="tx1"/>
              </a:solidFill>
            </a:endParaRPr>
          </a:p>
          <a:p>
            <a:pPr marL="186690" indent="-186690"/>
            <a:endParaRPr lang="da-DK" sz="2400">
              <a:solidFill>
                <a:schemeClr val="tx1"/>
              </a:solidFill>
            </a:endParaRPr>
          </a:p>
          <a:p>
            <a:pPr marL="186690" indent="-186690"/>
            <a:r>
              <a:rPr lang="da-DK" sz="2400"/>
              <a:t>Den konfuse patient ses på mange afdelinger og er en patientgruppe I hyppigt kommer ud til vagter hos. </a:t>
            </a:r>
          </a:p>
          <a:p>
            <a:pPr marL="186690" indent="-186690"/>
            <a:endParaRPr lang="da-DK" sz="2400"/>
          </a:p>
          <a:p>
            <a:pPr marL="186690" indent="-186690"/>
            <a:r>
              <a:rPr lang="da-DK" sz="2400"/>
              <a:t>Det er patienter, der kræver meget opmærksomhed, energi og tålmodighed.</a:t>
            </a:r>
          </a:p>
          <a:p>
            <a:pPr marL="186690" indent="-186690"/>
            <a:endParaRPr lang="da-DK" sz="2400"/>
          </a:p>
          <a:p>
            <a:pPr marL="186690" indent="-186690"/>
            <a:endParaRPr lang="da-DK" sz="2400">
              <a:solidFill>
                <a:srgbClr val="0070C0"/>
              </a:solidFill>
            </a:endParaRPr>
          </a:p>
          <a:p>
            <a:pPr marL="186690" indent="-186690"/>
            <a:endParaRPr lang="da-DK" sz="2400">
              <a:solidFill>
                <a:srgbClr val="0070C0"/>
              </a:solidFill>
            </a:endParaRPr>
          </a:p>
          <a:p>
            <a:pPr marL="186690" indent="-186690"/>
            <a:endParaRPr lang="da-DK" sz="2400">
              <a:solidFill>
                <a:srgbClr val="0070C0"/>
              </a:solidFill>
            </a:endParaRPr>
          </a:p>
          <a:p>
            <a:pPr marL="186690" indent="-186690"/>
            <a:endParaRPr lang="da-DK" sz="2400">
              <a:solidFill>
                <a:srgbClr val="000000"/>
              </a:solidFill>
            </a:endParaRPr>
          </a:p>
        </p:txBody>
      </p:sp>
      <p:pic>
        <p:nvPicPr>
          <p:cNvPr id="6" name="Billede 5" descr="IMG ab q copy.jpg"/>
          <p:cNvPicPr>
            <a:picLocks noChangeAspect="1"/>
          </p:cNvPicPr>
          <p:nvPr/>
        </p:nvPicPr>
        <p:blipFill>
          <a:blip r:embed="rId3" cstate="print"/>
          <a:srcRect l="23850" t="21930" r="21006" b="31053"/>
          <a:stretch>
            <a:fillRect/>
          </a:stretch>
        </p:blipFill>
        <p:spPr>
          <a:xfrm>
            <a:off x="9078820" y="3328949"/>
            <a:ext cx="2959767" cy="299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3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800"/>
              <a:t>DEN KONFUSE PATIENT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691783"/>
            <a:ext cx="9153331" cy="4640489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da-DK" sz="2600" b="0"/>
              <a:t>Årsager til konfusion kan</a:t>
            </a:r>
            <a:r>
              <a:rPr lang="da-DK" sz="2600"/>
              <a:t> </a:t>
            </a:r>
            <a:r>
              <a:rPr lang="da-DK" sz="2600" err="1"/>
              <a:t>bla</a:t>
            </a:r>
            <a:r>
              <a:rPr lang="da-DK" sz="2600"/>
              <a:t>.</a:t>
            </a:r>
            <a:r>
              <a:rPr lang="da-DK" sz="2600" b="0"/>
              <a:t> være:	</a:t>
            </a:r>
          </a:p>
          <a:p>
            <a:pPr marL="0" indent="0">
              <a:buNone/>
            </a:pPr>
            <a:endParaRPr lang="da-DK" b="0"/>
          </a:p>
          <a:p>
            <a:pPr marL="561340" lvl="2" indent="-186690"/>
            <a:r>
              <a:rPr lang="da-DK" sz="2800"/>
              <a:t>Dehydrering</a:t>
            </a:r>
          </a:p>
          <a:p>
            <a:pPr marL="561340" lvl="2" indent="-186690"/>
            <a:r>
              <a:rPr lang="da-DK" sz="2800" b="0"/>
              <a:t>Urinvejsinfektion (UVI)</a:t>
            </a:r>
          </a:p>
          <a:p>
            <a:pPr marL="561340" lvl="2" indent="-186690"/>
            <a:r>
              <a:rPr lang="da-DK" sz="2800"/>
              <a:t>Infektioner generelt</a:t>
            </a:r>
          </a:p>
          <a:p>
            <a:pPr marL="561340" lvl="2" indent="-186690"/>
            <a:r>
              <a:rPr lang="da-DK" sz="2800" b="0"/>
              <a:t>Lavt blodsukker</a:t>
            </a:r>
          </a:p>
          <a:p>
            <a:pPr marL="561340" lvl="2" indent="-186690"/>
            <a:r>
              <a:rPr lang="da-DK" sz="2800"/>
              <a:t>Hospitalisering</a:t>
            </a:r>
          </a:p>
          <a:p>
            <a:pPr marL="561340" lvl="2" indent="-186690"/>
            <a:r>
              <a:rPr lang="da-DK" sz="2800"/>
              <a:t>Bivirkninger af medicin</a:t>
            </a:r>
          </a:p>
          <a:p>
            <a:pPr marL="561340" lvl="2" indent="-186690"/>
            <a:r>
              <a:rPr lang="da-DK" sz="2800" b="0" err="1"/>
              <a:t>Lægemiddelseponering</a:t>
            </a:r>
            <a:endParaRPr lang="da-DK" sz="2800" b="0"/>
          </a:p>
          <a:p>
            <a:pPr marL="561340" lvl="2" indent="-186690"/>
            <a:r>
              <a:rPr lang="da-DK" sz="2800"/>
              <a:t>Abstinenser</a:t>
            </a:r>
            <a:endParaRPr lang="da-DK" sz="2800" b="0"/>
          </a:p>
        </p:txBody>
      </p:sp>
      <p:pic>
        <p:nvPicPr>
          <p:cNvPr id="6" name="Billede 5" descr="IMG ab q copy.jpg"/>
          <p:cNvPicPr>
            <a:picLocks noChangeAspect="1"/>
          </p:cNvPicPr>
          <p:nvPr/>
        </p:nvPicPr>
        <p:blipFill>
          <a:blip r:embed="rId3" cstate="print"/>
          <a:srcRect l="23850" t="21930" r="21006" b="31053"/>
          <a:stretch>
            <a:fillRect/>
          </a:stretch>
        </p:blipFill>
        <p:spPr>
          <a:xfrm>
            <a:off x="8626644" y="3338997"/>
            <a:ext cx="2959767" cy="299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9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4278" y="280471"/>
            <a:ext cx="10515600" cy="740623"/>
          </a:xfrm>
        </p:spPr>
        <p:txBody>
          <a:bodyPr/>
          <a:lstStyle/>
          <a:p>
            <a:pPr algn="ctr"/>
            <a:r>
              <a:rPr lang="da-DK" sz="2800"/>
              <a:t>SPV-OPGAVER ved DEN KONFUSE PATIENT</a:t>
            </a:r>
          </a:p>
        </p:txBody>
      </p:sp>
      <p:pic>
        <p:nvPicPr>
          <p:cNvPr id="9" name="Billede 8" descr="IMG ab q copy.jpg"/>
          <p:cNvPicPr>
            <a:picLocks noChangeAspect="1"/>
          </p:cNvPicPr>
          <p:nvPr/>
        </p:nvPicPr>
        <p:blipFill>
          <a:blip r:embed="rId3" cstate="print"/>
          <a:srcRect l="23850" t="21930" r="21006" b="31053"/>
          <a:stretch>
            <a:fillRect/>
          </a:stretch>
        </p:blipFill>
        <p:spPr>
          <a:xfrm>
            <a:off x="4365254" y="2072034"/>
            <a:ext cx="2959767" cy="2993275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589547" y="1499006"/>
            <a:ext cx="4251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/>
              <a:t>Forlad</a:t>
            </a:r>
            <a:r>
              <a:rPr lang="da-DK" sz="2000" b="1"/>
              <a:t> ikke </a:t>
            </a:r>
            <a:r>
              <a:rPr lang="da-DK" sz="2000"/>
              <a:t>en konfus patient! </a:t>
            </a:r>
            <a:r>
              <a:rPr lang="da-DK" sz="2000">
                <a:solidFill>
                  <a:srgbClr val="0070C0"/>
                </a:solidFill>
              </a:rPr>
              <a:t>Hvorfor?</a:t>
            </a:r>
          </a:p>
        </p:txBody>
      </p:sp>
      <p:sp>
        <p:nvSpPr>
          <p:cNvPr id="13" name="Tekstboks 12"/>
          <p:cNvSpPr txBox="1"/>
          <p:nvPr/>
        </p:nvSpPr>
        <p:spPr>
          <a:xfrm>
            <a:off x="589547" y="12392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/>
          </a:p>
        </p:txBody>
      </p:sp>
      <p:sp>
        <p:nvSpPr>
          <p:cNvPr id="14" name="Tekstboks 13"/>
          <p:cNvSpPr txBox="1"/>
          <p:nvPr/>
        </p:nvSpPr>
        <p:spPr>
          <a:xfrm>
            <a:off x="395092" y="2826120"/>
            <a:ext cx="301197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/>
              <a:t>Skærm patienten. </a:t>
            </a:r>
            <a:r>
              <a:rPr lang="da-DK" sz="2000">
                <a:solidFill>
                  <a:srgbClr val="0070C0"/>
                </a:solidFill>
              </a:rPr>
              <a:t>Hvorfor?</a:t>
            </a:r>
          </a:p>
          <a:p>
            <a:endParaRPr lang="da-DK"/>
          </a:p>
        </p:txBody>
      </p:sp>
      <p:sp>
        <p:nvSpPr>
          <p:cNvPr id="15" name="Tekstboks 14"/>
          <p:cNvSpPr txBox="1"/>
          <p:nvPr/>
        </p:nvSpPr>
        <p:spPr>
          <a:xfrm>
            <a:off x="3609136" y="1957524"/>
            <a:ext cx="786298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/>
              <a:t>Skab et roligt, trygt og overskueligt miljø – fjern al unødig ”støj”. </a:t>
            </a:r>
            <a:r>
              <a:rPr lang="da-DK" sz="2000">
                <a:solidFill>
                  <a:srgbClr val="0070C0"/>
                </a:solidFill>
              </a:rPr>
              <a:t>Hvordan?</a:t>
            </a:r>
          </a:p>
          <a:p>
            <a:endParaRPr lang="da-DK"/>
          </a:p>
        </p:txBody>
      </p:sp>
      <p:sp>
        <p:nvSpPr>
          <p:cNvPr id="16" name="Tekstboks 15"/>
          <p:cNvSpPr txBox="1"/>
          <p:nvPr/>
        </p:nvSpPr>
        <p:spPr>
          <a:xfrm>
            <a:off x="6707485" y="2708070"/>
            <a:ext cx="50563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/>
              <a:t>Tilkald sygeplejersken ved forandring. </a:t>
            </a:r>
            <a:r>
              <a:rPr lang="da-DK" sz="2000">
                <a:solidFill>
                  <a:srgbClr val="0070C0"/>
                </a:solidFill>
              </a:rPr>
              <a:t>Hvorfor?</a:t>
            </a:r>
          </a:p>
          <a:p>
            <a:endParaRPr lang="da-DK">
              <a:solidFill>
                <a:srgbClr val="0070C0"/>
              </a:solidFill>
            </a:endParaRPr>
          </a:p>
          <a:p>
            <a:endParaRPr lang="da-DK"/>
          </a:p>
        </p:txBody>
      </p:sp>
      <p:sp>
        <p:nvSpPr>
          <p:cNvPr id="18" name="Tekstboks 17"/>
          <p:cNvSpPr txBox="1"/>
          <p:nvPr/>
        </p:nvSpPr>
        <p:spPr>
          <a:xfrm>
            <a:off x="353159" y="3753124"/>
            <a:ext cx="385009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/>
              <a:t>Tilbyd ofte mad og drikke </a:t>
            </a:r>
            <a:r>
              <a:rPr lang="da-DK" sz="2000">
                <a:solidFill>
                  <a:srgbClr val="0070C0"/>
                </a:solidFill>
              </a:rPr>
              <a:t>Hvorfor? </a:t>
            </a:r>
          </a:p>
          <a:p>
            <a:endParaRPr lang="da-DK"/>
          </a:p>
        </p:txBody>
      </p:sp>
      <p:sp>
        <p:nvSpPr>
          <p:cNvPr id="19" name="Tekstboks 18"/>
          <p:cNvSpPr txBox="1"/>
          <p:nvPr/>
        </p:nvSpPr>
        <p:spPr>
          <a:xfrm>
            <a:off x="6840950" y="4989999"/>
            <a:ext cx="478945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/>
              <a:t>Hjælp evt. patienten med personlig hygiejne</a:t>
            </a:r>
          </a:p>
          <a:p>
            <a:endParaRPr lang="da-DK"/>
          </a:p>
        </p:txBody>
      </p:sp>
      <p:sp>
        <p:nvSpPr>
          <p:cNvPr id="20" name="Tekstboks 19"/>
          <p:cNvSpPr txBox="1"/>
          <p:nvPr/>
        </p:nvSpPr>
        <p:spPr>
          <a:xfrm>
            <a:off x="329758" y="4769698"/>
            <a:ext cx="6377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Kommunikation</a:t>
            </a:r>
          </a:p>
          <a:p>
            <a:r>
              <a:rPr lang="da-DK" sz="2000" dirty="0"/>
              <a:t>Realitetskonfronter patienten. </a:t>
            </a:r>
            <a:r>
              <a:rPr lang="da-DK" sz="2000" dirty="0">
                <a:solidFill>
                  <a:srgbClr val="0070C0"/>
                </a:solidFill>
              </a:rPr>
              <a:t>Hvorfor og hvordan?</a:t>
            </a:r>
          </a:p>
          <a:p>
            <a:endParaRPr lang="da-DK" sz="2000" dirty="0">
              <a:solidFill>
                <a:srgbClr val="0070C0"/>
              </a:solidFill>
            </a:endParaRPr>
          </a:p>
          <a:p>
            <a:r>
              <a:rPr lang="da-DK" sz="2000" dirty="0"/>
              <a:t>Brug korte sætninger og lukkede spørgsmål. </a:t>
            </a:r>
            <a:r>
              <a:rPr lang="da-DK" sz="2000" dirty="0">
                <a:solidFill>
                  <a:srgbClr val="0070C0"/>
                </a:solidFill>
              </a:rPr>
              <a:t>Hvorfor?</a:t>
            </a:r>
          </a:p>
          <a:p>
            <a:endParaRPr lang="da-DK" sz="2000" dirty="0">
              <a:solidFill>
                <a:srgbClr val="0070C0"/>
              </a:solidFill>
            </a:endParaRPr>
          </a:p>
          <a:p>
            <a:r>
              <a:rPr lang="da-DK" sz="2000" dirty="0"/>
              <a:t>Undgå konfrontation og argumentation. </a:t>
            </a:r>
            <a:r>
              <a:rPr lang="da-DK" sz="2000" dirty="0">
                <a:solidFill>
                  <a:srgbClr val="0070C0"/>
                </a:solidFill>
              </a:rPr>
              <a:t>Hvorfor?</a:t>
            </a:r>
            <a:endParaRPr lang="da-DK" sz="2000" dirty="0"/>
          </a:p>
        </p:txBody>
      </p:sp>
      <p:sp>
        <p:nvSpPr>
          <p:cNvPr id="21" name="Tekstboks 20"/>
          <p:cNvSpPr txBox="1"/>
          <p:nvPr/>
        </p:nvSpPr>
        <p:spPr>
          <a:xfrm>
            <a:off x="6707485" y="5903802"/>
            <a:ext cx="4141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/>
              <a:t>Hjælp dem til at få normal søvnrytme </a:t>
            </a:r>
          </a:p>
        </p:txBody>
      </p:sp>
    </p:spTree>
    <p:extLst>
      <p:ext uri="{BB962C8B-B14F-4D97-AF65-F5344CB8AC3E}">
        <p14:creationId xmlns:p14="http://schemas.microsoft.com/office/powerpoint/2010/main" val="164434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4824" y="325907"/>
            <a:ext cx="10656887" cy="590218"/>
          </a:xfrm>
        </p:spPr>
        <p:txBody>
          <a:bodyPr/>
          <a:lstStyle/>
          <a:p>
            <a:pPr algn="ctr"/>
            <a:r>
              <a:rPr lang="da-DK" sz="2800"/>
              <a:t>DEMENS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07530" y="1097280"/>
            <a:ext cx="11231476" cy="5644836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t">
            <a:normAutofit/>
          </a:bodyPr>
          <a:lstStyle/>
          <a:p>
            <a:pPr marL="186690" indent="-186690"/>
            <a:r>
              <a:rPr lang="da-DK" sz="2800">
                <a:solidFill>
                  <a:schemeClr val="tx1"/>
                </a:solidFill>
              </a:rPr>
              <a:t>Demens er en fællesbetegnelse for sygdomme i </a:t>
            </a:r>
            <a:br>
              <a:rPr lang="da-DK" sz="2800">
                <a:solidFill>
                  <a:schemeClr val="tx1"/>
                </a:solidFill>
              </a:rPr>
            </a:br>
            <a:r>
              <a:rPr lang="da-DK" sz="2800">
                <a:solidFill>
                  <a:schemeClr val="tx1"/>
                </a:solidFill>
              </a:rPr>
              <a:t>hjernen, der kan forårsage:</a:t>
            </a:r>
            <a:endParaRPr lang="da-DK"/>
          </a:p>
          <a:p>
            <a:pPr marL="186690" indent="-186690"/>
            <a:endParaRPr lang="da-DK" sz="900">
              <a:solidFill>
                <a:schemeClr val="tx1"/>
              </a:solidFill>
            </a:endParaRPr>
          </a:p>
          <a:p>
            <a:pPr marL="374015" lvl="1" indent="-186690"/>
            <a:r>
              <a:rPr lang="da-DK" sz="2600">
                <a:solidFill>
                  <a:schemeClr val="tx1"/>
                </a:solidFill>
              </a:rPr>
              <a:t>Hukommelsesbesvær </a:t>
            </a:r>
          </a:p>
          <a:p>
            <a:pPr marL="374015" lvl="1" indent="-186690"/>
            <a:r>
              <a:rPr lang="da-DK" sz="2600">
                <a:solidFill>
                  <a:schemeClr val="tx1"/>
                </a:solidFill>
              </a:rPr>
              <a:t>Nedsat koncentrationsevne </a:t>
            </a:r>
          </a:p>
          <a:p>
            <a:pPr marL="374015" lvl="1" indent="-186690"/>
            <a:r>
              <a:rPr lang="da-DK" sz="2600">
                <a:solidFill>
                  <a:schemeClr val="tx1"/>
                </a:solidFill>
              </a:rPr>
              <a:t>Adfærds- og personlighedsforstyrrelser</a:t>
            </a:r>
          </a:p>
          <a:p>
            <a:pPr marL="374015" lvl="1" indent="-186690"/>
            <a:r>
              <a:rPr lang="da-DK" sz="2600">
                <a:solidFill>
                  <a:schemeClr val="tx1"/>
                </a:solidFill>
              </a:rPr>
              <a:t>Intellektuel forringelse (interesse, sygdomserkendelse, depression)</a:t>
            </a:r>
          </a:p>
          <a:p>
            <a:pPr marL="374015" lvl="1" indent="-186690"/>
            <a:r>
              <a:rPr lang="da-DK" sz="2600">
                <a:solidFill>
                  <a:schemeClr val="tx1"/>
                </a:solidFill>
              </a:rPr>
              <a:t>Dårlige personlig hygiejne </a:t>
            </a:r>
          </a:p>
          <a:p>
            <a:pPr marL="374015" lvl="1" indent="-186690"/>
            <a:r>
              <a:rPr lang="da-DK" sz="2600">
                <a:solidFill>
                  <a:schemeClr val="tx1"/>
                </a:solidFill>
              </a:rPr>
              <a:t>Afasi og </a:t>
            </a:r>
            <a:r>
              <a:rPr lang="da-DK" sz="2600" err="1">
                <a:solidFill>
                  <a:schemeClr val="tx1"/>
                </a:solidFill>
              </a:rPr>
              <a:t>apraksi</a:t>
            </a:r>
            <a:r>
              <a:rPr lang="da-DK" sz="260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da-DK">
              <a:solidFill>
                <a:schemeClr val="tx1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49" y="325907"/>
            <a:ext cx="3202354" cy="320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1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330" y="-635"/>
            <a:ext cx="10656887" cy="1001762"/>
          </a:xfrm>
        </p:spPr>
        <p:txBody>
          <a:bodyPr/>
          <a:lstStyle/>
          <a:p>
            <a:pPr algn="ctr"/>
            <a:r>
              <a:rPr lang="da-DK" sz="2800"/>
              <a:t>DEN DEMENTE PATIENT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3184" y="1203627"/>
            <a:ext cx="10905309" cy="5223895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da-DK" sz="2600"/>
              <a:t>Demens er modsat konfusion er permanent tilstand. </a:t>
            </a:r>
          </a:p>
          <a:p>
            <a:pPr marL="0" indent="0" algn="ctr">
              <a:buNone/>
            </a:pPr>
            <a:r>
              <a:rPr lang="da-DK" sz="2600"/>
              <a:t>Her nytter det sjældent at virkelighedskorrigere.</a:t>
            </a:r>
          </a:p>
          <a:p>
            <a:pPr marL="0" indent="0">
              <a:buNone/>
            </a:pPr>
            <a:endParaRPr lang="da-DK"/>
          </a:p>
          <a:p>
            <a:pPr marL="186690" indent="-186690"/>
            <a:r>
              <a:rPr lang="da-DK" sz="2600" b="0"/>
              <a:t>Afled dem, eller gå forsigtigt med på deres ideer.</a:t>
            </a:r>
            <a:r>
              <a:rPr lang="da-DK" sz="2600"/>
              <a:t> </a:t>
            </a:r>
            <a:endParaRPr lang="da-DK" sz="2600" b="0"/>
          </a:p>
          <a:p>
            <a:pPr marL="186690" indent="-186690"/>
            <a:r>
              <a:rPr lang="da-DK" sz="2600"/>
              <a:t>Skærm dem</a:t>
            </a:r>
          </a:p>
          <a:p>
            <a:pPr marL="186690" indent="-186690"/>
            <a:r>
              <a:rPr lang="da-DK" sz="2600" b="0"/>
              <a:t>Tal roligt, venligt og brug lukkede sætninger</a:t>
            </a:r>
          </a:p>
          <a:p>
            <a:pPr marL="186690" indent="-186690"/>
            <a:r>
              <a:rPr lang="da-DK" sz="2600"/>
              <a:t>Snak om ”gamle dage”</a:t>
            </a:r>
          </a:p>
          <a:p>
            <a:pPr marL="186690" indent="-186690"/>
            <a:r>
              <a:rPr lang="da-DK" sz="2600"/>
              <a:t>Hold dem i hånden – vis empati</a:t>
            </a:r>
          </a:p>
          <a:p>
            <a:pPr marL="186690" indent="-186690"/>
            <a:r>
              <a:rPr lang="da-DK" sz="2600" b="0"/>
              <a:t>Hjælp dem med personlig hygiejne</a:t>
            </a:r>
          </a:p>
          <a:p>
            <a:pPr marL="186690" indent="-186690"/>
            <a:r>
              <a:rPr lang="da-DK" sz="2600"/>
              <a:t>Hav tålmodighed!</a:t>
            </a:r>
          </a:p>
          <a:p>
            <a:pPr marL="186690" indent="-186690"/>
            <a:r>
              <a:rPr lang="da-DK" sz="2600"/>
              <a:t>De bliver meget hurtigt trætte</a:t>
            </a:r>
          </a:p>
          <a:p>
            <a:pPr marL="186690" indent="-186690"/>
            <a:endParaRPr lang="da-DK" sz="2600"/>
          </a:p>
        </p:txBody>
      </p:sp>
      <p:pic>
        <p:nvPicPr>
          <p:cNvPr id="7" name="Billede 6" descr="IMG 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1903" y="3415255"/>
            <a:ext cx="1588830" cy="273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53" y="4153694"/>
            <a:ext cx="3327193" cy="249539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800"/>
              <a:t>SØVN / HVILE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da-DK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Søvn er en fysiologisk nødvendighed for alle levende væsener</a:t>
            </a:r>
            <a:r>
              <a:rPr lang="da-DK" sz="2400"/>
              <a:t>, og er vigtig for blandet andet kognitive funktioner.</a:t>
            </a:r>
            <a:endParaRPr lang="da-DK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da-DK" sz="24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a-DK" sz="2400"/>
              <a:t>Søvnen har en række søvnstadier, og det er vigtigt for specielt ældre at søvnen er sammenhængende og på det rigtige tidspunkt af døgnet.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da-DK" sz="24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a-DK" sz="2400"/>
              <a:t>Det er din opgave som SPV at sikre at det er muligt for patienten</a:t>
            </a:r>
            <a:endParaRPr lang="da-DK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da-DK" sz="2400"/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da-DK" sz="24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da-DK" sz="24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da-DK" sz="2400"/>
          </a:p>
        </p:txBody>
      </p:sp>
      <p:sp>
        <p:nvSpPr>
          <p:cNvPr id="7" name="Tekstfelt 6"/>
          <p:cNvSpPr txBox="1"/>
          <p:nvPr/>
        </p:nvSpPr>
        <p:spPr>
          <a:xfrm rot="18958629">
            <a:off x="10181103" y="3520182"/>
            <a:ext cx="19255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6000"/>
              <a:t> </a:t>
            </a:r>
            <a:r>
              <a:rPr lang="da-DK" sz="4800"/>
              <a:t>Z </a:t>
            </a:r>
            <a:r>
              <a:rPr lang="da-DK" sz="3600" err="1"/>
              <a:t>Z</a:t>
            </a:r>
            <a:r>
              <a:rPr lang="da-DK" sz="3600"/>
              <a:t> </a:t>
            </a:r>
            <a:r>
              <a:rPr lang="da-DK" sz="2400" err="1"/>
              <a:t>Z</a:t>
            </a:r>
            <a:r>
              <a:rPr lang="da-DK" sz="2400"/>
              <a:t> </a:t>
            </a:r>
            <a:r>
              <a:rPr lang="da-DK" err="1"/>
              <a:t>Z</a:t>
            </a:r>
            <a:r>
              <a:rPr lang="da-DK"/>
              <a:t> </a:t>
            </a:r>
            <a:r>
              <a:rPr lang="da-DK" sz="1400" err="1"/>
              <a:t>Z</a:t>
            </a:r>
            <a:endParaRPr lang="da-DK" sz="1400"/>
          </a:p>
        </p:txBody>
      </p:sp>
    </p:spTree>
    <p:extLst>
      <p:ext uri="{BB962C8B-B14F-4D97-AF65-F5344CB8AC3E}">
        <p14:creationId xmlns:p14="http://schemas.microsoft.com/office/powerpoint/2010/main" val="27957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1951" y="249382"/>
            <a:ext cx="10515600" cy="1325563"/>
          </a:xfrm>
        </p:spPr>
        <p:txBody>
          <a:bodyPr/>
          <a:lstStyle/>
          <a:p>
            <a:pPr algn="ctr"/>
            <a:r>
              <a:rPr lang="da-DK" sz="2800"/>
              <a:t>HVAD KAN FORSTYRRE EN SØVN?</a:t>
            </a:r>
            <a:br>
              <a:rPr lang="da-DK" sz="2800"/>
            </a:br>
            <a:endParaRPr lang="da-DK" sz="280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79557"/>
              </p:ext>
            </p:extLst>
          </p:nvPr>
        </p:nvGraphicFramePr>
        <p:xfrm>
          <a:off x="393204" y="1907199"/>
          <a:ext cx="11612748" cy="4380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06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6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714">
                <a:tc>
                  <a:txBody>
                    <a:bodyPr/>
                    <a:lstStyle/>
                    <a:p>
                      <a:pPr algn="ctr"/>
                      <a:r>
                        <a:rPr lang="da-DK" sz="2400" dirty="0"/>
                        <a:t>Hvad  kan </a:t>
                      </a:r>
                      <a:r>
                        <a:rPr lang="da-DK" sz="2400" dirty="0" err="1"/>
                        <a:t>f.eks</a:t>
                      </a:r>
                      <a:r>
                        <a:rPr lang="da-DK" sz="2400" dirty="0"/>
                        <a:t> forstyrre</a:t>
                      </a:r>
                      <a:r>
                        <a:rPr lang="da-DK" sz="2400" baseline="0" dirty="0"/>
                        <a:t> søvnen under en indlæggelse?</a:t>
                      </a:r>
                      <a:endParaRPr lang="da-DK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/>
                        <a:t>Hvad kan du bl.a. gøre for at hjælpe</a:t>
                      </a:r>
                      <a:r>
                        <a:rPr lang="da-DK" sz="2400" baseline="0"/>
                        <a:t> til en bedre søvn?</a:t>
                      </a:r>
                      <a:endParaRPr lang="da-DK" sz="2400"/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723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da-DK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55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800"/>
              <a:t>Læringsmål for pleje og observation af</a:t>
            </a:r>
            <a:br>
              <a:rPr lang="da-DK" sz="2800"/>
            </a:br>
            <a:r>
              <a:rPr lang="da-DK" sz="2800"/>
              <a:t>den mentalt påvirkede patient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86690" indent="-186690"/>
            <a:r>
              <a:rPr lang="da-DK" dirty="0"/>
              <a:t>At kursisterne får kendskab til de teoretiske og praktiske færdigheder, som det er nødvendigt at besidde i forbindelse med observationer og pleje af den ældre patient.</a:t>
            </a:r>
          </a:p>
          <a:p>
            <a:pPr marL="186690" indent="-186690"/>
            <a:endParaRPr lang="da-DK" dirty="0"/>
          </a:p>
          <a:p>
            <a:pPr marL="186690" indent="-186690"/>
            <a:r>
              <a:rPr lang="da-DK" dirty="0"/>
              <a:t>At kursisterne får kendskab til de teoretiske og praktiske færdigheder, som det er nødvendigt at besidde i forbindelse med observationer og pleje af den mentalt påvirkede patient</a:t>
            </a:r>
          </a:p>
          <a:p>
            <a:pPr marL="186690" indent="-186690"/>
            <a:endParaRPr lang="da-DK" dirty="0">
              <a:ea typeface="+mn-lt"/>
              <a:cs typeface="+mn-lt"/>
            </a:endParaRPr>
          </a:p>
          <a:p>
            <a:pPr marL="186690" indent="-186690"/>
            <a:r>
              <a:rPr lang="da-DK" dirty="0">
                <a:ea typeface="+mn-lt"/>
                <a:cs typeface="+mn-lt"/>
              </a:rPr>
              <a:t>Herunder hvordan man agerer overfor en udadreagerende patient, den konfuse patient og den demente patient</a:t>
            </a:r>
            <a:endParaRPr lang="da-DK" dirty="0"/>
          </a:p>
          <a:p>
            <a:pPr marL="0" indent="0">
              <a:buNone/>
            </a:pPr>
            <a:endParaRPr lang="da-DK" dirty="0">
              <a:ea typeface="+mn-lt"/>
              <a:cs typeface="+mn-lt"/>
            </a:endParaRPr>
          </a:p>
          <a:p>
            <a:pPr marL="186690" indent="-186690"/>
            <a:endParaRPr lang="da-DK" dirty="0">
              <a:ea typeface="+mn-lt"/>
              <a:cs typeface="+mn-lt"/>
            </a:endParaRPr>
          </a:p>
          <a:p>
            <a:pPr marL="186690" indent="-18669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889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419450"/>
            <a:ext cx="9144000" cy="763399"/>
          </a:xfrm>
        </p:spPr>
        <p:txBody>
          <a:bodyPr>
            <a:normAutofit/>
          </a:bodyPr>
          <a:lstStyle/>
          <a:p>
            <a:r>
              <a:rPr lang="da-DK" sz="2800"/>
              <a:t>OVERLEVERING AF RAPPORT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396338" y="3060328"/>
            <a:ext cx="11546666" cy="4248934"/>
          </a:xfrm>
        </p:spPr>
        <p:txBody>
          <a:bodyPr>
            <a:normAutofit/>
          </a:bodyPr>
          <a:lstStyle/>
          <a:p>
            <a:pPr algn="l"/>
            <a:r>
              <a:rPr lang="da-DK"/>
              <a:t>Hvad og hvordan vil I give rapporten videre til den SPV-vagt, der skal overtage vagten.</a:t>
            </a:r>
          </a:p>
          <a:p>
            <a:r>
              <a:rPr lang="da-DK"/>
              <a:t>Hvad er vigtigt?</a:t>
            </a:r>
          </a:p>
        </p:txBody>
      </p:sp>
    </p:spTree>
    <p:extLst>
      <p:ext uri="{BB962C8B-B14F-4D97-AF65-F5344CB8AC3E}">
        <p14:creationId xmlns:p14="http://schemas.microsoft.com/office/powerpoint/2010/main" val="4078464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kstfelt 97"/>
          <p:cNvSpPr txBox="1"/>
          <p:nvPr/>
        </p:nvSpPr>
        <p:spPr>
          <a:xfrm>
            <a:off x="3949700" y="2603500"/>
            <a:ext cx="43150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400"/>
              <a:t>KURSIST CASE</a:t>
            </a:r>
          </a:p>
        </p:txBody>
      </p:sp>
    </p:spTree>
    <p:extLst>
      <p:ext uri="{BB962C8B-B14F-4D97-AF65-F5344CB8AC3E}">
        <p14:creationId xmlns:p14="http://schemas.microsoft.com/office/powerpoint/2010/main" val="393570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419450"/>
            <a:ext cx="9144000" cy="763399"/>
          </a:xfrm>
        </p:spPr>
        <p:txBody>
          <a:bodyPr>
            <a:normAutofit/>
          </a:bodyPr>
          <a:lstStyle/>
          <a:p>
            <a:r>
              <a:rPr lang="da-DK" sz="2800"/>
              <a:t>CASE - RAPPORTEN</a:t>
            </a:r>
          </a:p>
        </p:txBody>
      </p:sp>
      <p:sp>
        <p:nvSpPr>
          <p:cNvPr id="3" name="AutoShape 2" descr="Billedresultat for kommunikation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Undertitel 3"/>
          <p:cNvSpPr>
            <a:spLocks noGrp="1"/>
          </p:cNvSpPr>
          <p:nvPr>
            <p:ph type="subTitle" idx="1"/>
          </p:nvPr>
        </p:nvSpPr>
        <p:spPr>
          <a:xfrm>
            <a:off x="605506" y="1526389"/>
            <a:ext cx="10799551" cy="4761142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/>
              <a:t>Du skal passe A. Thomsen på 82 år, som indlægges med tiltagende konfusion – obs UVI.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/>
              <a:t>Thomsen er i forvejen kendt med demens og bor på plejehjem. 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/>
              <a:t>Hun har vrisset en del af plejepersonalet og pillet sin IV adgang ud flere gange. 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/>
              <a:t>Hun er bevidsthedspåvirket, og vil gerne bare hjem til sit hus. Sover ikke ordentligt om natten. 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Char char="•"/>
            </a:pPr>
            <a:r>
              <a:rPr lang="da-DK" dirty="0">
                <a:ea typeface="+mn-lt"/>
                <a:cs typeface="+mn-lt"/>
              </a:rPr>
              <a:t>Hun forsøger at kravle ud af sengen når det er muligt. 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Char char="•"/>
            </a:pPr>
            <a:r>
              <a:rPr lang="da-DK" dirty="0">
                <a:ea typeface="+mn-lt"/>
                <a:cs typeface="+mn-lt"/>
              </a:rPr>
              <a:t>Går med rollator til daglig, og bruger briller og høreapparater.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Char char="•"/>
            </a:pPr>
            <a:r>
              <a:rPr lang="da-DK" dirty="0">
                <a:ea typeface="+mn-lt"/>
                <a:cs typeface="+mn-lt"/>
              </a:rPr>
              <a:t>Hun har svært ved at udføre og få udført personlig hygiejne, i perioder vrissen og slår ud efter personalet. 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Char char="•"/>
            </a:pPr>
            <a:r>
              <a:rPr lang="da-DK" dirty="0">
                <a:ea typeface="+mn-lt"/>
                <a:cs typeface="+mn-lt"/>
              </a:rPr>
              <a:t>BT 116/76, puls 102, SAT 97, </a:t>
            </a:r>
            <a:r>
              <a:rPr lang="da-DK" dirty="0" err="1">
                <a:ea typeface="+mn-lt"/>
                <a:cs typeface="+mn-lt"/>
              </a:rPr>
              <a:t>Tp</a:t>
            </a:r>
            <a:r>
              <a:rPr lang="da-DK">
                <a:ea typeface="+mn-lt"/>
                <a:cs typeface="+mn-lt"/>
              </a:rPr>
              <a:t> 38.9, RF 23, GCS 13.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1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883877" y="72290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a-DK" sz="2800" dirty="0"/>
              <a:t>VIDEOKLIP</a:t>
            </a:r>
          </a:p>
          <a:p>
            <a:pPr algn="ctr">
              <a:lnSpc>
                <a:spcPct val="150000"/>
              </a:lnSpc>
            </a:pPr>
            <a:r>
              <a:rPr lang="da-DK" dirty="0"/>
              <a:t>PLEJE OG OBSERVATION AF</a:t>
            </a:r>
          </a:p>
          <a:p>
            <a:pPr algn="ctr">
              <a:lnSpc>
                <a:spcPct val="150000"/>
              </a:lnSpc>
            </a:pPr>
            <a:endParaRPr lang="da-DK" dirty="0"/>
          </a:p>
          <a:p>
            <a:pPr algn="ctr"/>
            <a:r>
              <a:rPr lang="da-DK" b="1" dirty="0"/>
              <a:t>DEN ÆLDRE OG MENTALT PÅVIRKEDE PATIENT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AA89B7-92CD-C1C4-8C63-24A38E5FCE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8" t="5834" r="2614"/>
          <a:stretch/>
        </p:blipFill>
        <p:spPr>
          <a:xfrm>
            <a:off x="2873373" y="2423853"/>
            <a:ext cx="6127629" cy="330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8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3884" y="1404151"/>
            <a:ext cx="9144000" cy="1887308"/>
          </a:xfrm>
        </p:spPr>
        <p:txBody>
          <a:bodyPr>
            <a:noAutofit/>
          </a:bodyPr>
          <a:lstStyle/>
          <a:p>
            <a:r>
              <a:rPr lang="da-DK" sz="2400"/>
              <a:t>Hvilke behovsområder/problemer har patienten – </a:t>
            </a:r>
            <a:br>
              <a:rPr lang="da-DK" sz="2400"/>
            </a:br>
            <a:r>
              <a:rPr lang="da-DK" sz="2400"/>
              <a:t>dels ud fra rapporten dels ud fra videoen?</a:t>
            </a:r>
          </a:p>
        </p:txBody>
      </p:sp>
    </p:spTree>
    <p:extLst>
      <p:ext uri="{BB962C8B-B14F-4D97-AF65-F5344CB8AC3E}">
        <p14:creationId xmlns:p14="http://schemas.microsoft.com/office/powerpoint/2010/main" val="398004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18970"/>
            <a:ext cx="9144000" cy="763399"/>
          </a:xfrm>
        </p:spPr>
        <p:txBody>
          <a:bodyPr>
            <a:normAutofit/>
          </a:bodyPr>
          <a:lstStyle/>
          <a:p>
            <a:r>
              <a:rPr lang="da-DK" sz="2800"/>
              <a:t>BEHOVSOMRÅDER</a:t>
            </a: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537968"/>
              </p:ext>
            </p:extLst>
          </p:nvPr>
        </p:nvGraphicFramePr>
        <p:xfrm>
          <a:off x="369455" y="1182849"/>
          <a:ext cx="11434620" cy="822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58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8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600" b="0"/>
                        <a:t>Hvad</a:t>
                      </a:r>
                      <a:r>
                        <a:rPr lang="da-DK" sz="1600" b="0" baseline="0"/>
                        <a:t> er der af behovsområder / problemstillinger?</a:t>
                      </a:r>
                      <a:endParaRPr lang="da-DK" sz="1600" b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0"/>
                        <a:t>Hvad kan årsagen være? 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0"/>
                        <a:t>SPV-opgaver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709747"/>
              </p:ext>
            </p:extLst>
          </p:nvPr>
        </p:nvGraphicFramePr>
        <p:xfrm>
          <a:off x="355603" y="2005809"/>
          <a:ext cx="11448472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2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2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4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639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4624" y="775710"/>
            <a:ext cx="9144000" cy="763399"/>
          </a:xfrm>
        </p:spPr>
        <p:txBody>
          <a:bodyPr>
            <a:noAutofit/>
          </a:bodyPr>
          <a:lstStyle/>
          <a:p>
            <a:r>
              <a:rPr lang="da-DK" sz="2800"/>
              <a:t>HVAD SKER DER MED KROPPEN, NÅR MAN BLIVER GAMMEL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82" y="1866906"/>
            <a:ext cx="2224920" cy="4330036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4473096" y="1866906"/>
            <a:ext cx="69372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Når ældre mennesker bliver indlagt på sygehuset, kan de godt blive lidt forvirrede og måske konfuse.</a:t>
            </a:r>
          </a:p>
          <a:p>
            <a:r>
              <a:rPr lang="da-DK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De ved ikke, hvor de er henne, glemmer beskeder og spiser og drikker måske kun på opfordring. </a:t>
            </a:r>
          </a:p>
          <a:p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Det er ikke ensbetydende med at de er demente (som er en sygdom), det er oftest kun fordi de ikke er i deres vante omgivelser, og så lige har den sygdom de er indlagte for!</a:t>
            </a:r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92029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8119" y="495552"/>
            <a:ext cx="9144000" cy="763399"/>
          </a:xfrm>
        </p:spPr>
        <p:txBody>
          <a:bodyPr>
            <a:noAutofit/>
          </a:bodyPr>
          <a:lstStyle/>
          <a:p>
            <a:r>
              <a:rPr lang="da-DK" sz="2800"/>
              <a:t>I TAKT MED AT VI BLIVER ÆLDRE, SKER DER NOGET MED KROPPEN</a:t>
            </a:r>
            <a:endParaRPr lang="da-DK" sz="200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78" y="3149074"/>
            <a:ext cx="1777632" cy="3459544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012059" y="3158116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/>
              <a:t>Kredsløbet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7608633" y="4120793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/>
              <a:t>Åndedrættet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7260365" y="4878846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/>
              <a:t>Fordøjelsen *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7099811" y="5841523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/>
              <a:t>Urinvejene</a:t>
            </a:r>
            <a:endParaRPr lang="da-DK"/>
          </a:p>
        </p:txBody>
      </p:sp>
      <p:sp>
        <p:nvSpPr>
          <p:cNvPr id="13" name="Tekstfelt 12"/>
          <p:cNvSpPr txBox="1"/>
          <p:nvPr/>
        </p:nvSpPr>
        <p:spPr>
          <a:xfrm>
            <a:off x="2453906" y="5194348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/>
              <a:t>Muskler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2717197" y="6026189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/>
              <a:t>Knogler og led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2312278" y="4350136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/>
              <a:t>Huden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3667325" y="2470453"/>
            <a:ext cx="5508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/>
              <a:t>Psyken / sociale behov / hukommelsen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126676" y="1559654"/>
            <a:ext cx="10900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>
                <a:solidFill>
                  <a:srgbClr val="0070C0"/>
                </a:solidFill>
              </a:rPr>
              <a:t>Hvad kan I forestille Jer der sker med …. Og hvilke opgaver kan I have den forbindelse?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2673562" y="3549872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/>
              <a:t>Sanser </a:t>
            </a:r>
            <a:r>
              <a:rPr lang="da-DK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7285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boks 7"/>
          <p:cNvSpPr txBox="1"/>
          <p:nvPr/>
        </p:nvSpPr>
        <p:spPr>
          <a:xfrm>
            <a:off x="209492" y="721072"/>
            <a:ext cx="1191527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2800" b="1"/>
              <a:t>Hjælpemidler til den ældre patient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FC625FC5-CB9C-8D48-5FA3-5C8F32D553ED}"/>
              </a:ext>
            </a:extLst>
          </p:cNvPr>
          <p:cNvSpPr txBox="1">
            <a:spLocks/>
          </p:cNvSpPr>
          <p:nvPr/>
        </p:nvSpPr>
        <p:spPr>
          <a:xfrm>
            <a:off x="838200" y="1691783"/>
            <a:ext cx="10905309" cy="4640489"/>
          </a:xfrm>
          <a:prstGeom prst="rect">
            <a:avLst/>
          </a:prstGeom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anchor="t">
            <a:normAutofit/>
          </a:bodyPr>
          <a:lstStyle>
            <a:lvl1pPr marL="1872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744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16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88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488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7488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7488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7488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7488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6690" indent="-186690"/>
            <a:r>
              <a:rPr lang="da-DK" sz="2600" dirty="0"/>
              <a:t>Hvis en ældre patient ikke har sine hjælpemidler kan patient fremstå hjælpeløs eller forvirret. </a:t>
            </a:r>
            <a:endParaRPr lang="da-DK" dirty="0"/>
          </a:p>
          <a:p>
            <a:pPr marL="0" indent="0">
              <a:buNone/>
            </a:pPr>
            <a:endParaRPr lang="da-DK" sz="2600" dirty="0"/>
          </a:p>
          <a:p>
            <a:pPr marL="186690" indent="-186690"/>
            <a:r>
              <a:rPr lang="da-DK" sz="2600" dirty="0"/>
              <a:t>Nogle af disse hjælpemidler kan være: </a:t>
            </a:r>
          </a:p>
          <a:p>
            <a:pPr marL="374015" lvl="1" indent="-186690"/>
            <a:r>
              <a:rPr lang="da-DK" sz="2400" dirty="0"/>
              <a:t>Rollator </a:t>
            </a:r>
          </a:p>
          <a:p>
            <a:pPr marL="374015" lvl="1" indent="-186690"/>
            <a:r>
              <a:rPr lang="da-DK" sz="2400" dirty="0"/>
              <a:t>Høreapparat</a:t>
            </a:r>
          </a:p>
          <a:p>
            <a:pPr marL="374015" lvl="1" indent="-186690"/>
            <a:r>
              <a:rPr lang="da-DK" sz="2400" dirty="0"/>
              <a:t>Briller </a:t>
            </a:r>
          </a:p>
          <a:p>
            <a:pPr marL="374015" lvl="1" indent="-186690"/>
            <a:r>
              <a:rPr lang="da-DK" sz="2400" dirty="0"/>
              <a:t>Gebis </a:t>
            </a:r>
          </a:p>
          <a:p>
            <a:pPr marL="374015" lvl="1" indent="-186690"/>
            <a:r>
              <a:rPr lang="da-DK" sz="2400" dirty="0"/>
              <a:t>Specielle sko</a:t>
            </a:r>
          </a:p>
          <a:p>
            <a:pPr marL="186690" indent="-186690"/>
            <a:endParaRPr lang="da-DK" sz="2600" dirty="0"/>
          </a:p>
        </p:txBody>
      </p:sp>
      <p:pic>
        <p:nvPicPr>
          <p:cNvPr id="9" name="Billede 12" descr="Et billede, der indeholder tennis, rød, briller&#10;&#10;Beskrivelsen er genereret automatisk">
            <a:extLst>
              <a:ext uri="{FF2B5EF4-FFF2-40B4-BE49-F238E27FC236}">
                <a16:creationId xmlns:a16="http://schemas.microsoft.com/office/drawing/2014/main" id="{20BBF093-EE3E-9875-9975-561642821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108" y="5366280"/>
            <a:ext cx="2743200" cy="97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Billede 15" descr="Et billede, der indeholder indendørs, mad, dekoreret&#10;&#10;Beskrivelsen er genereret automatisk">
            <a:extLst>
              <a:ext uri="{FF2B5EF4-FFF2-40B4-BE49-F238E27FC236}">
                <a16:creationId xmlns:a16="http://schemas.microsoft.com/office/drawing/2014/main" id="{6A4635BB-8228-06E7-AD99-852A81BF7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892" y="4478905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Billede 16" descr="Et billede, der indeholder person, hånd, tilbehør&#10;&#10;Beskrivelsen er genereret automatisk">
            <a:extLst>
              <a:ext uri="{FF2B5EF4-FFF2-40B4-BE49-F238E27FC236}">
                <a16:creationId xmlns:a16="http://schemas.microsoft.com/office/drawing/2014/main" id="{1EF0452A-3EA5-FA0A-365C-FBD4AA41E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081" y="4008307"/>
            <a:ext cx="2743200" cy="1175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Billede 17" descr="Et billede, der indeholder transport, klapvogn, trækvogn, cykel&#10;&#10;Beskrivelsen er genereret automatisk">
            <a:extLst>
              <a:ext uri="{FF2B5EF4-FFF2-40B4-BE49-F238E27FC236}">
                <a16:creationId xmlns:a16="http://schemas.microsoft.com/office/drawing/2014/main" id="{8D881ABC-86E4-3933-A380-450938513A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939" y="2243768"/>
            <a:ext cx="3094892" cy="1854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Billede 18" descr="Et billede, der indeholder sort, fodtøj, indendørs, sko&#10;&#10;Beskrivelsen er genereret automatisk">
            <a:extLst>
              <a:ext uri="{FF2B5EF4-FFF2-40B4-BE49-F238E27FC236}">
                <a16:creationId xmlns:a16="http://schemas.microsoft.com/office/drawing/2014/main" id="{9A6B5C22-857C-F5C4-702B-40F6A38DE8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1880" r="112" b="126"/>
          <a:stretch/>
        </p:blipFill>
        <p:spPr>
          <a:xfrm>
            <a:off x="9448800" y="2514600"/>
            <a:ext cx="2740117" cy="1590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423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&gt;%SD_OFF_Institute%&lt;/value&gt;&#10;    &lt;postfix&gt;&lt;/postfix&gt;&#10;  &lt;/element&gt;&#10;  &lt;element&gt;&#10;    &lt;prefix&gt;&amp;#11;&lt;/prefix&gt;&#10;    &lt;value&gt;%USR_Department%&lt;/value&gt;&#10;    &lt;postfix&gt;&lt;/postfix&gt;&#10;  &lt;/element&gt;&#10;  &lt;element&gt;&#10;    &lt;prefix&gt;&amp;#11;&lt;/prefix&gt;&#10;    &lt;value&gt;%USR_Speciality%&lt;/value&gt;&#10;    &lt;postfix&gt;&lt;/postfix&gt;&#10;  &lt;/element&gt;&#10;  &lt;element&gt;&#10;    &lt;prefix&gt;&amp;#11;&lt;/prefix&gt;&#10;    &lt;value&gt;%USR_Unit%&lt;/value&gt;&#10;    &lt;postfix&gt;&lt;/postfix&gt;&#10;  &lt;/element&gt;&#10;  &lt;element&gt;&#10;    &lt;prefix&gt;&amp;#11;&lt;/prefix&gt;&#10;    &lt;value&gt;%USR_Email%&lt;/value&gt;&#10;    &lt;postfix&gt;&lt;/postfix&gt;&#10;  &lt;/element&gt;&#10;    &lt;element&gt;&#10;    &lt;prefix&gt;&amp;#11;&lt;/prefix&gt;&#10;    &lt;value&gt;%USR_DirectPhone%&lt;/value&gt;&#10;    &lt;postfix&gt;&lt;/postfix&gt;&#10;  &lt;/element&gt;&#10;&#10;&lt;/conten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&gt;%SD_OFF_Institute%&lt;/value&gt;&#10;    &lt;postfix&gt;&lt;/postfix&gt;&#10;  &lt;/element&gt;&#10;  &lt;element&gt;&#10;    &lt;prefix&gt;&amp;#11;&lt;/prefix&gt;&#10;    &lt;value&gt;%USR_Department%&lt;/value&gt;&#10;    &lt;postfix&gt;&lt;/postfix&gt;&#10;  &lt;/element&gt;&#10;  &lt;element&gt;&#10;    &lt;prefix&gt;&amp;#11;&lt;/prefix&gt;&#10;    &lt;value&gt;%USR_Speciality%&lt;/value&gt;&#10;    &lt;postfix&gt;&lt;/postfix&gt;&#10;  &lt;/element&gt;&#10;  &lt;element&gt;&#10;    &lt;prefix&gt;&amp;#11;&lt;/prefix&gt;&#10;    &lt;value&gt;%USR_Unit%&lt;/value&gt;&#10;    &lt;postfix&gt;&lt;/postfix&gt;&#10;  &lt;/element&gt;&#10;  &lt;element&gt;&#10;    &lt;prefix&gt;&amp;#11;&lt;/prefix&gt;&#10;    &lt;value&gt;%USR_Email%&lt;/value&gt;&#10;    &lt;postfix&gt;&lt;/postfix&gt;&#10;  &lt;/element&gt;&#10;    &lt;element&gt;&#10;    &lt;prefix&gt;&amp;#11;&lt;/prefix&gt;&#10;    &lt;value&gt;%USR_DirectPhone%&lt;/value&gt;&#10;    &lt;postfix&gt;&lt;/postfix&gt;&#10;  &lt;/element&gt;&#10;&#10;&lt;/content&gt;"/>
</p:tagLst>
</file>

<file path=ppt/theme/theme1.xml><?xml version="1.0" encoding="utf-8"?>
<a:theme xmlns:a="http://schemas.openxmlformats.org/drawingml/2006/main" name="Blank">
  <a:themeElements>
    <a:clrScheme name="RegionNordjylland_Rød">
      <a:dk1>
        <a:sysClr val="windowText" lastClr="000000"/>
      </a:dk1>
      <a:lt1>
        <a:srgbClr val="FFFFFF"/>
      </a:lt1>
      <a:dk2>
        <a:srgbClr val="411F27"/>
      </a:dk2>
      <a:lt2>
        <a:srgbClr val="ADC2C7"/>
      </a:lt2>
      <a:accent1>
        <a:srgbClr val="822433"/>
      </a:accent1>
      <a:accent2>
        <a:srgbClr val="E37222"/>
      </a:accent2>
      <a:accent3>
        <a:srgbClr val="4E161F"/>
      </a:accent3>
      <a:accent4>
        <a:srgbClr val="C00000"/>
      </a:accent4>
      <a:accent5>
        <a:srgbClr val="FF4040"/>
      </a:accent5>
      <a:accent6>
        <a:srgbClr val="00000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N PowerPoint.potx" id="{EAEDA0C0-547F-4C80-9090-47C665EE1375}" vid="{1BC242F4-41DA-4C28-875F-9D6FA6471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gionNordjylland_Rød">
    <a:dk1>
      <a:sysClr val="windowText" lastClr="000000"/>
    </a:dk1>
    <a:lt1>
      <a:srgbClr val="FFFFFF"/>
    </a:lt1>
    <a:dk2>
      <a:srgbClr val="411F27"/>
    </a:dk2>
    <a:lt2>
      <a:srgbClr val="ADC2C7"/>
    </a:lt2>
    <a:accent1>
      <a:srgbClr val="822433"/>
    </a:accent1>
    <a:accent2>
      <a:srgbClr val="E37222"/>
    </a:accent2>
    <a:accent3>
      <a:srgbClr val="4E161F"/>
    </a:accent3>
    <a:accent4>
      <a:srgbClr val="C00000"/>
    </a:accent4>
    <a:accent5>
      <a:srgbClr val="FF4040"/>
    </a:accent5>
    <a:accent6>
      <a:srgbClr val="000000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121BCCA46B7249995439124EC0077D" ma:contentTypeVersion="19" ma:contentTypeDescription="Opret et nyt dokument." ma:contentTypeScope="" ma:versionID="c2566f90d166231c259f881391c0fa1d">
  <xsd:schema xmlns:xsd="http://www.w3.org/2001/XMLSchema" xmlns:xs="http://www.w3.org/2001/XMLSchema" xmlns:p="http://schemas.microsoft.com/office/2006/metadata/properties" xmlns:ns2="0db300c0-440c-4ab3-8c10-ca8b5e323166" xmlns:ns3="a0feabf3-1304-4811-9c1c-69b0ef933db8" targetNamespace="http://schemas.microsoft.com/office/2006/metadata/properties" ma:root="true" ma:fieldsID="3836daf09e6f9ff4c9d6717699c5cdee" ns2:_="" ns3:_="">
    <xsd:import namespace="0db300c0-440c-4ab3-8c10-ca8b5e323166"/>
    <xsd:import namespace="a0feabf3-1304-4811-9c1c-69b0ef933d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300c0-440c-4ab3-8c10-ca8b5e3231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4f34db1e-492b-4873-a0a7-13a514a364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eabf3-1304-4811-9c1c-69b0ef933db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71fc0b4-e27a-45dd-b5a7-73ce30edab7d}" ma:internalName="TaxCatchAll" ma:showField="CatchAllData" ma:web="a0feabf3-1304-4811-9c1c-69b0ef933d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feabf3-1304-4811-9c1c-69b0ef933db8" xsi:nil="true"/>
    <lcf76f155ced4ddcb4097134ff3c332f xmlns="0db300c0-440c-4ab3-8c10-ca8b5e3231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1EB951A-FD71-40C9-A6C4-BE9870543316}"/>
</file>

<file path=customXml/itemProps2.xml><?xml version="1.0" encoding="utf-8"?>
<ds:datastoreItem xmlns:ds="http://schemas.openxmlformats.org/officeDocument/2006/customXml" ds:itemID="{D1E13D14-34BA-48BB-8905-F297EE58690D}"/>
</file>

<file path=customXml/itemProps3.xml><?xml version="1.0" encoding="utf-8"?>
<ds:datastoreItem xmlns:ds="http://schemas.openxmlformats.org/officeDocument/2006/customXml" ds:itemID="{351471CA-B10C-4684-867D-4C2262849F02}"/>
</file>

<file path=docProps/app.xml><?xml version="1.0" encoding="utf-8"?>
<Properties xmlns="http://schemas.openxmlformats.org/officeDocument/2006/extended-properties" xmlns:vt="http://schemas.openxmlformats.org/officeDocument/2006/docPropsVTypes">
  <Template>RN PowerPoint</Template>
  <TotalTime>282</TotalTime>
  <Words>2629</Words>
  <Application>Microsoft Macintosh PowerPoint</Application>
  <PresentationFormat>Widescreen</PresentationFormat>
  <Paragraphs>335</Paragraphs>
  <Slides>21</Slides>
  <Notes>21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4" baseType="lpstr">
      <vt:lpstr>Arial</vt:lpstr>
      <vt:lpstr>Calibri</vt:lpstr>
      <vt:lpstr>Blank</vt:lpstr>
      <vt:lpstr>den ældre og Mentalt påvirkede patient</vt:lpstr>
      <vt:lpstr>Læringsmål for pleje og observation af den mentalt påvirkede patient</vt:lpstr>
      <vt:lpstr>CASE - RAPPORTEN</vt:lpstr>
      <vt:lpstr>PowerPoint-præsentation</vt:lpstr>
      <vt:lpstr>Hvilke behovsområder/problemer har patienten –  dels ud fra rapporten dels ud fra videoen?</vt:lpstr>
      <vt:lpstr>BEHOVSOMRÅDER</vt:lpstr>
      <vt:lpstr>HVAD SKER DER MED KROPPEN, NÅR MAN BLIVER GAMMEL</vt:lpstr>
      <vt:lpstr>I TAKT MED AT VI BLIVER ÆLDRE, SKER DER NOGET MED KROPPEN</vt:lpstr>
      <vt:lpstr>PowerPoint-præsentation</vt:lpstr>
      <vt:lpstr>DEN UDADREAGERENDE PATIENT </vt:lpstr>
      <vt:lpstr>DEN UDADREAGERENDE PATIENT </vt:lpstr>
      <vt:lpstr>Årsager til mental påvirkning</vt:lpstr>
      <vt:lpstr>DEN KONFUSE PATIENT</vt:lpstr>
      <vt:lpstr>DEN KONFUSE PATIENT</vt:lpstr>
      <vt:lpstr>SPV-OPGAVER ved DEN KONFUSE PATIENT</vt:lpstr>
      <vt:lpstr>DEMENS</vt:lpstr>
      <vt:lpstr>DEN DEMENTE PATIENT</vt:lpstr>
      <vt:lpstr>SØVN / HVILE</vt:lpstr>
      <vt:lpstr>HVAD KAN FORSTYRRE EN SØVN? </vt:lpstr>
      <vt:lpstr>OVERLEVERING AF RAPPORT</vt:lpstr>
      <vt:lpstr>PowerPoint-præsentation</vt:lpstr>
    </vt:vector>
  </TitlesOfParts>
  <Company>Region Nordjylland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Anja Aase Pors / Region Nordjylland</dc:creator>
  <cp:lastModifiedBy>Mathilde Sofie Danielsen</cp:lastModifiedBy>
  <cp:revision>79</cp:revision>
  <cp:lastPrinted>2016-04-21T06:30:30Z</cp:lastPrinted>
  <dcterms:created xsi:type="dcterms:W3CDTF">2017-01-13T12:23:55Z</dcterms:created>
  <dcterms:modified xsi:type="dcterms:W3CDTF">2025-08-14T11:28:52Z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ArtworkDefinitionTemplate">
    <vt:lpwstr>Presentation</vt:lpwstr>
  </property>
  <property fmtid="{D5CDD505-2E9C-101B-9397-08002B2CF9AE}" pid="4" name="HelpDocument">
    <vt:lpwstr>Region Nordjylland.html</vt:lpwstr>
  </property>
  <property fmtid="{D5CDD505-2E9C-101B-9397-08002B2CF9AE}" pid="5" name="SD_DocumentLanguageString">
    <vt:lpwstr>Dansk</vt:lpwstr>
  </property>
  <property fmtid="{D5CDD505-2E9C-101B-9397-08002B2CF9AE}" pid="6" name="SD_CtlText_Usersettings_Userprofile">
    <vt:lpwstr>Standard</vt:lpwstr>
  </property>
  <property fmtid="{D5CDD505-2E9C-101B-9397-08002B2CF9AE}" pid="7" name="SD_UserprofileName">
    <vt:lpwstr>ku</vt:lpwstr>
  </property>
  <property fmtid="{D5CDD505-2E9C-101B-9397-08002B2CF9AE}" pid="8" name="SD_OFF_ID">
    <vt:lpwstr>32</vt:lpwstr>
  </property>
  <property fmtid="{D5CDD505-2E9C-101B-9397-08002B2CF9AE}" pid="9" name="CurrentOfficeID">
    <vt:lpwstr>32</vt:lpwstr>
  </property>
  <property fmtid="{D5CDD505-2E9C-101B-9397-08002B2CF9AE}" pid="10" name="SD_OFF_DisplayName">
    <vt:lpwstr>Region Nordjylland</vt:lpwstr>
  </property>
  <property fmtid="{D5CDD505-2E9C-101B-9397-08002B2CF9AE}" pid="11" name="SD_OFF_Institute">
    <vt:lpwstr>Region Nordjylland</vt:lpwstr>
  </property>
  <property fmtid="{D5CDD505-2E9C-101B-9397-08002B2CF9AE}" pid="12" name="SD_OFF_MandatoryDepartment">
    <vt:lpwstr>Økonomi</vt:lpwstr>
  </property>
  <property fmtid="{D5CDD505-2E9C-101B-9397-08002B2CF9AE}" pid="13" name="SD_OFF_MandatoryDepartment_en-GB">
    <vt:lpwstr>Economy</vt:lpwstr>
  </property>
  <property fmtid="{D5CDD505-2E9C-101B-9397-08002B2CF9AE}" pid="14" name="SD_OFF_ColorDefinition">
    <vt:lpwstr>Red</vt:lpwstr>
  </property>
  <property fmtid="{D5CDD505-2E9C-101B-9397-08002B2CF9AE}" pid="15" name="SD_OFF_LogoFileName">
    <vt:lpwstr>RegionNordjylland</vt:lpwstr>
  </property>
  <property fmtid="{D5CDD505-2E9C-101B-9397-08002B2CF9AE}" pid="16" name="LastCompletedArtworkDefinition">
    <vt:lpwstr>RegionN</vt:lpwstr>
  </property>
  <property fmtid="{D5CDD505-2E9C-101B-9397-08002B2CF9AE}" pid="17" name="LastColorSetFilter">
    <vt:lpwstr>RedWhite*</vt:lpwstr>
  </property>
  <property fmtid="{D5CDD505-2E9C-101B-9397-08002B2CF9AE}" pid="18" name="ColorDefinition">
    <vt:lpwstr>Red</vt:lpwstr>
  </property>
  <property fmtid="{D5CDD505-2E9C-101B-9397-08002B2CF9AE}" pid="19" name="USR_Name">
    <vt:lpwstr>Tanja Weikop</vt:lpwstr>
  </property>
  <property fmtid="{D5CDD505-2E9C-101B-9397-08002B2CF9AE}" pid="20" name="USR_Title">
    <vt:lpwstr/>
  </property>
  <property fmtid="{D5CDD505-2E9C-101B-9397-08002B2CF9AE}" pid="21" name="USR_DirectPhone">
    <vt:lpwstr/>
  </property>
  <property fmtid="{D5CDD505-2E9C-101B-9397-08002B2CF9AE}" pid="22" name="USR_Email">
    <vt:lpwstr/>
  </property>
  <property fmtid="{D5CDD505-2E9C-101B-9397-08002B2CF9AE}" pid="23" name="USR_Department">
    <vt:lpwstr>Økonomi</vt:lpwstr>
  </property>
  <property fmtid="{D5CDD505-2E9C-101B-9397-08002B2CF9AE}" pid="24" name="USR_Speciality">
    <vt:lpwstr/>
  </property>
  <property fmtid="{D5CDD505-2E9C-101B-9397-08002B2CF9AE}" pid="25" name="USR_Unit">
    <vt:lpwstr/>
  </property>
  <property fmtid="{D5CDD505-2E9C-101B-9397-08002B2CF9AE}" pid="26" name="USR_AddressOne">
    <vt:lpwstr/>
  </property>
  <property fmtid="{D5CDD505-2E9C-101B-9397-08002B2CF9AE}" pid="27" name="USR_AddressTwo">
    <vt:lpwstr/>
  </property>
  <property fmtid="{D5CDD505-2E9C-101B-9397-08002B2CF9AE}" pid="28" name="USR_AddressThree">
    <vt:lpwstr/>
  </property>
  <property fmtid="{D5CDD505-2E9C-101B-9397-08002B2CF9AE}" pid="29" name="USR_BusinessPhone">
    <vt:lpwstr/>
  </property>
  <property fmtid="{D5CDD505-2E9C-101B-9397-08002B2CF9AE}" pid="30" name="USR_Web">
    <vt:lpwstr/>
  </property>
  <property fmtid="{D5CDD505-2E9C-101B-9397-08002B2CF9AE}" pid="31" name="USR_FreeText">
    <vt:lpwstr/>
  </property>
  <property fmtid="{D5CDD505-2E9C-101B-9397-08002B2CF9AE}" pid="32" name="USR_Signature1">
    <vt:lpwstr>jhgvuiv</vt:lpwstr>
  </property>
  <property fmtid="{D5CDD505-2E9C-101B-9397-08002B2CF9AE}" pid="33" name="USR_SignatureTitle1">
    <vt:lpwstr/>
  </property>
  <property fmtid="{D5CDD505-2E9C-101B-9397-08002B2CF9AE}" pid="34" name="DocumentInfoFinished">
    <vt:lpwstr>True</vt:lpwstr>
  </property>
  <property fmtid="{D5CDD505-2E9C-101B-9397-08002B2CF9AE}" pid="35" name="SD_DocumentLanguage">
    <vt:lpwstr>da-DK</vt:lpwstr>
  </property>
  <property fmtid="{D5CDD505-2E9C-101B-9397-08002B2CF9AE}" pid="36" name="ColorExtensionSet">
    <vt:lpwstr>73</vt:lpwstr>
  </property>
  <property fmtid="{D5CDD505-2E9C-101B-9397-08002B2CF9AE}" pid="37" name="ContentTypeId">
    <vt:lpwstr>0x01010051121BCCA46B7249995439124EC0077D</vt:lpwstr>
  </property>
  <property fmtid="{D5CDD505-2E9C-101B-9397-08002B2CF9AE}" pid="38" name="MediaServiceImageTags">
    <vt:lpwstr/>
  </property>
</Properties>
</file>