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0.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9.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8.xml" ContentType="application/vnd.openxmlformats-officedocument.presentationml.slideLayout+xml"/>
  <Override PartName="/ppt/notesSlides/notesSlide23.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Override1.xml" ContentType="application/vnd.openxmlformats-officedocument.themeOverrid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docProps/custom.xml" ContentType="application/vnd.openxmlformats-officedocument.custom-propertie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7" r:id="rId2"/>
    <p:sldId id="278" r:id="rId3"/>
    <p:sldId id="279" r:id="rId4"/>
    <p:sldId id="280" r:id="rId5"/>
    <p:sldId id="281" r:id="rId6"/>
    <p:sldId id="282" r:id="rId7"/>
    <p:sldId id="303" r:id="rId8"/>
    <p:sldId id="304" r:id="rId9"/>
    <p:sldId id="288" r:id="rId10"/>
    <p:sldId id="289" r:id="rId11"/>
    <p:sldId id="302" r:id="rId12"/>
    <p:sldId id="292" r:id="rId13"/>
    <p:sldId id="293" r:id="rId14"/>
    <p:sldId id="294" r:id="rId15"/>
    <p:sldId id="295" r:id="rId16"/>
    <p:sldId id="296" r:id="rId17"/>
    <p:sldId id="297" r:id="rId18"/>
    <p:sldId id="298" r:id="rId19"/>
    <p:sldId id="305" r:id="rId20"/>
    <p:sldId id="306" r:id="rId21"/>
    <p:sldId id="307" r:id="rId22"/>
    <p:sldId id="308" r:id="rId23"/>
    <p:sldId id="310" r:id="rId24"/>
    <p:sldId id="299" r:id="rId25"/>
    <p:sldId id="309"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42351-88AC-D38B-E40E-8B7B8F3551A9}" name="Simon Mæng Tjørnehøj" initials="ST" userId="S::s.maeng@rn.dk::f3f0de39-2f2c-4442-913c-3ece5b133585" providerId="AD"/>
  <p188:author id="{FD1EF46A-13D8-99FC-17D8-C94FA6A6335C}" name="Gustav Holck Normann" initials="GN" userId="S::g.normann@rn.dk::793d8ec2-15d8-477f-8cf8-5ef4138fe87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6CCFF"/>
    <a:srgbClr val="CCFF66"/>
    <a:srgbClr val="66FFCC"/>
    <a:srgbClr val="9999FF"/>
    <a:srgbClr val="99FF66"/>
    <a:srgbClr val="6699FF"/>
    <a:srgbClr val="99CCFF"/>
    <a:srgbClr val="009999"/>
    <a:srgbClr val="FF99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F410F-DC99-0196-04F5-81DD4F88FEA7}" v="4" dt="2023-02-21T10:57:47.350"/>
    <p1510:client id="{2A95A3B0-DDA9-AC29-EFE9-A18BC0F65756}" v="9" dt="2023-08-14T12:15:50.495"/>
    <p1510:client id="{42FCA20D-8F66-E6E4-71F2-240F1DEEFFCB}" v="548" dt="2023-03-08T11:27:27.192"/>
    <p1510:client id="{5AF401B4-7F45-734E-2838-D54A24E21038}" v="2" dt="2023-04-06T15:41:05.790"/>
    <p1510:client id="{5ED89229-7BE5-8782-57D9-77A1F25956A9}" v="8" dt="2023-04-06T15:41:51.316"/>
    <p1510:client id="{61709B4E-C911-7C47-253C-5A922D8DF954}" v="90" dt="2023-04-09T09:14:29.209"/>
    <p1510:client id="{AD624F5D-D368-9D33-7671-5277C1F7B052}" v="11" dt="2023-04-09T09:27:50.969"/>
    <p1510:client id="{CEF50B2C-AD0D-7E12-DB41-26FCE4A4ED6A}" v="13" dt="2023-02-21T13:17:15.803"/>
    <p1510:client id="{D2E8BD34-5CF1-D051-795D-680B736946A0}" v="134" dt="2023-04-09T09:08:42.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80645"/>
  </p:normalViewPr>
  <p:slideViewPr>
    <p:cSldViewPr snapToGrid="0">
      <p:cViewPr>
        <p:scale>
          <a:sx n="73" d="100"/>
          <a:sy n="73" d="100"/>
        </p:scale>
        <p:origin x="1712"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æng Tjørnehøj" userId="S::s.maeng@rn.dk::f3f0de39-2f2c-4442-913c-3ece5b133585" providerId="AD" clId="Web-{AD624F5D-D368-9D33-7671-5277C1F7B052}"/>
    <pc:docChg chg="modSld">
      <pc:chgData name="Simon Mæng Tjørnehøj" userId="S::s.maeng@rn.dk::f3f0de39-2f2c-4442-913c-3ece5b133585" providerId="AD" clId="Web-{AD624F5D-D368-9D33-7671-5277C1F7B052}" dt="2023-04-09T09:27:50.969" v="10" actId="20577"/>
      <pc:docMkLst>
        <pc:docMk/>
      </pc:docMkLst>
      <pc:sldChg chg="modSp">
        <pc:chgData name="Simon Mæng Tjørnehøj" userId="S::s.maeng@rn.dk::f3f0de39-2f2c-4442-913c-3ece5b133585" providerId="AD" clId="Web-{AD624F5D-D368-9D33-7671-5277C1F7B052}" dt="2023-04-09T09:27:50.969" v="10" actId="20577"/>
        <pc:sldMkLst>
          <pc:docMk/>
          <pc:sldMk cId="1438620039" sldId="279"/>
        </pc:sldMkLst>
        <pc:spChg chg="mod">
          <ac:chgData name="Simon Mæng Tjørnehøj" userId="S::s.maeng@rn.dk::f3f0de39-2f2c-4442-913c-3ece5b133585" providerId="AD" clId="Web-{AD624F5D-D368-9D33-7671-5277C1F7B052}" dt="2023-04-09T09:27:50.969" v="10" actId="20577"/>
          <ac:spMkLst>
            <pc:docMk/>
            <pc:sldMk cId="1438620039" sldId="279"/>
            <ac:spMk id="4" creationId="{00000000-0000-0000-0000-000000000000}"/>
          </ac:spMkLst>
        </pc:spChg>
      </pc:sldChg>
    </pc:docChg>
  </pc:docChgLst>
  <pc:docChgLst>
    <pc:chgData name="Gustav Holck Normann" userId="S::g.normann@rn.dk::793d8ec2-15d8-477f-8cf8-5ef4138fe873" providerId="AD" clId="Web-{CEF50B2C-AD0D-7E12-DB41-26FCE4A4ED6A}"/>
    <pc:docChg chg="mod addSld delSld">
      <pc:chgData name="Gustav Holck Normann" userId="S::g.normann@rn.dk::793d8ec2-15d8-477f-8cf8-5ef4138fe873" providerId="AD" clId="Web-{CEF50B2C-AD0D-7E12-DB41-26FCE4A4ED6A}" dt="2023-02-21T13:17:15.803" v="12"/>
      <pc:docMkLst>
        <pc:docMk/>
      </pc:docMkLst>
      <pc:sldChg chg="addCm">
        <pc:chgData name="Gustav Holck Normann" userId="S::g.normann@rn.dk::793d8ec2-15d8-477f-8cf8-5ef4138fe873" providerId="AD" clId="Web-{CEF50B2C-AD0D-7E12-DB41-26FCE4A4ED6A}" dt="2023-02-21T13:09:12.989" v="1"/>
        <pc:sldMkLst>
          <pc:docMk/>
          <pc:sldMk cId="1304630332" sldId="280"/>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09:12.989" v="1"/>
              <pc2:cmMkLst xmlns:pc2="http://schemas.microsoft.com/office/powerpoint/2019/9/main/command">
                <pc:docMk/>
                <pc:sldMk cId="1304630332" sldId="280"/>
                <pc2:cmMk id="{C79AB150-58E6-4322-ADC9-FB346B80BB94}"/>
              </pc2:cmMkLst>
            </pc226:cmChg>
          </p:ext>
        </pc:extLst>
      </pc:sldChg>
      <pc:sldChg chg="addCm">
        <pc:chgData name="Gustav Holck Normann" userId="S::g.normann@rn.dk::793d8ec2-15d8-477f-8cf8-5ef4138fe873" providerId="AD" clId="Web-{CEF50B2C-AD0D-7E12-DB41-26FCE4A4ED6A}" dt="2023-02-21T13:11:11.247" v="2"/>
        <pc:sldMkLst>
          <pc:docMk/>
          <pc:sldMk cId="2116677616" sldId="288"/>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1:11.247" v="2"/>
              <pc2:cmMkLst xmlns:pc2="http://schemas.microsoft.com/office/powerpoint/2019/9/main/command">
                <pc:docMk/>
                <pc:sldMk cId="2116677616" sldId="288"/>
                <pc2:cmMk id="{5E339A23-E476-4EDE-B748-38AF03AEA0CF}"/>
              </pc2:cmMkLst>
            </pc226:cmChg>
          </p:ext>
        </pc:extLst>
      </pc:sldChg>
      <pc:sldChg chg="addCm">
        <pc:chgData name="Gustav Holck Normann" userId="S::g.normann@rn.dk::793d8ec2-15d8-477f-8cf8-5ef4138fe873" providerId="AD" clId="Web-{CEF50B2C-AD0D-7E12-DB41-26FCE4A4ED6A}" dt="2023-02-21T13:11:57.500" v="3"/>
        <pc:sldMkLst>
          <pc:docMk/>
          <pc:sldMk cId="2925250030" sldId="289"/>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1:57.500" v="3"/>
              <pc2:cmMkLst xmlns:pc2="http://schemas.microsoft.com/office/powerpoint/2019/9/main/command">
                <pc:docMk/>
                <pc:sldMk cId="2925250030" sldId="289"/>
                <pc2:cmMk id="{4A19E729-ED42-4539-AD45-08BF0CF75D0F}"/>
              </pc2:cmMkLst>
            </pc226:cmChg>
          </p:ext>
        </pc:extLst>
      </pc:sldChg>
      <pc:sldChg chg="add del addCm">
        <pc:chgData name="Gustav Holck Normann" userId="S::g.normann@rn.dk::793d8ec2-15d8-477f-8cf8-5ef4138fe873" providerId="AD" clId="Web-{CEF50B2C-AD0D-7E12-DB41-26FCE4A4ED6A}" dt="2023-02-21T13:12:48.113" v="6"/>
        <pc:sldMkLst>
          <pc:docMk/>
          <pc:sldMk cId="127347956" sldId="291"/>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2:48.113" v="6"/>
              <pc2:cmMkLst xmlns:pc2="http://schemas.microsoft.com/office/powerpoint/2019/9/main/command">
                <pc:docMk/>
                <pc:sldMk cId="127347956" sldId="291"/>
                <pc2:cmMk id="{49C98A8B-E7E8-4314-9156-A212CF85EF78}"/>
              </pc2:cmMkLst>
            </pc226:cmChg>
          </p:ext>
        </pc:extLst>
      </pc:sldChg>
      <pc:sldChg chg="addCm">
        <pc:chgData name="Gustav Holck Normann" userId="S::g.normann@rn.dk::793d8ec2-15d8-477f-8cf8-5ef4138fe873" providerId="AD" clId="Web-{CEF50B2C-AD0D-7E12-DB41-26FCE4A4ED6A}" dt="2023-02-21T13:13:16.177" v="7"/>
        <pc:sldMkLst>
          <pc:docMk/>
          <pc:sldMk cId="1912933884" sldId="295"/>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3:16.177" v="7"/>
              <pc2:cmMkLst xmlns:pc2="http://schemas.microsoft.com/office/powerpoint/2019/9/main/command">
                <pc:docMk/>
                <pc:sldMk cId="1912933884" sldId="295"/>
                <pc2:cmMk id="{B91C6A45-AFD3-4962-B5C2-C42436890922}"/>
              </pc2:cmMkLst>
            </pc226:cmChg>
          </p:ext>
        </pc:extLst>
      </pc:sldChg>
      <pc:sldChg chg="addCm">
        <pc:chgData name="Gustav Holck Normann" userId="S::g.normann@rn.dk::793d8ec2-15d8-477f-8cf8-5ef4138fe873" providerId="AD" clId="Web-{CEF50B2C-AD0D-7E12-DB41-26FCE4A4ED6A}" dt="2023-02-21T13:13:38.288" v="8"/>
        <pc:sldMkLst>
          <pc:docMk/>
          <pc:sldMk cId="3406819461" sldId="296"/>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3:38.288" v="8"/>
              <pc2:cmMkLst xmlns:pc2="http://schemas.microsoft.com/office/powerpoint/2019/9/main/command">
                <pc:docMk/>
                <pc:sldMk cId="3406819461" sldId="296"/>
                <pc2:cmMk id="{7268A8DD-C686-4735-9D67-6EBB46C5CF35}"/>
              </pc2:cmMkLst>
            </pc226:cmChg>
          </p:ext>
        </pc:extLst>
      </pc:sldChg>
      <pc:sldChg chg="addCm">
        <pc:chgData name="Gustav Holck Normann" userId="S::g.normann@rn.dk::793d8ec2-15d8-477f-8cf8-5ef4138fe873" providerId="AD" clId="Web-{CEF50B2C-AD0D-7E12-DB41-26FCE4A4ED6A}" dt="2023-02-21T13:14:05.430" v="9"/>
        <pc:sldMkLst>
          <pc:docMk/>
          <pc:sldMk cId="2208514835" sldId="297"/>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4:05.430" v="9"/>
              <pc2:cmMkLst xmlns:pc2="http://schemas.microsoft.com/office/powerpoint/2019/9/main/command">
                <pc:docMk/>
                <pc:sldMk cId="2208514835" sldId="297"/>
                <pc2:cmMk id="{590E4184-9E65-4DEB-83E7-74ED5CB98F18}"/>
              </pc2:cmMkLst>
            </pc226:cmChg>
          </p:ext>
        </pc:extLst>
      </pc:sldChg>
      <pc:sldChg chg="addCm">
        <pc:chgData name="Gustav Holck Normann" userId="S::g.normann@rn.dk::793d8ec2-15d8-477f-8cf8-5ef4138fe873" providerId="AD" clId="Web-{CEF50B2C-AD0D-7E12-DB41-26FCE4A4ED6A}" dt="2023-02-21T13:14:45.636" v="10"/>
        <pc:sldMkLst>
          <pc:docMk/>
          <pc:sldMk cId="1564280055" sldId="298"/>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4:45.636" v="10"/>
              <pc2:cmMkLst xmlns:pc2="http://schemas.microsoft.com/office/powerpoint/2019/9/main/command">
                <pc:docMk/>
                <pc:sldMk cId="1564280055" sldId="298"/>
                <pc2:cmMk id="{54D68AA9-258C-4503-B6B0-A9C8ED4A8669}"/>
              </pc2:cmMkLst>
            </pc226:cmChg>
          </p:ext>
        </pc:extLst>
      </pc:sldChg>
      <pc:sldChg chg="addCm">
        <pc:chgData name="Gustav Holck Normann" userId="S::g.normann@rn.dk::793d8ec2-15d8-477f-8cf8-5ef4138fe873" providerId="AD" clId="Web-{CEF50B2C-AD0D-7E12-DB41-26FCE4A4ED6A}" dt="2023-02-21T13:15:44.687" v="11"/>
        <pc:sldMkLst>
          <pc:docMk/>
          <pc:sldMk cId="737638935" sldId="308"/>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5:44.687" v="11"/>
              <pc2:cmMkLst xmlns:pc2="http://schemas.microsoft.com/office/powerpoint/2019/9/main/command">
                <pc:docMk/>
                <pc:sldMk cId="737638935" sldId="308"/>
                <pc2:cmMk id="{23FA95F6-D0CC-4B96-8EB9-69B5642563BB}"/>
              </pc2:cmMkLst>
            </pc226:cmChg>
          </p:ext>
        </pc:extLst>
      </pc:sldChg>
      <pc:sldChg chg="addCm">
        <pc:chgData name="Gustav Holck Normann" userId="S::g.normann@rn.dk::793d8ec2-15d8-477f-8cf8-5ef4138fe873" providerId="AD" clId="Web-{CEF50B2C-AD0D-7E12-DB41-26FCE4A4ED6A}" dt="2023-02-21T13:17:15.803" v="12"/>
        <pc:sldMkLst>
          <pc:docMk/>
          <pc:sldMk cId="2346292281" sldId="310"/>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CEF50B2C-AD0D-7E12-DB41-26FCE4A4ED6A}" dt="2023-02-21T13:17:15.803" v="12"/>
              <pc2:cmMkLst xmlns:pc2="http://schemas.microsoft.com/office/powerpoint/2019/9/main/command">
                <pc:docMk/>
                <pc:sldMk cId="2346292281" sldId="310"/>
                <pc2:cmMk id="{727F8ED4-3A7D-4791-AF55-B2E1B2E95270}"/>
              </pc2:cmMkLst>
            </pc226:cmChg>
          </p:ext>
        </pc:extLst>
      </pc:sldChg>
    </pc:docChg>
  </pc:docChgLst>
  <pc:docChgLst>
    <pc:chgData name="Gustav Holck Normann" userId="S::g.normann@rn.dk::793d8ec2-15d8-477f-8cf8-5ef4138fe873" providerId="AD" clId="Web-{5ED89229-7BE5-8782-57D9-77A1F25956A9}"/>
    <pc:docChg chg="modSld">
      <pc:chgData name="Gustav Holck Normann" userId="S::g.normann@rn.dk::793d8ec2-15d8-477f-8cf8-5ef4138fe873" providerId="AD" clId="Web-{5ED89229-7BE5-8782-57D9-77A1F25956A9}" dt="2023-04-06T15:41:48.988" v="3"/>
      <pc:docMkLst>
        <pc:docMk/>
      </pc:docMkLst>
      <pc:sldChg chg="modNotes">
        <pc:chgData name="Gustav Holck Normann" userId="S::g.normann@rn.dk::793d8ec2-15d8-477f-8cf8-5ef4138fe873" providerId="AD" clId="Web-{5ED89229-7BE5-8782-57D9-77A1F25956A9}" dt="2023-04-06T15:41:48.988" v="3"/>
        <pc:sldMkLst>
          <pc:docMk/>
          <pc:sldMk cId="737638935" sldId="308"/>
        </pc:sldMkLst>
      </pc:sldChg>
    </pc:docChg>
  </pc:docChgLst>
  <pc:docChgLst>
    <pc:chgData name="Gustav Holck Normann" userId="S::g.normann@rn.dk::793d8ec2-15d8-477f-8cf8-5ef4138fe873" providerId="AD" clId="Web-{2A95A3B0-DDA9-AC29-EFE9-A18BC0F65756}"/>
    <pc:docChg chg="modSld">
      <pc:chgData name="Gustav Holck Normann" userId="S::g.normann@rn.dk::793d8ec2-15d8-477f-8cf8-5ef4138fe873" providerId="AD" clId="Web-{2A95A3B0-DDA9-AC29-EFE9-A18BC0F65756}" dt="2023-08-14T12:15:50.495" v="8" actId="20577"/>
      <pc:docMkLst>
        <pc:docMk/>
      </pc:docMkLst>
      <pc:sldChg chg="modSp">
        <pc:chgData name="Gustav Holck Normann" userId="S::g.normann@rn.dk::793d8ec2-15d8-477f-8cf8-5ef4138fe873" providerId="AD" clId="Web-{2A95A3B0-DDA9-AC29-EFE9-A18BC0F65756}" dt="2023-08-14T12:15:50.495" v="8" actId="20577"/>
        <pc:sldMkLst>
          <pc:docMk/>
          <pc:sldMk cId="1438620039" sldId="279"/>
        </pc:sldMkLst>
        <pc:spChg chg="mod">
          <ac:chgData name="Gustav Holck Normann" userId="S::g.normann@rn.dk::793d8ec2-15d8-477f-8cf8-5ef4138fe873" providerId="AD" clId="Web-{2A95A3B0-DDA9-AC29-EFE9-A18BC0F65756}" dt="2023-08-14T12:15:50.495" v="8" actId="20577"/>
          <ac:spMkLst>
            <pc:docMk/>
            <pc:sldMk cId="1438620039" sldId="279"/>
            <ac:spMk id="4" creationId="{00000000-0000-0000-0000-000000000000}"/>
          </ac:spMkLst>
        </pc:spChg>
      </pc:sldChg>
    </pc:docChg>
  </pc:docChgLst>
  <pc:docChgLst>
    <pc:chgData name="Gustav Holck Normann" userId="S::g.normann@rn.dk::793d8ec2-15d8-477f-8cf8-5ef4138fe873" providerId="AD" clId="Web-{129F410F-DC99-0196-04F5-81DD4F88FEA7}"/>
    <pc:docChg chg="modSld">
      <pc:chgData name="Gustav Holck Normann" userId="S::g.normann@rn.dk::793d8ec2-15d8-477f-8cf8-5ef4138fe873" providerId="AD" clId="Web-{129F410F-DC99-0196-04F5-81DD4F88FEA7}" dt="2023-02-21T10:58:28.679" v="122"/>
      <pc:docMkLst>
        <pc:docMk/>
      </pc:docMkLst>
      <pc:sldChg chg="modNotes">
        <pc:chgData name="Gustav Holck Normann" userId="S::g.normann@rn.dk::793d8ec2-15d8-477f-8cf8-5ef4138fe873" providerId="AD" clId="Web-{129F410F-DC99-0196-04F5-81DD4F88FEA7}" dt="2023-02-21T10:55:16.080" v="13"/>
        <pc:sldMkLst>
          <pc:docMk/>
          <pc:sldMk cId="2925250030" sldId="289"/>
        </pc:sldMkLst>
      </pc:sldChg>
      <pc:sldChg chg="modNotes">
        <pc:chgData name="Gustav Holck Normann" userId="S::g.normann@rn.dk::793d8ec2-15d8-477f-8cf8-5ef4138fe873" providerId="AD" clId="Web-{129F410F-DC99-0196-04F5-81DD4F88FEA7}" dt="2023-02-21T10:56:06.582" v="31"/>
        <pc:sldMkLst>
          <pc:docMk/>
          <pc:sldMk cId="173260198" sldId="294"/>
        </pc:sldMkLst>
      </pc:sldChg>
      <pc:sldChg chg="modNotes">
        <pc:chgData name="Gustav Holck Normann" userId="S::g.normann@rn.dk::793d8ec2-15d8-477f-8cf8-5ef4138fe873" providerId="AD" clId="Web-{129F410F-DC99-0196-04F5-81DD4F88FEA7}" dt="2023-02-21T10:56:17.363" v="43"/>
        <pc:sldMkLst>
          <pc:docMk/>
          <pc:sldMk cId="1912933884" sldId="295"/>
        </pc:sldMkLst>
      </pc:sldChg>
      <pc:sldChg chg="modNotes">
        <pc:chgData name="Gustav Holck Normann" userId="S::g.normann@rn.dk::793d8ec2-15d8-477f-8cf8-5ef4138fe873" providerId="AD" clId="Web-{129F410F-DC99-0196-04F5-81DD4F88FEA7}" dt="2023-02-21T10:57:47.147" v="90"/>
        <pc:sldMkLst>
          <pc:docMk/>
          <pc:sldMk cId="737638935" sldId="308"/>
        </pc:sldMkLst>
      </pc:sldChg>
      <pc:sldChg chg="modNotes">
        <pc:chgData name="Gustav Holck Normann" userId="S::g.normann@rn.dk::793d8ec2-15d8-477f-8cf8-5ef4138fe873" providerId="AD" clId="Web-{129F410F-DC99-0196-04F5-81DD4F88FEA7}" dt="2023-02-21T10:58:28.679" v="122"/>
        <pc:sldMkLst>
          <pc:docMk/>
          <pc:sldMk cId="2346292281" sldId="310"/>
        </pc:sldMkLst>
      </pc:sldChg>
    </pc:docChg>
  </pc:docChgLst>
  <pc:docChgLst>
    <pc:chgData name="Simon Mæng Tjørnehøj" userId="S::s.maeng@rn.dk::f3f0de39-2f2c-4442-913c-3ece5b133585" providerId="AD" clId="Web-{42FCA20D-8F66-E6E4-71F2-240F1DEEFFCB}"/>
    <pc:docChg chg="mod delSld modSld">
      <pc:chgData name="Simon Mæng Tjørnehøj" userId="S::s.maeng@rn.dk::f3f0de39-2f2c-4442-913c-3ece5b133585" providerId="AD" clId="Web-{42FCA20D-8F66-E6E4-71F2-240F1DEEFFCB}" dt="2023-03-08T11:27:27.192" v="428"/>
      <pc:docMkLst>
        <pc:docMk/>
      </pc:docMkLst>
      <pc:sldChg chg="modCm">
        <pc:chgData name="Simon Mæng Tjørnehøj" userId="S::s.maeng@rn.dk::f3f0de39-2f2c-4442-913c-3ece5b133585" providerId="AD" clId="Web-{42FCA20D-8F66-E6E4-71F2-240F1DEEFFCB}" dt="2023-03-08T11:08:37.162" v="1"/>
        <pc:sldMkLst>
          <pc:docMk/>
          <pc:sldMk cId="1304630332" sldId="280"/>
        </pc:sldMkLst>
        <pc:extLst>
          <p:ext xmlns:p="http://schemas.openxmlformats.org/presentationml/2006/main" uri="{D6D511B9-2390-475A-947B-AFAB55BFBCF1}">
            <pc226:cmChg xmlns:pc226="http://schemas.microsoft.com/office/powerpoint/2022/06/main/command" chg="">
              <pc226:chgData name="Simon Mæng Tjørnehøj" userId="S::s.maeng@rn.dk::f3f0de39-2f2c-4442-913c-3ece5b133585" providerId="AD" clId="Web-{42FCA20D-8F66-E6E4-71F2-240F1DEEFFCB}" dt="2023-03-08T11:08:37.162" v="1"/>
              <pc2:cmMkLst xmlns:pc2="http://schemas.microsoft.com/office/powerpoint/2019/9/main/command">
                <pc:docMk/>
                <pc:sldMk cId="1304630332" sldId="280"/>
                <pc2:cmMk id="{C79AB150-58E6-4322-ADC9-FB346B80BB94}"/>
              </pc2:cmMkLst>
              <pc226:cmRplyChg chg="add">
                <pc226:chgData name="Simon Mæng Tjørnehøj" userId="S::s.maeng@rn.dk::f3f0de39-2f2c-4442-913c-3ece5b133585" providerId="AD" clId="Web-{42FCA20D-8F66-E6E4-71F2-240F1DEEFFCB}" dt="2023-03-08T11:08:37.162" v="1"/>
                <pc2:cmRplyMkLst xmlns:pc2="http://schemas.microsoft.com/office/powerpoint/2019/9/main/command">
                  <pc:docMk/>
                  <pc:sldMk cId="1304630332" sldId="280"/>
                  <pc2:cmMk id="{C79AB150-58E6-4322-ADC9-FB346B80BB94}"/>
                  <pc2:cmRplyMk id="{1FE88581-1CB2-4AC5-9B19-C35FF447EA1D}"/>
                </pc2:cmRplyMkLst>
              </pc226:cmRplyChg>
            </pc226:cmChg>
          </p:ext>
        </pc:extLst>
      </pc:sldChg>
      <pc:sldChg chg="addSp delSp modSp addAnim delAnim modAnim modCm">
        <pc:chgData name="Simon Mæng Tjørnehøj" userId="S::s.maeng@rn.dk::f3f0de39-2f2c-4442-913c-3ece5b133585" providerId="AD" clId="Web-{42FCA20D-8F66-E6E4-71F2-240F1DEEFFCB}" dt="2023-03-08T11:13:57.401" v="157"/>
        <pc:sldMkLst>
          <pc:docMk/>
          <pc:sldMk cId="2116677616" sldId="288"/>
        </pc:sldMkLst>
        <pc:spChg chg="add del mod">
          <ac:chgData name="Simon Mæng Tjørnehøj" userId="S::s.maeng@rn.dk::f3f0de39-2f2c-4442-913c-3ece5b133585" providerId="AD" clId="Web-{42FCA20D-8F66-E6E4-71F2-240F1DEEFFCB}" dt="2023-03-08T11:09:21.772" v="4"/>
          <ac:spMkLst>
            <pc:docMk/>
            <pc:sldMk cId="2116677616" sldId="288"/>
            <ac:spMk id="3" creationId="{6D596946-15D7-17A5-BF4F-A070083022F9}"/>
          </ac:spMkLst>
        </pc:spChg>
        <pc:spChg chg="add mod">
          <ac:chgData name="Simon Mæng Tjørnehøj" userId="S::s.maeng@rn.dk::f3f0de39-2f2c-4442-913c-3ece5b133585" providerId="AD" clId="Web-{42FCA20D-8F66-E6E4-71F2-240F1DEEFFCB}" dt="2023-03-08T11:10:04.976" v="27" actId="1076"/>
          <ac:spMkLst>
            <pc:docMk/>
            <pc:sldMk cId="2116677616" sldId="288"/>
            <ac:spMk id="4" creationId="{22D423C9-C759-07E8-368E-CF40B3AA06D3}"/>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42FCA20D-8F66-E6E4-71F2-240F1DEEFFCB}" dt="2023-03-08T11:10:07.710" v="28"/>
              <pc2:cmMkLst xmlns:pc2="http://schemas.microsoft.com/office/powerpoint/2019/9/main/command">
                <pc:docMk/>
                <pc:sldMk cId="2116677616" sldId="288"/>
                <pc2:cmMk id="{5E339A23-E476-4EDE-B748-38AF03AEA0CF}"/>
              </pc2:cmMkLst>
            </pc226:cmChg>
          </p:ext>
        </pc:extLst>
      </pc:sldChg>
      <pc:sldChg chg="modSp modCm">
        <pc:chgData name="Simon Mæng Tjørnehøj" userId="S::s.maeng@rn.dk::f3f0de39-2f2c-4442-913c-3ece5b133585" providerId="AD" clId="Web-{42FCA20D-8F66-E6E4-71F2-240F1DEEFFCB}" dt="2023-03-08T11:11:49.258" v="121" actId="20577"/>
        <pc:sldMkLst>
          <pc:docMk/>
          <pc:sldMk cId="2925250030" sldId="289"/>
        </pc:sldMkLst>
        <pc:spChg chg="mod">
          <ac:chgData name="Simon Mæng Tjørnehøj" userId="S::s.maeng@rn.dk::f3f0de39-2f2c-4442-913c-3ece5b133585" providerId="AD" clId="Web-{42FCA20D-8F66-E6E4-71F2-240F1DEEFFCB}" dt="2023-03-08T11:11:49.258" v="121" actId="20577"/>
          <ac:spMkLst>
            <pc:docMk/>
            <pc:sldMk cId="2925250030" sldId="289"/>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42FCA20D-8F66-E6E4-71F2-240F1DEEFFCB}" dt="2023-03-08T11:11:48.196" v="120"/>
              <pc2:cmMkLst xmlns:pc2="http://schemas.microsoft.com/office/powerpoint/2019/9/main/command">
                <pc:docMk/>
                <pc:sldMk cId="2925250030" sldId="289"/>
                <pc2:cmMk id="{4A19E729-ED42-4539-AD45-08BF0CF75D0F}"/>
              </pc2:cmMkLst>
            </pc226:cmChg>
          </p:ext>
        </pc:extLst>
      </pc:sldChg>
      <pc:sldChg chg="del">
        <pc:chgData name="Simon Mæng Tjørnehøj" userId="S::s.maeng@rn.dk::f3f0de39-2f2c-4442-913c-3ece5b133585" providerId="AD" clId="Web-{42FCA20D-8F66-E6E4-71F2-240F1DEEFFCB}" dt="2023-03-08T11:12:37.337" v="130"/>
        <pc:sldMkLst>
          <pc:docMk/>
          <pc:sldMk cId="127347956" sldId="291"/>
        </pc:sldMkLst>
      </pc:sldChg>
      <pc:sldChg chg="modSp">
        <pc:chgData name="Simon Mæng Tjørnehøj" userId="S::s.maeng@rn.dk::f3f0de39-2f2c-4442-913c-3ece5b133585" providerId="AD" clId="Web-{42FCA20D-8F66-E6E4-71F2-240F1DEEFFCB}" dt="2023-03-08T11:13:37.760" v="153" actId="20577"/>
        <pc:sldMkLst>
          <pc:docMk/>
          <pc:sldMk cId="2759968011" sldId="293"/>
        </pc:sldMkLst>
        <pc:spChg chg="mod">
          <ac:chgData name="Simon Mæng Tjørnehøj" userId="S::s.maeng@rn.dk::f3f0de39-2f2c-4442-913c-3ece5b133585" providerId="AD" clId="Web-{42FCA20D-8F66-E6E4-71F2-240F1DEEFFCB}" dt="2023-03-08T11:13:37.760" v="153" actId="20577"/>
          <ac:spMkLst>
            <pc:docMk/>
            <pc:sldMk cId="2759968011" sldId="293"/>
            <ac:spMk id="4" creationId="{00000000-0000-0000-0000-000000000000}"/>
          </ac:spMkLst>
        </pc:spChg>
      </pc:sldChg>
      <pc:sldChg chg="modCm">
        <pc:chgData name="Simon Mæng Tjørnehøj" userId="S::s.maeng@rn.dk::f3f0de39-2f2c-4442-913c-3ece5b133585" providerId="AD" clId="Web-{42FCA20D-8F66-E6E4-71F2-240F1DEEFFCB}" dt="2023-03-08T11:14:26.807" v="160"/>
        <pc:sldMkLst>
          <pc:docMk/>
          <pc:sldMk cId="3406819461" sldId="296"/>
        </pc:sldMkLst>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42FCA20D-8F66-E6E4-71F2-240F1DEEFFCB}" dt="2023-03-08T11:14:26.807" v="160"/>
              <pc2:cmMkLst xmlns:pc2="http://schemas.microsoft.com/office/powerpoint/2019/9/main/command">
                <pc:docMk/>
                <pc:sldMk cId="3406819461" sldId="296"/>
                <pc2:cmMk id="{7268A8DD-C686-4735-9D67-6EBB46C5CF35}"/>
              </pc2:cmMkLst>
            </pc226:cmChg>
          </p:ext>
        </pc:extLst>
      </pc:sldChg>
      <pc:sldChg chg="delSp modSp modCm">
        <pc:chgData name="Simon Mæng Tjørnehøj" userId="S::s.maeng@rn.dk::f3f0de39-2f2c-4442-913c-3ece5b133585" providerId="AD" clId="Web-{42FCA20D-8F66-E6E4-71F2-240F1DEEFFCB}" dt="2023-03-08T11:15:03.558" v="168"/>
        <pc:sldMkLst>
          <pc:docMk/>
          <pc:sldMk cId="2208514835" sldId="297"/>
        </pc:sldMkLst>
        <pc:picChg chg="mod">
          <ac:chgData name="Simon Mæng Tjørnehøj" userId="S::s.maeng@rn.dk::f3f0de39-2f2c-4442-913c-3ece5b133585" providerId="AD" clId="Web-{42FCA20D-8F66-E6E4-71F2-240F1DEEFFCB}" dt="2023-03-08T11:14:48.479" v="167" actId="1076"/>
          <ac:picMkLst>
            <pc:docMk/>
            <pc:sldMk cId="2208514835" sldId="297"/>
            <ac:picMk id="9" creationId="{00000000-0000-0000-0000-000000000000}"/>
          </ac:picMkLst>
        </pc:picChg>
        <pc:picChg chg="del">
          <ac:chgData name="Simon Mæng Tjørnehøj" userId="S::s.maeng@rn.dk::f3f0de39-2f2c-4442-913c-3ece5b133585" providerId="AD" clId="Web-{42FCA20D-8F66-E6E4-71F2-240F1DEEFFCB}" dt="2023-03-08T11:14:32.245" v="161"/>
          <ac:picMkLst>
            <pc:docMk/>
            <pc:sldMk cId="2208514835" sldId="297"/>
            <ac:picMk id="10" creationId="{00000000-0000-0000-0000-000000000000}"/>
          </ac:picMkLst>
        </pc:picChg>
        <pc:picChg chg="del">
          <ac:chgData name="Simon Mæng Tjørnehøj" userId="S::s.maeng@rn.dk::f3f0de39-2f2c-4442-913c-3ece5b133585" providerId="AD" clId="Web-{42FCA20D-8F66-E6E4-71F2-240F1DEEFFCB}" dt="2023-03-08T11:14:32.948" v="162"/>
          <ac:picMkLst>
            <pc:docMk/>
            <pc:sldMk cId="2208514835" sldId="297"/>
            <ac:picMk id="11" creationId="{00000000-0000-0000-0000-000000000000}"/>
          </ac:picMkLst>
        </pc:pic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42FCA20D-8F66-E6E4-71F2-240F1DEEFFCB}" dt="2023-03-08T11:15:03.558" v="168"/>
              <pc2:cmMkLst xmlns:pc2="http://schemas.microsoft.com/office/powerpoint/2019/9/main/command">
                <pc:docMk/>
                <pc:sldMk cId="2208514835" sldId="297"/>
                <pc2:cmMk id="{590E4184-9E65-4DEB-83E7-74ED5CB98F18}"/>
              </pc2:cmMkLst>
            </pc226:cmChg>
          </p:ext>
        </pc:extLst>
      </pc:sldChg>
      <pc:sldChg chg="addSp modSp addAnim modAnim modCm">
        <pc:chgData name="Simon Mæng Tjørnehøj" userId="S::s.maeng@rn.dk::f3f0de39-2f2c-4442-913c-3ece5b133585" providerId="AD" clId="Web-{42FCA20D-8F66-E6E4-71F2-240F1DEEFFCB}" dt="2023-03-08T11:27:27.192" v="428"/>
        <pc:sldMkLst>
          <pc:docMk/>
          <pc:sldMk cId="1564280055" sldId="298"/>
        </pc:sldMkLst>
        <pc:spChg chg="mod">
          <ac:chgData name="Simon Mæng Tjørnehøj" userId="S::s.maeng@rn.dk::f3f0de39-2f2c-4442-913c-3ece5b133585" providerId="AD" clId="Web-{42FCA20D-8F66-E6E4-71F2-240F1DEEFFCB}" dt="2023-03-08T11:18:12.623" v="272" actId="20577"/>
          <ac:spMkLst>
            <pc:docMk/>
            <pc:sldMk cId="1564280055" sldId="298"/>
            <ac:spMk id="4" creationId="{00000000-0000-0000-0000-000000000000}"/>
          </ac:spMkLst>
        </pc:spChg>
        <pc:picChg chg="add mod">
          <ac:chgData name="Simon Mæng Tjørnehøj" userId="S::s.maeng@rn.dk::f3f0de39-2f2c-4442-913c-3ece5b133585" providerId="AD" clId="Web-{42FCA20D-8F66-E6E4-71F2-240F1DEEFFCB}" dt="2023-03-08T11:27:14.192" v="421" actId="1076"/>
          <ac:picMkLst>
            <pc:docMk/>
            <pc:sldMk cId="1564280055" sldId="298"/>
            <ac:picMk id="3" creationId="{D4306A90-F27F-CC49-0671-AF6B5DF3A6FE}"/>
          </ac:picMkLst>
        </pc:picChg>
        <pc:picChg chg="mod">
          <ac:chgData name="Simon Mæng Tjørnehøj" userId="S::s.maeng@rn.dk::f3f0de39-2f2c-4442-913c-3ece5b133585" providerId="AD" clId="Web-{42FCA20D-8F66-E6E4-71F2-240F1DEEFFCB}" dt="2023-03-08T11:27:18.426" v="424" actId="1076"/>
          <ac:picMkLst>
            <pc:docMk/>
            <pc:sldMk cId="1564280055" sldId="298"/>
            <ac:picMk id="8" creationId="{00000000-0000-0000-0000-000000000000}"/>
          </ac:picMkLst>
        </pc:picChg>
        <pc:picChg chg="mod">
          <ac:chgData name="Simon Mæng Tjørnehøj" userId="S::s.maeng@rn.dk::f3f0de39-2f2c-4442-913c-3ece5b133585" providerId="AD" clId="Web-{42FCA20D-8F66-E6E4-71F2-240F1DEEFFCB}" dt="2023-03-08T11:27:20.223" v="425" actId="1076"/>
          <ac:picMkLst>
            <pc:docMk/>
            <pc:sldMk cId="1564280055" sldId="298"/>
            <ac:picMk id="9" creationId="{00000000-0000-0000-0000-000000000000}"/>
          </ac:picMkLst>
        </pc:picChg>
        <pc:picChg chg="mod">
          <ac:chgData name="Simon Mæng Tjørnehøj" userId="S::s.maeng@rn.dk::f3f0de39-2f2c-4442-913c-3ece5b133585" providerId="AD" clId="Web-{42FCA20D-8F66-E6E4-71F2-240F1DEEFFCB}" dt="2023-03-08T11:27:22.348" v="426" actId="1076"/>
          <ac:picMkLst>
            <pc:docMk/>
            <pc:sldMk cId="1564280055" sldId="298"/>
            <ac:picMk id="11" creationId="{00000000-0000-0000-0000-000000000000}"/>
          </ac:picMkLst>
        </pc:pic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42FCA20D-8F66-E6E4-71F2-240F1DEEFFCB}" dt="2023-03-08T11:18:34.451" v="274"/>
              <pc2:cmMkLst xmlns:pc2="http://schemas.microsoft.com/office/powerpoint/2019/9/main/command">
                <pc:docMk/>
                <pc:sldMk cId="1564280055" sldId="298"/>
                <pc2:cmMk id="{54D68AA9-258C-4503-B6B0-A9C8ED4A8669}"/>
              </pc2:cmMkLst>
            </pc226:cmChg>
          </p:ext>
        </pc:extLst>
      </pc:sldChg>
      <pc:sldChg chg="del">
        <pc:chgData name="Simon Mæng Tjørnehøj" userId="S::s.maeng@rn.dk::f3f0de39-2f2c-4442-913c-3ece5b133585" providerId="AD" clId="Web-{42FCA20D-8F66-E6E4-71F2-240F1DEEFFCB}" dt="2023-03-08T11:22:04.329" v="392"/>
        <pc:sldMkLst>
          <pc:docMk/>
          <pc:sldMk cId="1359558172" sldId="300"/>
        </pc:sldMkLst>
      </pc:sldChg>
      <pc:sldChg chg="del">
        <pc:chgData name="Simon Mæng Tjørnehøj" userId="S::s.maeng@rn.dk::f3f0de39-2f2c-4442-913c-3ece5b133585" providerId="AD" clId="Web-{42FCA20D-8F66-E6E4-71F2-240F1DEEFFCB}" dt="2023-03-08T11:22:08.422" v="393"/>
        <pc:sldMkLst>
          <pc:docMk/>
          <pc:sldMk cId="1949408417" sldId="301"/>
        </pc:sldMkLst>
      </pc:sldChg>
      <pc:sldChg chg="addSp modSp addAnim modAnim">
        <pc:chgData name="Simon Mæng Tjørnehøj" userId="S::s.maeng@rn.dk::f3f0de39-2f2c-4442-913c-3ece5b133585" providerId="AD" clId="Web-{42FCA20D-8F66-E6E4-71F2-240F1DEEFFCB}" dt="2023-03-08T11:14:14.229" v="159"/>
        <pc:sldMkLst>
          <pc:docMk/>
          <pc:sldMk cId="1438949438" sldId="302"/>
        </pc:sldMkLst>
        <pc:spChg chg="add mod">
          <ac:chgData name="Simon Mæng Tjørnehøj" userId="S::s.maeng@rn.dk::f3f0de39-2f2c-4442-913c-3ece5b133585" providerId="AD" clId="Web-{42FCA20D-8F66-E6E4-71F2-240F1DEEFFCB}" dt="2023-03-08T11:12:28.571" v="129" actId="1076"/>
          <ac:spMkLst>
            <pc:docMk/>
            <pc:sldMk cId="1438949438" sldId="302"/>
            <ac:spMk id="4" creationId="{22D423C9-C759-07E8-368E-CF40B3AA06D3}"/>
          </ac:spMkLst>
        </pc:spChg>
      </pc:sldChg>
      <pc:sldChg chg="delSp modSp delAnim modCm">
        <pc:chgData name="Simon Mæng Tjørnehøj" userId="S::s.maeng@rn.dk::f3f0de39-2f2c-4442-913c-3ece5b133585" providerId="AD" clId="Web-{42FCA20D-8F66-E6E4-71F2-240F1DEEFFCB}" dt="2023-03-08T11:19:45.733" v="326"/>
        <pc:sldMkLst>
          <pc:docMk/>
          <pc:sldMk cId="737638935" sldId="308"/>
        </pc:sldMkLst>
        <pc:spChg chg="mod">
          <ac:chgData name="Simon Mæng Tjørnehøj" userId="S::s.maeng@rn.dk::f3f0de39-2f2c-4442-913c-3ece5b133585" providerId="AD" clId="Web-{42FCA20D-8F66-E6E4-71F2-240F1DEEFFCB}" dt="2023-03-08T11:19:27.780" v="320" actId="1076"/>
          <ac:spMkLst>
            <pc:docMk/>
            <pc:sldMk cId="737638935" sldId="308"/>
            <ac:spMk id="4" creationId="{00000000-0000-0000-0000-000000000000}"/>
          </ac:spMkLst>
        </pc:spChg>
        <pc:spChg chg="mod">
          <ac:chgData name="Simon Mæng Tjørnehøj" userId="S::s.maeng@rn.dk::f3f0de39-2f2c-4442-913c-3ece5b133585" providerId="AD" clId="Web-{42FCA20D-8F66-E6E4-71F2-240F1DEEFFCB}" dt="2023-03-08T11:19:35.139" v="322" actId="1076"/>
          <ac:spMkLst>
            <pc:docMk/>
            <pc:sldMk cId="737638935" sldId="308"/>
            <ac:spMk id="10" creationId="{00000000-0000-0000-0000-000000000000}"/>
          </ac:spMkLst>
        </pc:spChg>
        <pc:spChg chg="mod">
          <ac:chgData name="Simon Mæng Tjørnehøj" userId="S::s.maeng@rn.dk::f3f0de39-2f2c-4442-913c-3ece5b133585" providerId="AD" clId="Web-{42FCA20D-8F66-E6E4-71F2-240F1DEEFFCB}" dt="2023-03-08T11:19:38.764" v="324" actId="1076"/>
          <ac:spMkLst>
            <pc:docMk/>
            <pc:sldMk cId="737638935" sldId="308"/>
            <ac:spMk id="12" creationId="{00000000-0000-0000-0000-000000000000}"/>
          </ac:spMkLst>
        </pc:spChg>
        <pc:spChg chg="mod">
          <ac:chgData name="Simon Mæng Tjørnehøj" userId="S::s.maeng@rn.dk::f3f0de39-2f2c-4442-913c-3ece5b133585" providerId="AD" clId="Web-{42FCA20D-8F66-E6E4-71F2-240F1DEEFFCB}" dt="2023-03-08T11:19:37.405" v="323" actId="1076"/>
          <ac:spMkLst>
            <pc:docMk/>
            <pc:sldMk cId="737638935" sldId="308"/>
            <ac:spMk id="13" creationId="{00000000-0000-0000-0000-000000000000}"/>
          </ac:spMkLst>
        </pc:spChg>
        <pc:spChg chg="mod">
          <ac:chgData name="Simon Mæng Tjørnehøj" userId="S::s.maeng@rn.dk::f3f0de39-2f2c-4442-913c-3ece5b133585" providerId="AD" clId="Web-{42FCA20D-8F66-E6E4-71F2-240F1DEEFFCB}" dt="2023-03-08T11:19:04.592" v="315" actId="1076"/>
          <ac:spMkLst>
            <pc:docMk/>
            <pc:sldMk cId="737638935" sldId="308"/>
            <ac:spMk id="15" creationId="{00000000-0000-0000-0000-000000000000}"/>
          </ac:spMkLst>
        </pc:spChg>
        <pc:spChg chg="del">
          <ac:chgData name="Simon Mæng Tjørnehøj" userId="S::s.maeng@rn.dk::f3f0de39-2f2c-4442-913c-3ece5b133585" providerId="AD" clId="Web-{42FCA20D-8F66-E6E4-71F2-240F1DEEFFCB}" dt="2023-03-08T11:19:06.811" v="316"/>
          <ac:spMkLst>
            <pc:docMk/>
            <pc:sldMk cId="737638935" sldId="308"/>
            <ac:spMk id="16" creationId="{00000000-0000-0000-0000-000000000000}"/>
          </ac:spMkLst>
        </pc:spChg>
        <pc:spChg chg="mod">
          <ac:chgData name="Simon Mæng Tjørnehøj" userId="S::s.maeng@rn.dk::f3f0de39-2f2c-4442-913c-3ece5b133585" providerId="AD" clId="Web-{42FCA20D-8F66-E6E4-71F2-240F1DEEFFCB}" dt="2023-03-08T11:19:41.296" v="325" actId="1076"/>
          <ac:spMkLst>
            <pc:docMk/>
            <pc:sldMk cId="737638935" sldId="308"/>
            <ac:spMk id="17" creationId="{00000000-0000-0000-0000-000000000000}"/>
          </ac:spMkLst>
        </pc:spChg>
        <pc:picChg chg="mod">
          <ac:chgData name="Simon Mæng Tjørnehøj" userId="S::s.maeng@rn.dk::f3f0de39-2f2c-4442-913c-3ece5b133585" providerId="AD" clId="Web-{42FCA20D-8F66-E6E4-71F2-240F1DEEFFCB}" dt="2023-03-08T11:19:23.717" v="319" actId="1076"/>
          <ac:picMkLst>
            <pc:docMk/>
            <pc:sldMk cId="737638935" sldId="308"/>
            <ac:picMk id="18" creationId="{00000000-0000-0000-0000-000000000000}"/>
          </ac:picMkLst>
        </pc:pic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42FCA20D-8F66-E6E4-71F2-240F1DEEFFCB}" dt="2023-03-08T11:19:45.733" v="326"/>
              <pc2:cmMkLst xmlns:pc2="http://schemas.microsoft.com/office/powerpoint/2019/9/main/command">
                <pc:docMk/>
                <pc:sldMk cId="737638935" sldId="308"/>
                <pc2:cmMk id="{23FA95F6-D0CC-4B96-8EB9-69B5642563BB}"/>
              </pc2:cmMkLst>
            </pc226:cmChg>
          </p:ext>
        </pc:extLst>
      </pc:sldChg>
      <pc:sldChg chg="addSp modSp addAnim modCm">
        <pc:chgData name="Simon Mæng Tjørnehøj" userId="S::s.maeng@rn.dk::f3f0de39-2f2c-4442-913c-3ece5b133585" providerId="AD" clId="Web-{42FCA20D-8F66-E6E4-71F2-240F1DEEFFCB}" dt="2023-03-08T11:22:36.657" v="397" actId="1076"/>
        <pc:sldMkLst>
          <pc:docMk/>
          <pc:sldMk cId="2346292281" sldId="310"/>
        </pc:sldMkLst>
        <pc:spChg chg="mod">
          <ac:chgData name="Simon Mæng Tjørnehøj" userId="S::s.maeng@rn.dk::f3f0de39-2f2c-4442-913c-3ece5b133585" providerId="AD" clId="Web-{42FCA20D-8F66-E6E4-71F2-240F1DEEFFCB}" dt="2023-03-08T11:21:39.656" v="384" actId="20577"/>
          <ac:spMkLst>
            <pc:docMk/>
            <pc:sldMk cId="2346292281" sldId="310"/>
            <ac:spMk id="3" creationId="{00000000-0000-0000-0000-000000000000}"/>
          </ac:spMkLst>
        </pc:spChg>
        <pc:spChg chg="add mod">
          <ac:chgData name="Simon Mæng Tjørnehøj" userId="S::s.maeng@rn.dk::f3f0de39-2f2c-4442-913c-3ece5b133585" providerId="AD" clId="Web-{42FCA20D-8F66-E6E4-71F2-240F1DEEFFCB}" dt="2023-03-08T11:22:29.298" v="396" actId="1076"/>
          <ac:spMkLst>
            <pc:docMk/>
            <pc:sldMk cId="2346292281" sldId="310"/>
            <ac:spMk id="7" creationId="{4D983237-3A3C-79D1-2D40-211D7F6FB94D}"/>
          </ac:spMkLst>
        </pc:spChg>
        <pc:picChg chg="mod">
          <ac:chgData name="Simon Mæng Tjørnehøj" userId="S::s.maeng@rn.dk::f3f0de39-2f2c-4442-913c-3ece5b133585" providerId="AD" clId="Web-{42FCA20D-8F66-E6E4-71F2-240F1DEEFFCB}" dt="2023-03-08T11:22:36.657" v="397" actId="1076"/>
          <ac:picMkLst>
            <pc:docMk/>
            <pc:sldMk cId="2346292281" sldId="310"/>
            <ac:picMk id="4" creationId="{00000000-0000-0000-0000-000000000000}"/>
          </ac:picMkLst>
        </pc:pic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42FCA20D-8F66-E6E4-71F2-240F1DEEFFCB}" dt="2023-03-08T11:22:19.751" v="395"/>
              <pc2:cmMkLst xmlns:pc2="http://schemas.microsoft.com/office/powerpoint/2019/9/main/command">
                <pc:docMk/>
                <pc:sldMk cId="2346292281" sldId="310"/>
                <pc2:cmMk id="{727F8ED4-3A7D-4791-AF55-B2E1B2E95270}"/>
              </pc2:cmMkLst>
            </pc226:cmChg>
          </p:ext>
        </pc:extLst>
      </pc:sldChg>
    </pc:docChg>
  </pc:docChgLst>
  <pc:docChgLst>
    <pc:chgData name="Simon Mæng Tjørnehøj" userId="S::s.maeng@rn.dk::f3f0de39-2f2c-4442-913c-3ece5b133585" providerId="AD" clId="Web-{61709B4E-C911-7C47-253C-5A922D8DF954}"/>
    <pc:docChg chg="modSld">
      <pc:chgData name="Simon Mæng Tjørnehøj" userId="S::s.maeng@rn.dk::f3f0de39-2f2c-4442-913c-3ece5b133585" providerId="AD" clId="Web-{61709B4E-C911-7C47-253C-5A922D8DF954}" dt="2023-04-09T09:14:29.209" v="93" actId="1076"/>
      <pc:docMkLst>
        <pc:docMk/>
      </pc:docMkLst>
      <pc:sldChg chg="modSp">
        <pc:chgData name="Simon Mæng Tjørnehøj" userId="S::s.maeng@rn.dk::f3f0de39-2f2c-4442-913c-3ece5b133585" providerId="AD" clId="Web-{61709B4E-C911-7C47-253C-5A922D8DF954}" dt="2023-04-09T09:14:29.209" v="93" actId="1076"/>
        <pc:sldMkLst>
          <pc:docMk/>
          <pc:sldMk cId="1438620039" sldId="279"/>
        </pc:sldMkLst>
        <pc:spChg chg="mod">
          <ac:chgData name="Simon Mæng Tjørnehøj" userId="S::s.maeng@rn.dk::f3f0de39-2f2c-4442-913c-3ece5b133585" providerId="AD" clId="Web-{61709B4E-C911-7C47-253C-5A922D8DF954}" dt="2023-04-09T09:14:29.209" v="93" actId="1076"/>
          <ac:spMkLst>
            <pc:docMk/>
            <pc:sldMk cId="1438620039" sldId="279"/>
            <ac:spMk id="4" creationId="{00000000-0000-0000-0000-000000000000}"/>
          </ac:spMkLst>
        </pc:spChg>
      </pc:sldChg>
    </pc:docChg>
  </pc:docChgLst>
  <pc:docChgLst>
    <pc:chgData name="Simon Mæng Tjørnehøj" userId="S::s.maeng@rn.dk::f3f0de39-2f2c-4442-913c-3ece5b133585" providerId="AD" clId="Web-{D2E8BD34-5CF1-D051-795D-680B736946A0}"/>
    <pc:docChg chg="modSld">
      <pc:chgData name="Simon Mæng Tjørnehøj" userId="S::s.maeng@rn.dk::f3f0de39-2f2c-4442-913c-3ece5b133585" providerId="AD" clId="Web-{D2E8BD34-5CF1-D051-795D-680B736946A0}" dt="2023-04-09T09:08:42.534" v="147" actId="1076"/>
      <pc:docMkLst>
        <pc:docMk/>
      </pc:docMkLst>
      <pc:sldChg chg="modSp">
        <pc:chgData name="Simon Mæng Tjørnehøj" userId="S::s.maeng@rn.dk::f3f0de39-2f2c-4442-913c-3ece5b133585" providerId="AD" clId="Web-{D2E8BD34-5CF1-D051-795D-680B736946A0}" dt="2023-04-09T09:08:42.534" v="147" actId="1076"/>
        <pc:sldMkLst>
          <pc:docMk/>
          <pc:sldMk cId="1438620039" sldId="279"/>
        </pc:sldMkLst>
        <pc:spChg chg="mod">
          <ac:chgData name="Simon Mæng Tjørnehøj" userId="S::s.maeng@rn.dk::f3f0de39-2f2c-4442-913c-3ece5b133585" providerId="AD" clId="Web-{D2E8BD34-5CF1-D051-795D-680B736946A0}" dt="2023-04-09T09:08:42.534" v="147" actId="1076"/>
          <ac:spMkLst>
            <pc:docMk/>
            <pc:sldMk cId="1438620039" sldId="279"/>
            <ac:spMk id="4" creationId="{00000000-0000-0000-0000-000000000000}"/>
          </ac:spMkLst>
        </pc:spChg>
      </pc:sldChg>
    </pc:docChg>
  </pc:docChgLst>
  <pc:docChgLst>
    <pc:chgData name="Simon Mæng Tjørnehøj" userId="S::s.maeng@rn.dk::f3f0de39-2f2c-4442-913c-3ece5b133585" providerId="AD" clId="Web-{5AF401B4-7F45-734E-2838-D54A24E21038}"/>
    <pc:docChg chg="">
      <pc:chgData name="Simon Mæng Tjørnehøj" userId="S::s.maeng@rn.dk::f3f0de39-2f2c-4442-913c-3ece5b133585" providerId="AD" clId="Web-{5AF401B4-7F45-734E-2838-D54A24E21038}" dt="2023-04-06T15:41:05.790" v="1"/>
      <pc:docMkLst>
        <pc:docMk/>
      </pc:docMkLst>
      <pc:sldChg chg="addCm">
        <pc:chgData name="Simon Mæng Tjørnehøj" userId="S::s.maeng@rn.dk::f3f0de39-2f2c-4442-913c-3ece5b133585" providerId="AD" clId="Web-{5AF401B4-7F45-734E-2838-D54A24E21038}" dt="2023-04-06T15:38:53.776" v="0"/>
        <pc:sldMkLst>
          <pc:docMk/>
          <pc:sldMk cId="2925250030" sldId="289"/>
        </pc:sldMkLst>
        <pc:extLst>
          <p:ext xmlns:p="http://schemas.openxmlformats.org/presentationml/2006/main" uri="{D6D511B9-2390-475A-947B-AFAB55BFBCF1}">
            <pc226:cmChg xmlns:pc226="http://schemas.microsoft.com/office/powerpoint/2022/06/main/command" chg="add">
              <pc226:chgData name="Simon Mæng Tjørnehøj" userId="S::s.maeng@rn.dk::f3f0de39-2f2c-4442-913c-3ece5b133585" providerId="AD" clId="Web-{5AF401B4-7F45-734E-2838-D54A24E21038}" dt="2023-04-06T15:38:53.776" v="0"/>
              <pc2:cmMkLst xmlns:pc2="http://schemas.microsoft.com/office/powerpoint/2019/9/main/command">
                <pc:docMk/>
                <pc:sldMk cId="2925250030" sldId="289"/>
                <pc2:cmMk id="{B31F25C1-21F3-4889-A27C-F0C14358A16F}"/>
              </pc2:cmMkLst>
            </pc226:cmChg>
          </p:ext>
        </pc:extLst>
      </pc:sldChg>
      <pc:sldChg chg="addCm">
        <pc:chgData name="Simon Mæng Tjørnehøj" userId="S::s.maeng@rn.dk::f3f0de39-2f2c-4442-913c-3ece5b133585" providerId="AD" clId="Web-{5AF401B4-7F45-734E-2838-D54A24E21038}" dt="2023-04-06T15:41:05.790" v="1"/>
        <pc:sldMkLst>
          <pc:docMk/>
          <pc:sldMk cId="1564280055" sldId="298"/>
        </pc:sldMkLst>
        <pc:extLst>
          <p:ext xmlns:p="http://schemas.openxmlformats.org/presentationml/2006/main" uri="{D6D511B9-2390-475A-947B-AFAB55BFBCF1}">
            <pc226:cmChg xmlns:pc226="http://schemas.microsoft.com/office/powerpoint/2022/06/main/command" chg="add">
              <pc226:chgData name="Simon Mæng Tjørnehøj" userId="S::s.maeng@rn.dk::f3f0de39-2f2c-4442-913c-3ece5b133585" providerId="AD" clId="Web-{5AF401B4-7F45-734E-2838-D54A24E21038}" dt="2023-04-06T15:41:05.790" v="1"/>
              <pc2:cmMkLst xmlns:pc2="http://schemas.microsoft.com/office/powerpoint/2019/9/main/command">
                <pc:docMk/>
                <pc:sldMk cId="1564280055" sldId="298"/>
                <pc2:cmMk id="{84662C34-1595-4B2E-8D2B-D9C84F882E93}"/>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14.08.2025</a:t>
            </a:fld>
            <a:endParaRPr lang="da-DK"/>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7931">
              <a:defRPr/>
            </a:pPr>
            <a:r>
              <a:rPr lang="da-DK" b="1"/>
              <a:t>Tag</a:t>
            </a:r>
            <a:r>
              <a:rPr lang="da-DK" b="1" baseline="0"/>
              <a:t> følgende ting med ind i klasselokalet:</a:t>
            </a:r>
          </a:p>
          <a:p>
            <a:pPr defTabSz="1017931">
              <a:defRPr/>
            </a:pPr>
            <a:r>
              <a:rPr lang="da-DK" baseline="0"/>
              <a:t>Modulmappen</a:t>
            </a:r>
          </a:p>
          <a:p>
            <a:pPr defTabSz="1017931">
              <a:defRPr/>
            </a:pPr>
            <a:r>
              <a:rPr lang="da-DK" baseline="0"/>
              <a:t>Gul Kanylebøtte</a:t>
            </a:r>
          </a:p>
          <a:p>
            <a:pPr defTabSz="1017931">
              <a:defRPr/>
            </a:pPr>
            <a:r>
              <a:rPr lang="da-DK" baseline="0"/>
              <a:t>PVK (</a:t>
            </a:r>
            <a:r>
              <a:rPr lang="da-DK" baseline="0" err="1"/>
              <a:t>venflon</a:t>
            </a:r>
            <a:r>
              <a:rPr lang="da-DK" baseline="0"/>
              <a:t>), </a:t>
            </a:r>
            <a:r>
              <a:rPr lang="da-DK" baseline="0" err="1"/>
              <a:t>Venflon</a:t>
            </a:r>
            <a:r>
              <a:rPr lang="da-DK" baseline="0"/>
              <a:t> plaster, dropsæt + IV væske (disse to sidste ting </a:t>
            </a:r>
            <a:r>
              <a:rPr lang="da-DK" baseline="0" err="1"/>
              <a:t>evt</a:t>
            </a:r>
            <a:r>
              <a:rPr lang="da-DK" baseline="0"/>
              <a:t> samlet)</a:t>
            </a:r>
          </a:p>
          <a:p>
            <a:pPr defTabSz="1017931">
              <a:defRPr/>
            </a:pPr>
            <a:r>
              <a:rPr lang="da-DK" baseline="0"/>
              <a:t>Væskeskemaer</a:t>
            </a:r>
          </a:p>
          <a:p>
            <a:pPr defTabSz="1017931">
              <a:defRPr/>
            </a:pPr>
            <a:endParaRPr lang="da-DK" baseline="0"/>
          </a:p>
          <a:p>
            <a:pPr defTabSz="1017931">
              <a:defRPr/>
            </a:pPr>
            <a:r>
              <a:rPr lang="da-DK" b="1" baseline="0"/>
              <a:t>Ting, der skal findes frem til øvelserne:</a:t>
            </a:r>
          </a:p>
          <a:p>
            <a:pPr defTabSz="1017931">
              <a:defRPr/>
            </a:pPr>
            <a:r>
              <a:rPr lang="da-DK" b="0" baseline="0"/>
              <a:t>Sonder</a:t>
            </a:r>
          </a:p>
          <a:p>
            <a:pPr defTabSz="1017931">
              <a:defRPr/>
            </a:pPr>
            <a:r>
              <a:rPr lang="da-DK" b="0" baseline="0"/>
              <a:t>Sondemad</a:t>
            </a:r>
          </a:p>
          <a:p>
            <a:pPr defTabSz="1017931">
              <a:defRPr/>
            </a:pPr>
            <a:r>
              <a:rPr lang="da-DK" b="0" baseline="0"/>
              <a:t>Det medunderviserens skal ”mades” med. + bestik</a:t>
            </a:r>
          </a:p>
          <a:p>
            <a:pPr defTabSz="1017931">
              <a:defRPr/>
            </a:pPr>
            <a:r>
              <a:rPr lang="da-DK" b="0" baseline="0"/>
              <a:t>Prodrik</a:t>
            </a:r>
          </a:p>
          <a:p>
            <a:pPr defTabSz="1017931">
              <a:defRPr/>
            </a:pPr>
            <a:r>
              <a:rPr lang="da-DK" b="0" baseline="0"/>
              <a:t>Janetsprøjte</a:t>
            </a:r>
          </a:p>
          <a:p>
            <a:pPr defTabSz="1017931">
              <a:defRPr/>
            </a:pPr>
            <a:r>
              <a:rPr lang="da-DK" b="0" baseline="0"/>
              <a:t>Stetoskop</a:t>
            </a:r>
          </a:p>
          <a:p>
            <a:pPr defTabSz="1017931">
              <a:defRPr/>
            </a:pPr>
            <a:endParaRPr lang="da-DK" b="0" baseline="0"/>
          </a:p>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a:p>
        </p:txBody>
      </p:sp>
    </p:spTree>
    <p:extLst>
      <p:ext uri="{BB962C8B-B14F-4D97-AF65-F5344CB8AC3E}">
        <p14:creationId xmlns:p14="http://schemas.microsoft.com/office/powerpoint/2010/main" val="223799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cs typeface="Calibri"/>
              </a:rPr>
              <a:t>*Er det så vigtigt hvorfor?</a:t>
            </a:r>
            <a:endParaRPr lang="da-DK" dirty="0"/>
          </a:p>
          <a:p>
            <a:endParaRPr lang="da-DK" dirty="0"/>
          </a:p>
          <a:p>
            <a:r>
              <a:rPr lang="da-DK" dirty="0"/>
              <a:t>Vis sondemad</a:t>
            </a:r>
            <a:endParaRPr lang="da-DK" dirty="0">
              <a:cs typeface="Calibri"/>
            </a:endParaRPr>
          </a:p>
        </p:txBody>
      </p:sp>
      <p:sp>
        <p:nvSpPr>
          <p:cNvPr id="4" name="Pladsholder til slidenummer 3"/>
          <p:cNvSpPr>
            <a:spLocks noGrp="1"/>
          </p:cNvSpPr>
          <p:nvPr>
            <p:ph type="sldNum" sz="quarter" idx="10"/>
          </p:nvPr>
        </p:nvSpPr>
        <p:spPr/>
        <p:txBody>
          <a:bodyPr/>
          <a:lstStyle/>
          <a:p>
            <a:fld id="{F18E025D-18D7-438C-80C4-034AAD1CED65}" type="slidenum">
              <a:rPr lang="da-DK" smtClean="0"/>
              <a:pPr/>
              <a:t>10</a:t>
            </a:fld>
            <a:endParaRPr lang="da-DK"/>
          </a:p>
        </p:txBody>
      </p:sp>
    </p:spTree>
    <p:extLst>
      <p:ext uri="{BB962C8B-B14F-4D97-AF65-F5344CB8AC3E}">
        <p14:creationId xmlns:p14="http://schemas.microsoft.com/office/powerpoint/2010/main" val="108195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eaLnBrk="1" fontAlgn="t" latinLnBrk="0" hangingPunct="1"/>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11</a:t>
            </a:fld>
            <a:endParaRPr lang="da-DK"/>
          </a:p>
        </p:txBody>
      </p:sp>
    </p:spTree>
    <p:extLst>
      <p:ext uri="{BB962C8B-B14F-4D97-AF65-F5344CB8AC3E}">
        <p14:creationId xmlns:p14="http://schemas.microsoft.com/office/powerpoint/2010/main" val="90543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a:p>
        </p:txBody>
      </p:sp>
      <p:sp>
        <p:nvSpPr>
          <p:cNvPr id="4" name="Pladsholder til slidenummer 3"/>
          <p:cNvSpPr>
            <a:spLocks noGrp="1"/>
          </p:cNvSpPr>
          <p:nvPr>
            <p:ph type="sldNum" sz="quarter" idx="10"/>
          </p:nvPr>
        </p:nvSpPr>
        <p:spPr/>
        <p:txBody>
          <a:bodyPr/>
          <a:lstStyle/>
          <a:p>
            <a:fld id="{F18E025D-18D7-438C-80C4-034AAD1CED65}" type="slidenum">
              <a:rPr lang="da-DK" smtClean="0"/>
              <a:pPr/>
              <a:t>12</a:t>
            </a:fld>
            <a:endParaRPr lang="da-DK"/>
          </a:p>
        </p:txBody>
      </p:sp>
    </p:spTree>
    <p:extLst>
      <p:ext uri="{BB962C8B-B14F-4D97-AF65-F5344CB8AC3E}">
        <p14:creationId xmlns:p14="http://schemas.microsoft.com/office/powerpoint/2010/main" val="391082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Årsager:</a:t>
            </a:r>
            <a:r>
              <a:rPr lang="da-DK" baseline="0" dirty="0"/>
              <a:t>	</a:t>
            </a:r>
          </a:p>
          <a:p>
            <a:r>
              <a:rPr lang="da-DK" baseline="0" dirty="0"/>
              <a:t>For lille indtagelse (her igen specielt ældre  - har svækket tørst fornemmelse - eller besværligt at skulle tisse)</a:t>
            </a:r>
          </a:p>
          <a:p>
            <a:r>
              <a:rPr lang="da-DK" baseline="0" dirty="0"/>
              <a:t>For stor udskillelse (diuretika, diarré, opkastning, væskende sår)</a:t>
            </a:r>
          </a:p>
          <a:p>
            <a:r>
              <a:rPr lang="da-DK" baseline="0" dirty="0"/>
              <a:t>Blødning (dræn m.m.)</a:t>
            </a:r>
          </a:p>
          <a:p>
            <a:r>
              <a:rPr lang="da-DK" baseline="0" dirty="0"/>
              <a:t>Høj temperatur – behov for 25 % ekstra væske per febergrad. DVS </a:t>
            </a:r>
            <a:r>
              <a:rPr lang="da-DK" baseline="0" dirty="0" err="1"/>
              <a:t>ca</a:t>
            </a:r>
            <a:r>
              <a:rPr lang="da-DK" baseline="0" dirty="0"/>
              <a:t> 500 ml ekstra ved 38 grader hos en voksen</a:t>
            </a:r>
          </a:p>
          <a:p>
            <a:r>
              <a:rPr lang="da-DK" baseline="0" dirty="0"/>
              <a:t>Kvalme / smerter</a:t>
            </a:r>
          </a:p>
          <a:p>
            <a:r>
              <a:rPr lang="da-DK" baseline="0" dirty="0"/>
              <a:t>	</a:t>
            </a:r>
          </a:p>
          <a:p>
            <a:r>
              <a:rPr lang="da-DK" b="1" baseline="0" dirty="0"/>
              <a:t>Observationer: </a:t>
            </a:r>
          </a:p>
          <a:p>
            <a:r>
              <a:rPr lang="da-DK" baseline="0" dirty="0"/>
              <a:t>Hudtugor (måles på brystbenet)</a:t>
            </a:r>
          </a:p>
          <a:p>
            <a:r>
              <a:rPr lang="da-DK" baseline="0" dirty="0"/>
              <a:t>Koncentreret urin + små diureser</a:t>
            </a:r>
          </a:p>
          <a:p>
            <a:r>
              <a:rPr lang="da-DK" baseline="0" dirty="0"/>
              <a:t>Lav BT / høj puls (svimmelhed)</a:t>
            </a:r>
          </a:p>
          <a:p>
            <a:r>
              <a:rPr lang="da-DK" baseline="0" dirty="0"/>
              <a:t>Konfusion / forvirret </a:t>
            </a:r>
            <a:r>
              <a:rPr lang="da-DK" baseline="0" dirty="0" err="1"/>
              <a:t>pga</a:t>
            </a:r>
            <a:r>
              <a:rPr lang="da-DK" baseline="0" dirty="0"/>
              <a:t> nedsat cerebral perfusion + forstyrrelse i væskebalancen</a:t>
            </a:r>
          </a:p>
          <a:p>
            <a:r>
              <a:rPr lang="da-DK" baseline="0" dirty="0"/>
              <a:t>Hovedpine</a:t>
            </a:r>
          </a:p>
          <a:p>
            <a:r>
              <a:rPr lang="da-DK" baseline="0" dirty="0"/>
              <a:t>Obstipation</a:t>
            </a:r>
          </a:p>
          <a:p>
            <a:r>
              <a:rPr lang="da-DK" baseline="0" dirty="0"/>
              <a:t>Decubitus (huden mister elasticitet)</a:t>
            </a:r>
          </a:p>
          <a:p>
            <a:r>
              <a:rPr lang="da-DK" baseline="0" dirty="0"/>
              <a:t>Tørre slimhinder / læber</a:t>
            </a:r>
          </a:p>
          <a:p>
            <a:r>
              <a:rPr lang="da-DK" baseline="0" dirty="0"/>
              <a:t>Tørst</a:t>
            </a:r>
          </a:p>
          <a:p>
            <a:endParaRPr lang="da-DK" baseline="0" dirty="0"/>
          </a:p>
          <a:p>
            <a:r>
              <a:rPr lang="da-DK" b="1" baseline="0" dirty="0"/>
              <a:t>Pleje:</a:t>
            </a:r>
            <a:r>
              <a:rPr lang="da-DK" baseline="0" dirty="0"/>
              <a:t>	</a:t>
            </a:r>
          </a:p>
          <a:p>
            <a:r>
              <a:rPr lang="da-DK" baseline="0" dirty="0"/>
              <a:t>Tilbyde væske hyppigt – motivere</a:t>
            </a:r>
          </a:p>
          <a:p>
            <a:r>
              <a:rPr lang="da-DK" baseline="0" dirty="0"/>
              <a:t>Obs om patienten selv kan drikke – noget de godt kan lide?</a:t>
            </a:r>
          </a:p>
          <a:p>
            <a:r>
              <a:rPr lang="da-DK" baseline="0" dirty="0"/>
              <a:t>Glasset indenfor rækkevidde</a:t>
            </a:r>
          </a:p>
          <a:p>
            <a:r>
              <a:rPr lang="da-DK" baseline="0" dirty="0"/>
              <a:t>Evt sugerør / tudkop</a:t>
            </a:r>
          </a:p>
          <a:p>
            <a:r>
              <a:rPr lang="da-DK" baseline="0" dirty="0"/>
              <a:t>Speciel mundpleje</a:t>
            </a:r>
          </a:p>
          <a:p>
            <a:r>
              <a:rPr lang="da-DK" baseline="0" dirty="0"/>
              <a:t>I.V. væske</a:t>
            </a:r>
          </a:p>
          <a:p>
            <a:r>
              <a:rPr lang="da-DK" baseline="0" dirty="0"/>
              <a:t>Decubitus profylakse</a:t>
            </a:r>
          </a:p>
          <a:p>
            <a:r>
              <a:rPr lang="da-DK" baseline="0" dirty="0"/>
              <a:t>Kvalmestillende</a:t>
            </a:r>
          </a:p>
          <a:p>
            <a:r>
              <a:rPr lang="da-DK" baseline="0" dirty="0"/>
              <a:t>Smertestillende</a:t>
            </a:r>
          </a:p>
          <a:p>
            <a:r>
              <a:rPr lang="da-DK" baseline="0" dirty="0"/>
              <a:t>Væskeskema – hvorfor er det vigtigt, at føre væskeskema? </a:t>
            </a:r>
          </a:p>
          <a:p>
            <a:r>
              <a:rPr lang="da-DK" baseline="0" dirty="0"/>
              <a:t>Måling af værdier</a:t>
            </a:r>
          </a:p>
          <a:p>
            <a:r>
              <a:rPr lang="da-DK" baseline="0" dirty="0"/>
              <a:t>Motivation – Hvordan gør man det?</a:t>
            </a:r>
          </a:p>
        </p:txBody>
      </p:sp>
      <p:sp>
        <p:nvSpPr>
          <p:cNvPr id="4" name="Pladsholder til slidenummer 3"/>
          <p:cNvSpPr>
            <a:spLocks noGrp="1"/>
          </p:cNvSpPr>
          <p:nvPr>
            <p:ph type="sldNum" sz="quarter" idx="10"/>
          </p:nvPr>
        </p:nvSpPr>
        <p:spPr/>
        <p:txBody>
          <a:bodyPr/>
          <a:lstStyle/>
          <a:p>
            <a:fld id="{F18E025D-18D7-438C-80C4-034AAD1CED65}" type="slidenum">
              <a:rPr lang="da-DK" smtClean="0"/>
              <a:pPr/>
              <a:t>13</a:t>
            </a:fld>
            <a:endParaRPr lang="da-DK"/>
          </a:p>
        </p:txBody>
      </p:sp>
    </p:spTree>
    <p:extLst>
      <p:ext uri="{BB962C8B-B14F-4D97-AF65-F5344CB8AC3E}">
        <p14:creationId xmlns:p14="http://schemas.microsoft.com/office/powerpoint/2010/main" val="145760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Skal blot vises at der er forskellige måleforhold</a:t>
            </a:r>
          </a:p>
          <a:p>
            <a:r>
              <a:rPr lang="da-DK" b="1" dirty="0"/>
              <a:t>OBS:</a:t>
            </a:r>
            <a:r>
              <a:rPr lang="da-DK" b="1" baseline="0" dirty="0"/>
              <a:t> </a:t>
            </a:r>
            <a:r>
              <a:rPr lang="da-DK" b="0" baseline="0" dirty="0"/>
              <a:t>Denne er IKKE længere i Minihåndbogen, da der er forskellige kopper, glas, porcelæn og plastik serveringer på de mange afsnit. De skal spørge til ml indhold hvis de er i tvivl.</a:t>
            </a:r>
            <a:endParaRPr lang="da-DK" dirty="0"/>
          </a:p>
          <a:p>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14</a:t>
            </a:fld>
            <a:endParaRPr lang="da-DK"/>
          </a:p>
        </p:txBody>
      </p:sp>
    </p:spTree>
    <p:extLst>
      <p:ext uri="{BB962C8B-B14F-4D97-AF65-F5344CB8AC3E}">
        <p14:creationId xmlns:p14="http://schemas.microsoft.com/office/powerpoint/2010/main" val="1212748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cs typeface="Calibri"/>
              </a:rPr>
              <a:t>*Rettes til moderne</a:t>
            </a:r>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15</a:t>
            </a:fld>
            <a:endParaRPr lang="da-DK"/>
          </a:p>
        </p:txBody>
      </p:sp>
    </p:spTree>
    <p:extLst>
      <p:ext uri="{BB962C8B-B14F-4D97-AF65-F5344CB8AC3E}">
        <p14:creationId xmlns:p14="http://schemas.microsoft.com/office/powerpoint/2010/main" val="57548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Vis gul kanylebøtte</a:t>
            </a:r>
          </a:p>
          <a:p>
            <a:endParaRPr lang="da-DK" dirty="0"/>
          </a:p>
          <a:p>
            <a:r>
              <a:rPr lang="da-DK" b="1" dirty="0"/>
              <a:t>Kanylebøtte:</a:t>
            </a:r>
            <a:r>
              <a:rPr lang="da-DK" b="1" baseline="0" dirty="0"/>
              <a:t> 	</a:t>
            </a:r>
            <a:r>
              <a:rPr lang="da-DK" baseline="0" dirty="0"/>
              <a:t>	</a:t>
            </a:r>
          </a:p>
          <a:p>
            <a:r>
              <a:rPr lang="da-DK" baseline="0" dirty="0"/>
              <a:t>Vigtigt, at de ved det er til alle skarpe genstande – og ikke andet. Pas på en overfyldt kanylebøtte. </a:t>
            </a:r>
          </a:p>
          <a:p>
            <a:r>
              <a:rPr lang="da-DK" baseline="0" dirty="0"/>
              <a:t>OBS andre personalegrupper (ex rengøringspersonale) kan komme til skade, hvis skarpe genstande ligger løst eller kommer forkerte steder hen!</a:t>
            </a:r>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16</a:t>
            </a:fld>
            <a:endParaRPr lang="da-DK"/>
          </a:p>
        </p:txBody>
      </p:sp>
    </p:spTree>
    <p:extLst>
      <p:ext uri="{BB962C8B-B14F-4D97-AF65-F5344CB8AC3E}">
        <p14:creationId xmlns:p14="http://schemas.microsoft.com/office/powerpoint/2010/main" val="1570935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Vis her </a:t>
            </a:r>
            <a:r>
              <a:rPr lang="da-DK" err="1"/>
              <a:t>venflon</a:t>
            </a:r>
            <a:r>
              <a:rPr lang="da-DK"/>
              <a:t>/drop m.m.</a:t>
            </a:r>
            <a:r>
              <a:rPr lang="da-DK" baseline="0"/>
              <a:t> Kan også viser, når I går ind i læringsrummet i madesituationen.</a:t>
            </a:r>
            <a:endParaRPr lang="da-DK"/>
          </a:p>
          <a:p>
            <a:endParaRPr lang="da-DK"/>
          </a:p>
          <a:p>
            <a:r>
              <a:rPr lang="da-DK" b="1"/>
              <a:t>PVK</a:t>
            </a:r>
            <a:r>
              <a:rPr lang="da-DK"/>
              <a:t> (perifer vene </a:t>
            </a:r>
            <a:r>
              <a:rPr lang="da-DK" err="1"/>
              <a:t>katheter</a:t>
            </a:r>
            <a:r>
              <a:rPr lang="da-DK"/>
              <a:t>) 	= </a:t>
            </a:r>
            <a:r>
              <a:rPr lang="da-DK" err="1"/>
              <a:t>venflon</a:t>
            </a:r>
            <a:r>
              <a:rPr lang="da-DK"/>
              <a:t> (medicinal navn!)</a:t>
            </a:r>
          </a:p>
          <a:p>
            <a:endParaRPr lang="da-DK"/>
          </a:p>
          <a:p>
            <a:r>
              <a:rPr lang="da-DK" b="1"/>
              <a:t>CVK</a:t>
            </a:r>
            <a:r>
              <a:rPr lang="da-DK"/>
              <a:t> (central</a:t>
            </a:r>
            <a:r>
              <a:rPr lang="da-DK" baseline="0"/>
              <a:t> vene </a:t>
            </a:r>
            <a:r>
              <a:rPr lang="da-DK" baseline="0" err="1"/>
              <a:t>katheter</a:t>
            </a:r>
            <a:r>
              <a:rPr lang="da-DK" baseline="0"/>
              <a:t>). 	Findes mange typer – afhængig af hvor længe de skal ligge. SPV-vagtens opgave er stadig at observere. Men skift af forbinding er sygeplejerskens opgave.</a:t>
            </a:r>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17</a:t>
            </a:fld>
            <a:endParaRPr lang="da-DK"/>
          </a:p>
        </p:txBody>
      </p:sp>
    </p:spTree>
    <p:extLst>
      <p:ext uri="{BB962C8B-B14F-4D97-AF65-F5344CB8AC3E}">
        <p14:creationId xmlns:p14="http://schemas.microsoft.com/office/powerpoint/2010/main" val="62957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Infektion:</a:t>
            </a:r>
            <a:r>
              <a:rPr lang="da-DK" dirty="0"/>
              <a:t>		</a:t>
            </a:r>
          </a:p>
          <a:p>
            <a:r>
              <a:rPr lang="da-DK" dirty="0"/>
              <a:t>Rødme, varme, smerte, hævelse,</a:t>
            </a:r>
            <a:r>
              <a:rPr lang="da-DK" baseline="0" dirty="0"/>
              <a:t> nedsat bevægelighed</a:t>
            </a:r>
          </a:p>
          <a:p>
            <a:endParaRPr lang="da-DK" dirty="0"/>
          </a:p>
          <a:p>
            <a:r>
              <a:rPr lang="da-DK" b="1" dirty="0"/>
              <a:t>Subcutan:</a:t>
            </a:r>
            <a:r>
              <a:rPr lang="da-DK" dirty="0"/>
              <a:t>		</a:t>
            </a:r>
          </a:p>
          <a:p>
            <a:r>
              <a:rPr lang="da-DK" dirty="0"/>
              <a:t>Droppet ligger uden for</a:t>
            </a:r>
            <a:r>
              <a:rPr lang="da-DK" baseline="0" dirty="0"/>
              <a:t> åren – væsken medfører bule</a:t>
            </a:r>
          </a:p>
          <a:p>
            <a:endParaRPr lang="da-DK" dirty="0"/>
          </a:p>
          <a:p>
            <a:r>
              <a:rPr lang="da-DK" b="1" dirty="0"/>
              <a:t>Løber det ikke:	</a:t>
            </a:r>
            <a:r>
              <a:rPr lang="da-DK" dirty="0"/>
              <a:t>	</a:t>
            </a:r>
          </a:p>
          <a:p>
            <a:r>
              <a:rPr lang="da-DK" dirty="0"/>
              <a:t>Knæk på slangen</a:t>
            </a:r>
          </a:p>
          <a:p>
            <a:r>
              <a:rPr lang="da-DK" dirty="0"/>
              <a:t>Tom </a:t>
            </a:r>
            <a:r>
              <a:rPr lang="da-DK" dirty="0" err="1"/>
              <a:t>infusionpose</a:t>
            </a:r>
            <a:endParaRPr lang="da-DK" dirty="0"/>
          </a:p>
          <a:p>
            <a:r>
              <a:rPr lang="da-DK" dirty="0"/>
              <a:t>BT-måling</a:t>
            </a:r>
          </a:p>
          <a:p>
            <a:r>
              <a:rPr lang="da-DK" dirty="0"/>
              <a:t>Subcutan</a:t>
            </a:r>
          </a:p>
          <a:p>
            <a:r>
              <a:rPr lang="da-DK" dirty="0"/>
              <a:t>Phlebit</a:t>
            </a:r>
          </a:p>
          <a:p>
            <a:endParaRPr lang="da-DK" dirty="0"/>
          </a:p>
          <a:p>
            <a:r>
              <a:rPr lang="da-DK" b="1" dirty="0"/>
              <a:t>Forbinding:	</a:t>
            </a:r>
            <a:r>
              <a:rPr lang="da-DK" dirty="0"/>
              <a:t>	</a:t>
            </a:r>
          </a:p>
          <a:p>
            <a:r>
              <a:rPr lang="da-DK" dirty="0"/>
              <a:t>Skiftes efter behov (nogle</a:t>
            </a:r>
            <a:r>
              <a:rPr lang="da-DK" baseline="0" dirty="0"/>
              <a:t> afd. mener hver 3. dag, andre hver 5. dag – spørg)</a:t>
            </a:r>
          </a:p>
          <a:p>
            <a:endParaRPr lang="da-DK" dirty="0"/>
          </a:p>
          <a:p>
            <a:r>
              <a:rPr lang="da-DK" b="1" dirty="0"/>
              <a:t>BT-måling:</a:t>
            </a:r>
            <a:r>
              <a:rPr lang="da-DK" dirty="0"/>
              <a:t>		</a:t>
            </a:r>
          </a:p>
          <a:p>
            <a:r>
              <a:rPr lang="da-DK" dirty="0"/>
              <a:t>Så vidt muligt undgå i drop-armen pga. stop</a:t>
            </a:r>
            <a:r>
              <a:rPr lang="da-DK" baseline="0" dirty="0"/>
              <a:t> i infusionen. </a:t>
            </a:r>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18</a:t>
            </a:fld>
            <a:endParaRPr lang="da-DK"/>
          </a:p>
        </p:txBody>
      </p:sp>
    </p:spTree>
    <p:extLst>
      <p:ext uri="{BB962C8B-B14F-4D97-AF65-F5344CB8AC3E}">
        <p14:creationId xmlns:p14="http://schemas.microsoft.com/office/powerpoint/2010/main" val="234180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Min</a:t>
            </a:r>
            <a:r>
              <a:rPr lang="da-DK" baseline="0" dirty="0"/>
              <a:t> erfaring er, at man skal være lidt opmærksom på, at der godt kan sidde nogle blandt kursisterne, der har DM.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Derfor en lille smule obs på de sendiabetiske komplikationer. Det er jo også kun, hvis det har været en svær regulerbar sukkersyge (af den ene eller anden grund) at risikoen øges. </a:t>
            </a:r>
          </a:p>
          <a:p>
            <a:endParaRPr lang="da-DK" baseline="0" dirty="0"/>
          </a:p>
          <a:p>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19</a:t>
            </a:fld>
            <a:endParaRPr lang="da-DK"/>
          </a:p>
        </p:txBody>
      </p:sp>
    </p:spTree>
    <p:extLst>
      <p:ext uri="{BB962C8B-B14F-4D97-AF65-F5344CB8AC3E}">
        <p14:creationId xmlns:p14="http://schemas.microsoft.com/office/powerpoint/2010/main" val="108510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a:t>
            </a:fld>
            <a:endParaRPr lang="da-DK"/>
          </a:p>
        </p:txBody>
      </p:sp>
    </p:spTree>
    <p:extLst>
      <p:ext uri="{BB962C8B-B14F-4D97-AF65-F5344CB8AC3E}">
        <p14:creationId xmlns:p14="http://schemas.microsoft.com/office/powerpoint/2010/main" val="3520644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a:p>
          <a:p>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20</a:t>
            </a:fld>
            <a:endParaRPr lang="da-DK"/>
          </a:p>
        </p:txBody>
      </p:sp>
    </p:spTree>
    <p:extLst>
      <p:ext uri="{BB962C8B-B14F-4D97-AF65-F5344CB8AC3E}">
        <p14:creationId xmlns:p14="http://schemas.microsoft.com/office/powerpoint/2010/main" val="17901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err="1"/>
              <a:t>Ketoacidose</a:t>
            </a:r>
            <a:r>
              <a:rPr lang="da-DK" b="1"/>
              <a:t>:</a:t>
            </a:r>
            <a:r>
              <a:rPr lang="da-DK"/>
              <a:t>		</a:t>
            </a:r>
          </a:p>
          <a:p>
            <a:r>
              <a:rPr lang="da-DK"/>
              <a:t>Fedtforbrændingen</a:t>
            </a:r>
            <a:r>
              <a:rPr lang="da-DK" baseline="0"/>
              <a:t> giver ketonstoffer = syre/</a:t>
            </a:r>
            <a:r>
              <a:rPr lang="da-DK" baseline="0" err="1"/>
              <a:t>acidose</a:t>
            </a:r>
            <a:r>
              <a:rPr lang="da-DK" baseline="0"/>
              <a:t>. (Patienten får en acetonelugt ud af munden). </a:t>
            </a:r>
          </a:p>
          <a:p>
            <a:r>
              <a:rPr lang="da-DK" baseline="0"/>
              <a:t>Kroppen vil forsøge at komme af med syren ved at ”buffer” den om til H</a:t>
            </a:r>
            <a:r>
              <a:rPr lang="da-DK" baseline="-25000"/>
              <a:t>2</a:t>
            </a:r>
            <a:r>
              <a:rPr lang="da-DK" baseline="0"/>
              <a:t>O og CO</a:t>
            </a:r>
            <a:r>
              <a:rPr lang="da-DK" baseline="-25000"/>
              <a:t>2</a:t>
            </a:r>
            <a:r>
              <a:rPr lang="da-DK" baseline="0"/>
              <a:t>. </a:t>
            </a:r>
          </a:p>
          <a:p>
            <a:r>
              <a:rPr lang="da-DK" baseline="0"/>
              <a:t>Derfor hyperventilerer patienten ”</a:t>
            </a:r>
            <a:r>
              <a:rPr lang="da-DK" baseline="0" err="1"/>
              <a:t>Kussmaul</a:t>
            </a:r>
            <a:r>
              <a:rPr lang="da-DK" baseline="0"/>
              <a:t> respiration”, for på den måde at komme af med den overskydende CO</a:t>
            </a:r>
            <a:r>
              <a:rPr lang="da-DK" baseline="-25000"/>
              <a:t>2</a:t>
            </a:r>
            <a:r>
              <a:rPr lang="da-DK" baseline="0"/>
              <a:t>´en. Så </a:t>
            </a:r>
            <a:r>
              <a:rPr lang="da-DK" baseline="0" err="1"/>
              <a:t>hyperventilationen</a:t>
            </a:r>
            <a:r>
              <a:rPr lang="da-DK" baseline="0"/>
              <a:t> er i denne sammenhæng godt!</a:t>
            </a:r>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21</a:t>
            </a:fld>
            <a:endParaRPr lang="da-DK"/>
          </a:p>
        </p:txBody>
      </p:sp>
    </p:spTree>
    <p:extLst>
      <p:ext uri="{BB962C8B-B14F-4D97-AF65-F5344CB8AC3E}">
        <p14:creationId xmlns:p14="http://schemas.microsoft.com/office/powerpoint/2010/main" val="2642471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55000" lnSpcReduction="20000"/>
          </a:bodyPr>
          <a:lstStyle/>
          <a:p>
            <a:r>
              <a:rPr lang="da-DK" b="1" dirty="0">
                <a:cs typeface="Calibri"/>
              </a:rPr>
              <a:t>Opmærksom på at vi er ofte "ligeglade" med diabetes når indlagt. Fjern Alkohol,</a:t>
            </a:r>
          </a:p>
          <a:p>
            <a:endParaRPr lang="da-DK" b="1" dirty="0">
              <a:cs typeface="Calibri"/>
            </a:endParaRPr>
          </a:p>
          <a:p>
            <a:r>
              <a:rPr lang="da-DK" b="1" dirty="0"/>
              <a:t>Mobilisering:</a:t>
            </a:r>
            <a:r>
              <a:rPr lang="da-DK" dirty="0"/>
              <a:t>	</a:t>
            </a:r>
            <a:endParaRPr lang="da-DK" dirty="0">
              <a:cs typeface="Calibri"/>
            </a:endParaRPr>
          </a:p>
          <a:p>
            <a:r>
              <a:rPr lang="da-DK" dirty="0"/>
              <a:t>Også huske de skal have sko på </a:t>
            </a:r>
            <a:r>
              <a:rPr lang="da-DK" dirty="0" err="1"/>
              <a:t>pga</a:t>
            </a:r>
            <a:r>
              <a:rPr lang="da-DK" dirty="0"/>
              <a:t> neuropati</a:t>
            </a:r>
            <a:r>
              <a:rPr lang="da-DK" baseline="0" dirty="0"/>
              <a:t> + dårlig sårheling, hvis de skulle være uheldige.</a:t>
            </a:r>
          </a:p>
          <a:p>
            <a:r>
              <a:rPr lang="da-DK" baseline="0" dirty="0"/>
              <a:t>Insulin må gives efter instruktion af sygeplejersken (de skal være helt sikre)</a:t>
            </a:r>
            <a:endParaRPr lang="da-DK" dirty="0"/>
          </a:p>
          <a:p>
            <a:endParaRPr lang="da-DK" dirty="0"/>
          </a:p>
          <a:p>
            <a:r>
              <a:rPr lang="da-DK" b="1" dirty="0"/>
              <a:t>Kosten:</a:t>
            </a:r>
          </a:p>
          <a:p>
            <a:endParaRPr lang="da-DK" dirty="0"/>
          </a:p>
          <a:p>
            <a:r>
              <a:rPr lang="da-DK" b="1" dirty="0"/>
              <a:t>Fodpleje:</a:t>
            </a:r>
            <a:r>
              <a:rPr lang="da-DK" dirty="0"/>
              <a:t>	</a:t>
            </a:r>
          </a:p>
          <a:p>
            <a:endParaRPr lang="da-DK" dirty="0"/>
          </a:p>
          <a:p>
            <a:r>
              <a:rPr lang="da-DK" b="1" dirty="0"/>
              <a:t>Observation:	</a:t>
            </a:r>
          </a:p>
          <a:p>
            <a:r>
              <a:rPr lang="da-DK" dirty="0"/>
              <a:t>Blodsukker måling</a:t>
            </a:r>
            <a:r>
              <a:rPr lang="da-DK" baseline="0" dirty="0"/>
              <a:t> efter aftale med sygeplejersken</a:t>
            </a:r>
            <a:endParaRPr lang="da-DK" dirty="0"/>
          </a:p>
          <a:p>
            <a:endParaRPr lang="da-DK" dirty="0"/>
          </a:p>
          <a:p>
            <a:r>
              <a:rPr lang="da-DK" b="1" dirty="0"/>
              <a:t>Feber:</a:t>
            </a:r>
          </a:p>
          <a:p>
            <a:endParaRPr lang="da-DK" dirty="0"/>
          </a:p>
          <a:p>
            <a:r>
              <a:rPr lang="da-DK" b="1" dirty="0"/>
              <a:t>Stress:</a:t>
            </a:r>
          </a:p>
          <a:p>
            <a:endParaRPr lang="da-DK" dirty="0"/>
          </a:p>
          <a:p>
            <a:r>
              <a:rPr lang="da-DK" b="1" dirty="0"/>
              <a:t>Alkohol:</a:t>
            </a:r>
          </a:p>
          <a:p>
            <a:endParaRPr lang="da-DK" dirty="0"/>
          </a:p>
          <a:p>
            <a:r>
              <a:rPr lang="da-DK" b="1" dirty="0"/>
              <a:t>Sendiabetiske</a:t>
            </a:r>
            <a:r>
              <a:rPr lang="da-DK" b="1" baseline="0" dirty="0"/>
              <a:t> komplikationer:</a:t>
            </a:r>
            <a:r>
              <a:rPr lang="da-DK" baseline="0" dirty="0"/>
              <a:t>	</a:t>
            </a:r>
          </a:p>
          <a:p>
            <a:r>
              <a:rPr lang="da-DK" sz="1200" dirty="0"/>
              <a:t>Øjnene:	Retinopati (blødninger i øjenbaggrunden → blindhed)	</a:t>
            </a:r>
          </a:p>
          <a:p>
            <a:r>
              <a:rPr lang="da-DK" sz="1200" dirty="0"/>
              <a:t>Nyrerne:	Nefropati (nedsat nyrefunktion)</a:t>
            </a:r>
          </a:p>
          <a:p>
            <a:r>
              <a:rPr lang="da-DK" sz="1200" dirty="0"/>
              <a:t>Hjertet:	</a:t>
            </a:r>
            <a:r>
              <a:rPr lang="da-DK" sz="1200" dirty="0" err="1"/>
              <a:t>Arteriosclerose</a:t>
            </a:r>
            <a:r>
              <a:rPr lang="da-DK" sz="1200" dirty="0"/>
              <a:t> (risiko for AP/AMI)</a:t>
            </a:r>
          </a:p>
          <a:p>
            <a:r>
              <a:rPr lang="da-DK" sz="1200" dirty="0"/>
              <a:t>Karrene: 	Claudicatio intermittens (kolde fødder, smerter, risiko for amputation)</a:t>
            </a:r>
          </a:p>
          <a:p>
            <a:r>
              <a:rPr lang="da-DK" sz="1200" dirty="0"/>
              <a:t>Neuropati:	Sensibilitetsforstyrrelse</a:t>
            </a:r>
          </a:p>
          <a:p>
            <a:r>
              <a:rPr lang="da-DK" sz="1200" dirty="0"/>
              <a:t>Sårheling:	Nedsat</a:t>
            </a:r>
          </a:p>
          <a:p>
            <a:endParaRPr lang="da-DK" sz="120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Man ved fra store undersøgelser, at en god kontrol af sukkersygen helt kan forhindre eller i høj grad kan sænke risikoen for at udvikle sen-diabetiske komplikationer.</a:t>
            </a:r>
            <a:endParaRPr lang="da-DK" sz="1200" b="1" dirty="0"/>
          </a:p>
          <a:p>
            <a:endParaRPr lang="da-DK" sz="1200" dirty="0"/>
          </a:p>
          <a:p>
            <a:endParaRPr lang="da-DK" dirty="0"/>
          </a:p>
          <a:p>
            <a:r>
              <a:rPr lang="da-DK" b="1" dirty="0"/>
              <a:t>Hypoglykæmi: </a:t>
            </a:r>
            <a:endParaRPr lang="en-US" dirty="0"/>
          </a:p>
          <a:p>
            <a:r>
              <a:rPr lang="da-DK" dirty="0"/>
              <a:t>Humørsyg (vred?)</a:t>
            </a:r>
            <a:endParaRPr lang="en-US" dirty="0"/>
          </a:p>
          <a:p>
            <a:r>
              <a:rPr lang="da-DK" dirty="0"/>
              <a:t>Træt</a:t>
            </a:r>
            <a:endParaRPr lang="en-US" dirty="0"/>
          </a:p>
          <a:p>
            <a:r>
              <a:rPr lang="da-DK" dirty="0"/>
              <a:t>Ondt i hovedet</a:t>
            </a:r>
            <a:endParaRPr lang="en-US" dirty="0"/>
          </a:p>
          <a:p>
            <a:r>
              <a:rPr lang="da-DK" dirty="0"/>
              <a:t>Bleg - svedig</a:t>
            </a:r>
            <a:endParaRPr lang="en-US" dirty="0"/>
          </a:p>
          <a:p>
            <a:r>
              <a:rPr lang="da-DK" dirty="0"/>
              <a:t>Sulten</a:t>
            </a:r>
            <a:endParaRPr lang="en-US" dirty="0"/>
          </a:p>
          <a:p>
            <a:r>
              <a:rPr lang="da-DK" dirty="0"/>
              <a:t>Indre uro</a:t>
            </a:r>
            <a:endParaRPr lang="en-US" dirty="0"/>
          </a:p>
          <a:p>
            <a:r>
              <a:rPr lang="da-DK" dirty="0"/>
              <a:t>Svimmel </a:t>
            </a:r>
            <a:endParaRPr lang="en-US" dirty="0"/>
          </a:p>
          <a:p>
            <a:endParaRPr lang="da-DK" dirty="0"/>
          </a:p>
          <a:p>
            <a:r>
              <a:rPr lang="da-DK" b="1" dirty="0"/>
              <a:t>Hyperglykæmi:</a:t>
            </a:r>
            <a:r>
              <a:rPr lang="da-DK" dirty="0"/>
              <a:t> </a:t>
            </a:r>
            <a:endParaRPr lang="en-US" dirty="0"/>
          </a:p>
          <a:p>
            <a:r>
              <a:rPr lang="da-DK" dirty="0" err="1"/>
              <a:t>Søvning</a:t>
            </a:r>
            <a:endParaRPr lang="da-DK" dirty="0"/>
          </a:p>
          <a:p>
            <a:r>
              <a:rPr lang="da-DK" dirty="0"/>
              <a:t>Mundtør</a:t>
            </a:r>
            <a:endParaRPr lang="en-US" dirty="0"/>
          </a:p>
          <a:p>
            <a:r>
              <a:rPr lang="da-DK" dirty="0"/>
              <a:t>Tissetrængende</a:t>
            </a:r>
            <a:endParaRPr lang="en-US" dirty="0"/>
          </a:p>
          <a:p>
            <a:r>
              <a:rPr lang="da-DK" dirty="0"/>
              <a:t>Tørstig</a:t>
            </a:r>
          </a:p>
          <a:p>
            <a:r>
              <a:rPr lang="da-DK" baseline="0" dirty="0"/>
              <a:t>	</a:t>
            </a:r>
            <a:endParaRPr lang="da-DK" dirty="0"/>
          </a:p>
        </p:txBody>
      </p:sp>
      <p:sp>
        <p:nvSpPr>
          <p:cNvPr id="4" name="Pladsholder til diasnummer 3"/>
          <p:cNvSpPr>
            <a:spLocks noGrp="1"/>
          </p:cNvSpPr>
          <p:nvPr>
            <p:ph type="sldNum" sz="quarter" idx="10"/>
          </p:nvPr>
        </p:nvSpPr>
        <p:spPr/>
        <p:txBody>
          <a:bodyPr/>
          <a:lstStyle/>
          <a:p>
            <a:fld id="{F18E025D-18D7-438C-80C4-034AAD1CED65}" type="slidenum">
              <a:rPr lang="da-DK" smtClean="0"/>
              <a:pPr/>
              <a:t>22</a:t>
            </a:fld>
            <a:endParaRPr lang="da-DK"/>
          </a:p>
        </p:txBody>
      </p:sp>
    </p:spTree>
    <p:extLst>
      <p:ext uri="{BB962C8B-B14F-4D97-AF65-F5344CB8AC3E}">
        <p14:creationId xmlns:p14="http://schemas.microsoft.com/office/powerpoint/2010/main" val="2253986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Vise dem en insulin og glukagon pen og vise</a:t>
            </a:r>
            <a:r>
              <a:rPr lang="da-DK" b="0" baseline="0" dirty="0"/>
              <a:t> administrationen af disse.</a:t>
            </a:r>
            <a:r>
              <a:rPr lang="da-DK" dirty="0"/>
              <a:t> </a:t>
            </a:r>
            <a:endParaRPr lang="da-DK" dirty="0">
              <a:cs typeface="Calibri"/>
            </a:endParaRPr>
          </a:p>
          <a:p>
            <a:r>
              <a:rPr lang="da-DK" b="0" baseline="0" dirty="0"/>
              <a:t>Enheder aftales med sygeplejepersonalet. </a:t>
            </a:r>
          </a:p>
          <a:p>
            <a:r>
              <a:rPr lang="da-DK" b="0" baseline="0" dirty="0"/>
              <a:t>Du må </a:t>
            </a:r>
            <a:r>
              <a:rPr lang="da-DK" b="1" baseline="0" dirty="0"/>
              <a:t>aldrig </a:t>
            </a:r>
            <a:r>
              <a:rPr lang="da-DK" b="0" baseline="0" dirty="0"/>
              <a:t>give det til patienten på eget initiativ. </a:t>
            </a:r>
          </a:p>
          <a:p>
            <a:endParaRPr lang="da-DK" b="1" baseline="0" dirty="0"/>
          </a:p>
          <a:p>
            <a:r>
              <a:rPr lang="da-DK" b="1" baseline="0" dirty="0"/>
              <a:t>Hypoglykæmi:	</a:t>
            </a:r>
            <a:r>
              <a:rPr lang="da-DK" b="0" baseline="0" dirty="0"/>
              <a:t>	</a:t>
            </a:r>
          </a:p>
          <a:p>
            <a:r>
              <a:rPr lang="da-DK" b="0" baseline="0" dirty="0"/>
              <a:t>Humørsyg (vred?)</a:t>
            </a:r>
          </a:p>
          <a:p>
            <a:r>
              <a:rPr lang="da-DK" b="0" baseline="0" dirty="0"/>
              <a:t>Træt</a:t>
            </a:r>
          </a:p>
          <a:p>
            <a:r>
              <a:rPr lang="da-DK" b="0" baseline="0" dirty="0"/>
              <a:t>Ondt i hovedet</a:t>
            </a:r>
          </a:p>
          <a:p>
            <a:r>
              <a:rPr lang="da-DK" b="0" baseline="0" dirty="0"/>
              <a:t>Bleg - svedig</a:t>
            </a:r>
          </a:p>
          <a:p>
            <a:r>
              <a:rPr lang="da-DK" b="0" baseline="0" dirty="0"/>
              <a:t>Sulten</a:t>
            </a:r>
          </a:p>
          <a:p>
            <a:r>
              <a:rPr lang="da-DK" b="0" baseline="0" dirty="0"/>
              <a:t>Indre uro</a:t>
            </a:r>
          </a:p>
          <a:p>
            <a:r>
              <a:rPr lang="da-DK" b="0" baseline="0" dirty="0"/>
              <a:t>Svimmel </a:t>
            </a:r>
          </a:p>
          <a:p>
            <a:endParaRPr lang="da-DK" b="0" baseline="0" dirty="0"/>
          </a:p>
          <a:p>
            <a:r>
              <a:rPr lang="da-DK" b="1" baseline="0" dirty="0"/>
              <a:t>Hyperglykæmi:</a:t>
            </a:r>
            <a:r>
              <a:rPr lang="da-DK" b="0" baseline="0" dirty="0"/>
              <a:t>	</a:t>
            </a:r>
          </a:p>
          <a:p>
            <a:r>
              <a:rPr lang="da-DK" b="0" baseline="0" dirty="0" err="1"/>
              <a:t>Søvning</a:t>
            </a:r>
            <a:endParaRPr lang="da-DK" b="0" baseline="0" dirty="0"/>
          </a:p>
          <a:p>
            <a:r>
              <a:rPr lang="da-DK" b="0" baseline="0" dirty="0"/>
              <a:t>Mundtør</a:t>
            </a:r>
          </a:p>
          <a:p>
            <a:r>
              <a:rPr lang="da-DK" b="0" baseline="0" dirty="0"/>
              <a:t>Tissetrængende</a:t>
            </a:r>
          </a:p>
          <a:p>
            <a:r>
              <a:rPr lang="da-DK" b="0" baseline="0" dirty="0"/>
              <a:t>Tørstig</a:t>
            </a:r>
          </a:p>
          <a:p>
            <a:endParaRPr lang="da-DK" b="0" baseline="0" dirty="0"/>
          </a:p>
          <a:p>
            <a:endParaRPr lang="da-DK" b="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23</a:t>
            </a:fld>
            <a:endParaRPr lang="da-DK"/>
          </a:p>
        </p:txBody>
      </p:sp>
    </p:spTree>
    <p:extLst>
      <p:ext uri="{BB962C8B-B14F-4D97-AF65-F5344CB8AC3E}">
        <p14:creationId xmlns:p14="http://schemas.microsoft.com/office/powerpoint/2010/main" val="2616439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Udlever den laminerede overleveringsrapport</a:t>
            </a:r>
          </a:p>
          <a:p>
            <a:endParaRPr lang="da-DK" b="1" baseline="0"/>
          </a:p>
          <a:p>
            <a:r>
              <a:rPr lang="da-DK" baseline="0"/>
              <a:t>H</a:t>
            </a:r>
            <a:r>
              <a:rPr lang="da-DK"/>
              <a:t>ver anden kursist får udlevet en</a:t>
            </a:r>
            <a:r>
              <a:rPr lang="da-DK" baseline="0"/>
              <a:t> rapport om, hvordan patienten har det nu. (den laminerede udgave, som ligger i modulmappen) Husk at få dem tilbage igen. </a:t>
            </a:r>
          </a:p>
          <a:p>
            <a:r>
              <a:rPr lang="da-DK" baseline="0"/>
              <a:t>Dem, der ikke har fået udleveret rapport, skal tage imod og udspørge i forhold til hvad de har brug for at få at vide. De skal anvende Rapport/forventningsafstemningen fra deres lille Minihåndbog</a:t>
            </a:r>
          </a:p>
          <a:p>
            <a:endParaRPr lang="da-DK"/>
          </a:p>
          <a:p>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24</a:t>
            </a:fld>
            <a:endParaRPr lang="da-DK"/>
          </a:p>
        </p:txBody>
      </p:sp>
    </p:spTree>
    <p:extLst>
      <p:ext uri="{BB962C8B-B14F-4D97-AF65-F5344CB8AC3E}">
        <p14:creationId xmlns:p14="http://schemas.microsoft.com/office/powerpoint/2010/main" val="1803510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25</a:t>
            </a:fld>
            <a:endParaRPr lang="da-DK"/>
          </a:p>
        </p:txBody>
      </p:sp>
    </p:spTree>
    <p:extLst>
      <p:ext uri="{BB962C8B-B14F-4D97-AF65-F5344CB8AC3E}">
        <p14:creationId xmlns:p14="http://schemas.microsoft.com/office/powerpoint/2010/main" val="114101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a:t>Kursisterne skal her skrive ned på et stykke papir </a:t>
            </a:r>
            <a:r>
              <a:rPr lang="da-DK" b="0" baseline="0"/>
              <a:t>de informationer de får her, thi </a:t>
            </a:r>
            <a:r>
              <a:rPr lang="da-DK" b="0" baseline="0" err="1"/>
              <a:t>sliden</a:t>
            </a:r>
            <a:r>
              <a:rPr lang="da-DK" b="0" baseline="0"/>
              <a:t> forsvinder. </a:t>
            </a:r>
          </a:p>
          <a:p>
            <a:r>
              <a:rPr lang="da-DK" b="0" baseline="0"/>
              <a:t>Og sådan er det i alle case/rapporter fremover. </a:t>
            </a:r>
          </a:p>
          <a:p>
            <a:r>
              <a:rPr lang="da-DK" b="0" baseline="0"/>
              <a:t>De må gerne spørge Jer ud, hvis de mangler nogle informationer. </a:t>
            </a:r>
          </a:p>
          <a:p>
            <a:endParaRPr lang="da-DK" b="0" baseline="0"/>
          </a:p>
          <a:p>
            <a:r>
              <a:rPr lang="da-DK" b="1" baseline="0"/>
              <a:t>Yderligere oplysninger, der kan spørge ind til kan bl.a. være – (I må også meget gerne digte selv):</a:t>
            </a:r>
          </a:p>
          <a:p>
            <a:pPr marL="228600" indent="-228600">
              <a:buFont typeface="+mj-lt"/>
              <a:buAutoNum type="arabicPeriod"/>
            </a:pPr>
            <a:r>
              <a:rPr lang="da-DK" b="0" baseline="0"/>
              <a:t>Thomsen har SPV-vagt da hun skal have en fast vagt.</a:t>
            </a:r>
          </a:p>
          <a:p>
            <a:pPr marL="228600" indent="-228600">
              <a:buFont typeface="+mj-lt"/>
              <a:buAutoNum type="arabicPeriod"/>
            </a:pPr>
            <a:r>
              <a:rPr lang="da-DK" b="0" baseline="0"/>
              <a:t>Fru Thomsen veksler mellem at være konfus og normal.</a:t>
            </a:r>
          </a:p>
          <a:p>
            <a:pPr marL="228600" indent="-228600">
              <a:buFont typeface="+mj-lt"/>
              <a:buAutoNum type="arabicPeriod"/>
            </a:pPr>
            <a:r>
              <a:rPr lang="da-DK" b="0" baseline="0"/>
              <a:t>BT, puls, SAT, RF  skal tages 1 gang i vagten – ellers kun, hvis der er forandringer. Ligeledes skal bevidsthedsniveau observeres. </a:t>
            </a:r>
          </a:p>
          <a:p>
            <a:pPr marL="228600" indent="-228600">
              <a:buFont typeface="+mj-lt"/>
              <a:buAutoNum type="arabicPeriod"/>
            </a:pPr>
            <a:r>
              <a:rPr lang="da-DK" b="0" baseline="0"/>
              <a:t>Fru Thomsen har ringe appetit. Må gerne ”nødes” til at spise. </a:t>
            </a:r>
            <a:r>
              <a:rPr lang="da-DK" b="0" baseline="0" err="1"/>
              <a:t>Evt</a:t>
            </a:r>
            <a:r>
              <a:rPr lang="da-DK" b="0" baseline="0"/>
              <a:t> spørge fru Thomsen, om der er noget specielt hun gerne vil have, og så få det bestilt fra køkkenet. God ide med væskeskema.</a:t>
            </a:r>
          </a:p>
          <a:p>
            <a:pPr marL="228600" indent="-228600">
              <a:buFont typeface="+mj-lt"/>
              <a:buAutoNum type="arabicPeriod"/>
            </a:pPr>
            <a:r>
              <a:rPr lang="da-DK" b="0" baseline="0"/>
              <a:t>Lille diurese – </a:t>
            </a:r>
            <a:r>
              <a:rPr lang="da-DK" b="0" baseline="0" err="1"/>
              <a:t>obs</a:t>
            </a:r>
            <a:r>
              <a:rPr lang="da-DK" b="0" baseline="0"/>
              <a:t> hvor meget hun kommer af med. Skal ikke måles / gemmes, men </a:t>
            </a:r>
            <a:r>
              <a:rPr lang="da-DK" b="0" baseline="0" err="1"/>
              <a:t>obs</a:t>
            </a:r>
            <a:r>
              <a:rPr lang="da-DK" b="0" baseline="0"/>
              <a:t> </a:t>
            </a:r>
            <a:r>
              <a:rPr lang="da-DK" b="0" baseline="0" err="1"/>
              <a:t>ca</a:t>
            </a:r>
            <a:r>
              <a:rPr lang="da-DK" b="0" baseline="0"/>
              <a:t> mængde og koncentration. </a:t>
            </a:r>
          </a:p>
          <a:p>
            <a:pPr marL="228600" indent="-228600">
              <a:buFont typeface="+mj-lt"/>
              <a:buAutoNum type="arabicPeriod"/>
            </a:pPr>
            <a:r>
              <a:rPr lang="da-DK" b="0" baseline="0"/>
              <a:t>Obs, at hun ikke piller </a:t>
            </a:r>
            <a:r>
              <a:rPr lang="da-DK" b="0" baseline="0" err="1"/>
              <a:t>venflon</a:t>
            </a:r>
            <a:r>
              <a:rPr lang="da-DK" b="0" baseline="0"/>
              <a:t> ud. </a:t>
            </a:r>
          </a:p>
          <a:p>
            <a:pPr marL="228600" indent="-228600">
              <a:buFont typeface="+mj-lt"/>
              <a:buAutoNum type="arabicPeriod"/>
            </a:pPr>
            <a:r>
              <a:rPr lang="da-DK" b="0" baseline="0"/>
              <a:t>Skal have hjælp til personlig hygiejne – må gerne følges ud på badeværelset og hjælpes med et brusebad. </a:t>
            </a:r>
          </a:p>
          <a:p>
            <a:pPr marL="228600" indent="-228600">
              <a:buFont typeface="+mj-lt"/>
              <a:buAutoNum type="arabicPeriod"/>
            </a:pPr>
            <a:r>
              <a:rPr lang="da-DK" b="0" baseline="0"/>
              <a:t>Familie: enke – 5 børn, 8 børnebørn.</a:t>
            </a:r>
          </a:p>
          <a:p>
            <a:pPr marL="228600" indent="-228600">
              <a:buFont typeface="+mj-lt"/>
              <a:buAutoNum type="arabicPeriod"/>
            </a:pPr>
            <a:r>
              <a:rPr lang="da-DK" b="0" baseline="0"/>
              <a:t>SPV-vagten må kun forlade stuen, hvis det er sikkert.</a:t>
            </a:r>
          </a:p>
          <a:p>
            <a:pPr marL="228600" indent="-228600">
              <a:buFont typeface="+mj-lt"/>
              <a:buAutoNum type="arabicPeriod"/>
            </a:pPr>
            <a:r>
              <a:rPr lang="da-DK" b="0" baseline="0"/>
              <a:t>Pauser efter aftale. </a:t>
            </a:r>
          </a:p>
          <a:p>
            <a:endParaRPr lang="da-DK" b="0" baseline="0"/>
          </a:p>
          <a:p>
            <a:r>
              <a:rPr lang="da-DK" b="0" baseline="0"/>
              <a:t>Når modulet her er næsten færdig, skal de overdrage patienten til hinanden. Derom senere. </a:t>
            </a:r>
          </a:p>
          <a:p>
            <a:br>
              <a:rPr lang="da-DK" b="1" baseline="0">
                <a:latin typeface="+mn-lt"/>
              </a:rPr>
            </a:br>
            <a:endParaRPr lang="da-DK" b="1" baseline="0">
              <a:latin typeface="+mn-lt"/>
            </a:endParaRPr>
          </a:p>
          <a:p>
            <a:pPr marL="177691" indent="-177691">
              <a:buFont typeface="Arial" panose="020B0604020202020204" pitchFamily="34" charset="0"/>
              <a:buChar char="•"/>
            </a:pPr>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3</a:t>
            </a:fld>
            <a:endParaRPr lang="da-DK"/>
          </a:p>
        </p:txBody>
      </p:sp>
    </p:spTree>
    <p:extLst>
      <p:ext uri="{BB962C8B-B14F-4D97-AF65-F5344CB8AC3E}">
        <p14:creationId xmlns:p14="http://schemas.microsoft.com/office/powerpoint/2010/main" val="280248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Sæt markøren på nederste del af sliden – højreklik</a:t>
            </a:r>
            <a:r>
              <a:rPr lang="da-DK" b="1" baseline="0" dirty="0"/>
              <a:t> på linket - </a:t>
            </a:r>
            <a:r>
              <a:rPr lang="da-DK" b="1" dirty="0"/>
              <a:t> tryk på åben link</a:t>
            </a:r>
          </a:p>
          <a:p>
            <a:endParaRPr lang="da-DK" b="1" dirty="0"/>
          </a:p>
          <a:p>
            <a:pPr defTabSz="947684">
              <a:defRPr/>
            </a:pPr>
            <a:r>
              <a:rPr lang="da-DK" b="1" dirty="0"/>
              <a:t>Angående ”tissetrang”:</a:t>
            </a:r>
            <a:r>
              <a:rPr lang="da-DK" dirty="0"/>
              <a:t>	</a:t>
            </a:r>
          </a:p>
          <a:p>
            <a:pPr defTabSz="947684">
              <a:defRPr/>
            </a:pPr>
            <a:r>
              <a:rPr lang="da-DK" dirty="0"/>
              <a:t>Kan være KAD i sig selv – men på videoen</a:t>
            </a:r>
            <a:r>
              <a:rPr lang="da-DK" baseline="0" dirty="0"/>
              <a:t> har vi også kommet et lille knæk på slangen, så urinen ikke kan løbe ud (lidt svært at se)</a:t>
            </a:r>
          </a:p>
          <a:p>
            <a:pPr defTabSz="947684">
              <a:defRPr/>
            </a:pPr>
            <a:endParaRPr lang="da-DK" dirty="0"/>
          </a:p>
          <a:p>
            <a:pPr defTabSz="947684">
              <a:defRPr/>
            </a:pPr>
            <a:r>
              <a:rPr lang="da-DK" b="1" dirty="0"/>
              <a:t>Angående</a:t>
            </a:r>
            <a:r>
              <a:rPr lang="da-DK" b="1" baseline="0" dirty="0"/>
              <a:t> venflon: </a:t>
            </a:r>
            <a:r>
              <a:rPr lang="da-DK" baseline="0" dirty="0"/>
              <a:t>	</a:t>
            </a:r>
          </a:p>
          <a:p>
            <a:pPr defTabSz="947684">
              <a:defRPr/>
            </a:pPr>
            <a:r>
              <a:rPr lang="da-DK" dirty="0"/>
              <a:t>Nej, de må IKKE lægge en venflon. Fokus bliver fjernet fra sygeplejefaglige opgaver + de kan ikke få rutine i at lægge venflon. Det går ud over patienterne. De få vener patienterne måske har skal ikke gennemperforeres af ikke oplært personale. </a:t>
            </a:r>
          </a:p>
          <a:p>
            <a:endParaRPr lang="da-DK" dirty="0"/>
          </a:p>
          <a:p>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4</a:t>
            </a:fld>
            <a:endParaRPr lang="da-DK"/>
          </a:p>
        </p:txBody>
      </p:sp>
    </p:spTree>
    <p:extLst>
      <p:ext uri="{BB962C8B-B14F-4D97-AF65-F5344CB8AC3E}">
        <p14:creationId xmlns:p14="http://schemas.microsoft.com/office/powerpoint/2010/main" val="341621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Kursisterne skal skrive på næste slide,</a:t>
            </a:r>
            <a:r>
              <a:rPr lang="da-DK" baseline="0"/>
              <a:t> som bliver udleveret. </a:t>
            </a:r>
          </a:p>
          <a:p>
            <a:r>
              <a:rPr lang="da-DK" baseline="0"/>
              <a:t>Om det er plenum eller gruppearbejde bestemmer I selv. Jeg ved ikke, hvad der fungerer bedst. </a:t>
            </a:r>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5</a:t>
            </a:fld>
            <a:endParaRPr lang="da-DK"/>
          </a:p>
        </p:txBody>
      </p:sp>
    </p:spTree>
    <p:extLst>
      <p:ext uri="{BB962C8B-B14F-4D97-AF65-F5344CB8AC3E}">
        <p14:creationId xmlns:p14="http://schemas.microsoft.com/office/powerpoint/2010/main" val="130408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a:t>Tanken med denne slide er, at alle tre kolonner udfyldes. </a:t>
            </a:r>
            <a:r>
              <a:rPr lang="da-DK" b="0" baseline="0"/>
              <a:t>De har selvfølgelig ikke alle løsningerne, da de ikke har fået undervisningen, men det er der jo også en læring i – og det er jo det, de skal lære på de næste slides.</a:t>
            </a:r>
          </a:p>
          <a:p>
            <a:r>
              <a:rPr lang="da-DK" b="0" baseline="0"/>
              <a:t>Man kan vælge at skrive det på tavlen, eller i selve </a:t>
            </a:r>
            <a:r>
              <a:rPr lang="da-DK" b="0" baseline="0" err="1"/>
              <a:t>powerpointet</a:t>
            </a:r>
            <a:r>
              <a:rPr lang="da-DK" b="0" baseline="0"/>
              <a:t> alt afhængig af, hvad man er til. </a:t>
            </a:r>
          </a:p>
          <a:p>
            <a:r>
              <a:rPr lang="da-DK" b="0" baseline="0"/>
              <a:t>De skal sidde 2-3 sammen og rapporten og videoen nedfælde patientens behovsområder – Årsagen – SPV opgaver.</a:t>
            </a:r>
          </a:p>
          <a:p>
            <a:r>
              <a:rPr lang="da-DK" b="1" baseline="0"/>
              <a:t> </a:t>
            </a:r>
          </a:p>
          <a:p>
            <a:r>
              <a:rPr lang="da-DK" b="1"/>
              <a:t>Behovsområder:</a:t>
            </a:r>
          </a:p>
          <a:p>
            <a:pPr marL="0" indent="0">
              <a:buFont typeface="Arial" panose="020B0604020202020204" pitchFamily="34" charset="0"/>
              <a:buNone/>
            </a:pPr>
            <a:r>
              <a:rPr lang="da-DK" err="1"/>
              <a:t>Venflon</a:t>
            </a:r>
            <a:endParaRPr lang="da-DK"/>
          </a:p>
          <a:p>
            <a:pPr marL="0" indent="0">
              <a:buFont typeface="Arial" panose="020B0604020202020204" pitchFamily="34" charset="0"/>
              <a:buNone/>
            </a:pPr>
            <a:r>
              <a:rPr lang="da-DK"/>
              <a:t>Pillende</a:t>
            </a:r>
          </a:p>
          <a:p>
            <a:pPr marL="0" indent="0">
              <a:buFont typeface="Arial" panose="020B0604020202020204" pitchFamily="34" charset="0"/>
              <a:buNone/>
            </a:pPr>
            <a:r>
              <a:rPr lang="da-DK"/>
              <a:t>Tissetrang</a:t>
            </a:r>
          </a:p>
          <a:p>
            <a:pPr marL="0" indent="0">
              <a:buFont typeface="Arial" panose="020B0604020202020204" pitchFamily="34" charset="0"/>
              <a:buNone/>
            </a:pPr>
            <a:r>
              <a:rPr lang="da-DK"/>
              <a:t>Har ikke lyst til at spise og drikke</a:t>
            </a:r>
          </a:p>
          <a:p>
            <a:pPr marL="0" indent="0">
              <a:buFont typeface="Arial" panose="020B0604020202020204" pitchFamily="34" charset="0"/>
              <a:buNone/>
            </a:pPr>
            <a:r>
              <a:rPr lang="da-DK"/>
              <a:t>Fortvivlet</a:t>
            </a:r>
          </a:p>
          <a:p>
            <a:pPr marL="0" indent="0">
              <a:buFont typeface="Arial" panose="020B0604020202020204" pitchFamily="34" charset="0"/>
              <a:buNone/>
            </a:pPr>
            <a:r>
              <a:rPr lang="da-DK"/>
              <a:t>Svært ved at udføre egen hygiejne </a:t>
            </a:r>
          </a:p>
          <a:p>
            <a:pPr marL="0" indent="0">
              <a:buFont typeface="Arial" panose="020B0604020202020204" pitchFamily="34" charset="0"/>
              <a:buNone/>
            </a:pPr>
            <a:r>
              <a:rPr lang="da-DK"/>
              <a:t>I perioder vrissen og slår ud efter personalet</a:t>
            </a:r>
          </a:p>
          <a:p>
            <a:pPr marL="0" indent="0">
              <a:buFont typeface="Arial" panose="020B0604020202020204" pitchFamily="34" charset="0"/>
              <a:buNone/>
            </a:pPr>
            <a:r>
              <a:rPr lang="da-DK"/>
              <a:t>Lavt BT og høj puls</a:t>
            </a:r>
          </a:p>
          <a:p>
            <a:pPr marL="0" indent="0">
              <a:buFont typeface="Arial" panose="020B0604020202020204" pitchFamily="34" charset="0"/>
              <a:buNone/>
            </a:pPr>
            <a:r>
              <a:rPr lang="da-DK"/>
              <a:t>Bliver ved med at spørge til hunden</a:t>
            </a:r>
          </a:p>
          <a:p>
            <a:pPr marL="0" indent="0">
              <a:buFont typeface="Arial" panose="020B0604020202020204" pitchFamily="34" charset="0"/>
              <a:buNone/>
            </a:pPr>
            <a:r>
              <a:rPr lang="da-DK"/>
              <a:t>Tror SPV-vagten er hendes hjemmehjælper Karsten</a:t>
            </a:r>
          </a:p>
          <a:p>
            <a:pPr marL="0" indent="0">
              <a:buFont typeface="Arial" panose="020B0604020202020204" pitchFamily="34" charset="0"/>
              <a:buNone/>
            </a:pPr>
            <a:r>
              <a:rPr lang="da-DK"/>
              <a:t>Sengeflygtig</a:t>
            </a:r>
          </a:p>
          <a:p>
            <a:pPr marL="0" indent="0">
              <a:buFont typeface="Arial" panose="020B0604020202020204" pitchFamily="34" charset="0"/>
              <a:buNone/>
            </a:pPr>
            <a:r>
              <a:rPr lang="da-DK"/>
              <a:t>Enke for 10 år siden</a:t>
            </a:r>
          </a:p>
          <a:p>
            <a:pPr marL="296151" indent="-296151">
              <a:buFont typeface="Arial" panose="020B0604020202020204" pitchFamily="34" charset="0"/>
              <a:buChar char="•"/>
            </a:pPr>
            <a:endParaRPr lang="da-DK"/>
          </a:p>
          <a:p>
            <a:r>
              <a:rPr lang="da-DK" b="1"/>
              <a:t>Årsager:</a:t>
            </a:r>
          </a:p>
          <a:p>
            <a:pPr marL="0" indent="0">
              <a:buFont typeface="Arial" panose="020B0604020202020204" pitchFamily="34" charset="0"/>
              <a:buNone/>
            </a:pPr>
            <a:r>
              <a:rPr lang="da-DK"/>
              <a:t>Dehydreret</a:t>
            </a:r>
          </a:p>
          <a:p>
            <a:pPr marL="0" indent="0">
              <a:buFont typeface="Arial" panose="020B0604020202020204" pitchFamily="34" charset="0"/>
              <a:buNone/>
            </a:pPr>
            <a:r>
              <a:rPr lang="da-DK"/>
              <a:t>Ked af det/ensom?</a:t>
            </a:r>
          </a:p>
          <a:p>
            <a:pPr marL="0" indent="0">
              <a:buFont typeface="Arial" panose="020B0604020202020204" pitchFamily="34" charset="0"/>
              <a:buNone/>
            </a:pPr>
            <a:r>
              <a:rPr lang="da-DK"/>
              <a:t>Demens </a:t>
            </a:r>
          </a:p>
          <a:p>
            <a:pPr marL="296151" indent="-296151">
              <a:buFont typeface="Arial" panose="020B0604020202020204" pitchFamily="34" charset="0"/>
              <a:buChar char="•"/>
            </a:pPr>
            <a:endParaRPr lang="da-DK"/>
          </a:p>
          <a:p>
            <a:r>
              <a:rPr lang="da-DK" b="1"/>
              <a:t>SPV-opgaver:</a:t>
            </a:r>
          </a:p>
          <a:p>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6</a:t>
            </a:fld>
            <a:endParaRPr lang="da-DK"/>
          </a:p>
        </p:txBody>
      </p:sp>
    </p:spTree>
    <p:extLst>
      <p:ext uri="{BB962C8B-B14F-4D97-AF65-F5344CB8AC3E}">
        <p14:creationId xmlns:p14="http://schemas.microsoft.com/office/powerpoint/2010/main" val="408158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buFont typeface="Arial" panose="020B0604020202020204" pitchFamily="34" charset="0"/>
              <a:buChar char="•"/>
            </a:pPr>
            <a:r>
              <a:rPr lang="da-DK" sz="2400" dirty="0"/>
              <a:t>Sygdom</a:t>
            </a:r>
          </a:p>
          <a:p>
            <a:pPr marL="342900" lvl="0" indent="-342900">
              <a:buFont typeface="Arial" panose="020B0604020202020204" pitchFamily="34" charset="0"/>
              <a:buChar char="•"/>
            </a:pPr>
            <a:r>
              <a:rPr lang="da-DK" sz="2400" dirty="0"/>
              <a:t>Manglende appetit – ændringer i smagsopfattelsen </a:t>
            </a:r>
          </a:p>
          <a:p>
            <a:pPr marL="342900" lvl="0" indent="-342900">
              <a:buFont typeface="Arial" panose="020B0604020202020204" pitchFamily="34" charset="0"/>
              <a:buChar char="•"/>
            </a:pPr>
            <a:r>
              <a:rPr lang="da-DK" sz="2400" dirty="0"/>
              <a:t>Træthed</a:t>
            </a:r>
          </a:p>
          <a:p>
            <a:pPr marL="342900" lvl="0" indent="-342900">
              <a:buFont typeface="Arial" panose="020B0604020202020204" pitchFamily="34" charset="0"/>
              <a:buChar char="•"/>
            </a:pPr>
            <a:r>
              <a:rPr lang="da-DK" sz="2400" dirty="0"/>
              <a:t>Feber</a:t>
            </a:r>
          </a:p>
          <a:p>
            <a:pPr marL="342900" lvl="0" indent="-342900">
              <a:buFont typeface="Arial" panose="020B0604020202020204" pitchFamily="34" charset="0"/>
              <a:buChar char="•"/>
            </a:pPr>
            <a:r>
              <a:rPr lang="da-DK" sz="2400" dirty="0"/>
              <a:t>Nye omgivelser</a:t>
            </a:r>
          </a:p>
          <a:p>
            <a:pPr marL="342900" lvl="0" indent="-342900">
              <a:buFont typeface="Arial" panose="020B0604020202020204" pitchFamily="34" charset="0"/>
              <a:buChar char="•"/>
            </a:pPr>
            <a:r>
              <a:rPr lang="da-DK" sz="2400" dirty="0"/>
              <a:t>Psykiske faktorer (angst, krise, stress, depression)</a:t>
            </a:r>
          </a:p>
          <a:p>
            <a:pPr marL="342900" lvl="0" indent="-342900">
              <a:buFont typeface="Arial" panose="020B0604020202020204" pitchFamily="34" charset="0"/>
              <a:buChar char="•"/>
            </a:pPr>
            <a:r>
              <a:rPr lang="da-DK" sz="2400" dirty="0"/>
              <a:t>Faste (i forbindelse med undersøgelser)</a:t>
            </a:r>
          </a:p>
          <a:p>
            <a:pPr marL="342900" lvl="0" indent="-342900">
              <a:buFont typeface="Arial" panose="020B0604020202020204" pitchFamily="34" charset="0"/>
              <a:buChar char="•"/>
            </a:pPr>
            <a:r>
              <a:rPr lang="da-DK" sz="2400" dirty="0"/>
              <a:t>Medicin</a:t>
            </a:r>
          </a:p>
          <a:p>
            <a:pPr marL="342900" lvl="0" indent="-342900">
              <a:buFont typeface="Arial" panose="020B0604020202020204" pitchFamily="34" charset="0"/>
              <a:buChar char="•"/>
            </a:pPr>
            <a:r>
              <a:rPr lang="da-DK" sz="2400" dirty="0"/>
              <a:t>Kvalme / opkastninger</a:t>
            </a:r>
          </a:p>
          <a:p>
            <a:pPr marL="342900" lvl="0" indent="-342900">
              <a:buFont typeface="Arial" panose="020B0604020202020204" pitchFamily="34" charset="0"/>
              <a:buChar char="•"/>
            </a:pPr>
            <a:r>
              <a:rPr lang="da-DK" sz="2400" dirty="0"/>
              <a:t>Smerter</a:t>
            </a:r>
          </a:p>
          <a:p>
            <a:pPr marL="342900" lvl="0" indent="-342900">
              <a:buFont typeface="Arial" panose="020B0604020202020204" pitchFamily="34" charset="0"/>
              <a:buChar char="•"/>
            </a:pPr>
            <a:r>
              <a:rPr lang="da-DK" sz="2400" dirty="0"/>
              <a:t>Tand- og mundproblemer</a:t>
            </a:r>
          </a:p>
        </p:txBody>
      </p:sp>
      <p:sp>
        <p:nvSpPr>
          <p:cNvPr id="4" name="Pladsholder til slidenummer 3"/>
          <p:cNvSpPr>
            <a:spLocks noGrp="1"/>
          </p:cNvSpPr>
          <p:nvPr>
            <p:ph type="sldNum" sz="quarter" idx="10"/>
          </p:nvPr>
        </p:nvSpPr>
        <p:spPr/>
        <p:txBody>
          <a:bodyPr/>
          <a:lstStyle/>
          <a:p>
            <a:fld id="{F18E025D-18D7-438C-80C4-034AAD1CED65}" type="slidenum">
              <a:rPr lang="da-DK" smtClean="0"/>
              <a:pPr/>
              <a:t>7</a:t>
            </a:fld>
            <a:endParaRPr lang="da-DK"/>
          </a:p>
        </p:txBody>
      </p:sp>
    </p:spTree>
    <p:extLst>
      <p:ext uri="{BB962C8B-B14F-4D97-AF65-F5344CB8AC3E}">
        <p14:creationId xmlns:p14="http://schemas.microsoft.com/office/powerpoint/2010/main" val="393266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55382" indent="-355382">
              <a:buFont typeface="Arial" panose="020B0604020202020204" pitchFamily="34" charset="0"/>
              <a:buChar char="•"/>
            </a:pPr>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8</a:t>
            </a:fld>
            <a:endParaRPr lang="da-DK"/>
          </a:p>
        </p:txBody>
      </p:sp>
    </p:spTree>
    <p:extLst>
      <p:ext uri="{BB962C8B-B14F-4D97-AF65-F5344CB8AC3E}">
        <p14:creationId xmlns:p14="http://schemas.microsoft.com/office/powerpoint/2010/main" val="303220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F18E025D-18D7-438C-80C4-034AAD1CED65}" type="slidenum">
              <a:rPr lang="da-DK" smtClean="0"/>
              <a:pPr/>
              <a:t>9</a:t>
            </a:fld>
            <a:endParaRPr lang="da-DK"/>
          </a:p>
        </p:txBody>
      </p:sp>
    </p:spTree>
    <p:extLst>
      <p:ext uri="{BB962C8B-B14F-4D97-AF65-F5344CB8AC3E}">
        <p14:creationId xmlns:p14="http://schemas.microsoft.com/office/powerpoint/2010/main" val="3454223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14.08.2025</a:t>
            </a:fld>
            <a:endParaRPr lang="da-DK"/>
          </a:p>
        </p:txBody>
      </p:sp>
      <p:sp>
        <p:nvSpPr>
          <p:cNvPr id="5" name="Footer Placeholder 4" hidden="1"/>
          <p:cNvSpPr>
            <a:spLocks noGrp="1"/>
          </p:cNvSpPr>
          <p:nvPr>
            <p:ph type="ftr" sz="quarter" idx="11"/>
          </p:nvPr>
        </p:nvSpPr>
        <p:spPr>
          <a:xfrm>
            <a:off x="4038600" y="6489700"/>
            <a:ext cx="4114800" cy="365125"/>
          </a:xfrm>
        </p:spPr>
        <p:txBody>
          <a:bodyPr/>
          <a:lstStyle/>
          <a:p>
            <a:endParaRPr lang="da-DK"/>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a:t>Klik for at redigere i master</a:t>
            </a:r>
          </a:p>
          <a:p>
            <a:pPr lvl="1"/>
            <a:r>
              <a:rPr lang="da-DK"/>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a:t>Klik for at redigere i master</a:t>
            </a:r>
          </a:p>
          <a:p>
            <a:pPr lvl="1"/>
            <a:r>
              <a:rPr lang="da-DK"/>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14.08.2025</a:t>
            </a:fld>
            <a:endParaRPr lang="da-DK"/>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a:t>.</a:t>
            </a:r>
          </a:p>
        </p:txBody>
      </p:sp>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kontakt">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Økonomi</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Region Nordjylland</a:t>
            </a:r>
            <a:br>
              <a:rPr lang="da-DK" sz="2400">
                <a:solidFill>
                  <a:srgbClr val="FFFFFF"/>
                </a:solidFill>
              </a:rPr>
            </a:br>
            <a:r>
              <a:rPr lang="da-DK" sz="2400">
                <a:solidFill>
                  <a:srgbClr val="FFFFFF"/>
                </a:solidFill>
              </a:rPr>
              <a:t>Økonomi</a:t>
            </a: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solidFill>
                <a:srgbClr val="FFFFFF"/>
              </a:solidFill>
            </a:endParaRPr>
          </a:p>
        </p:txBody>
      </p:sp>
      <p:sp>
        <p:nvSpPr>
          <p:cNvPr id="19" name="SD_LAN_Contact"/>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chemeClr val="tx1"/>
                </a:solidFill>
              </a:rPr>
              <a:t>Kontakt for yderligere information</a:t>
            </a:r>
          </a:p>
        </p:txBody>
      </p:sp>
    </p:spTree>
    <p:extLst>
      <p:ext uri="{BB962C8B-B14F-4D97-AF65-F5344CB8AC3E}">
        <p14:creationId xmlns:p14="http://schemas.microsoft.com/office/powerpoint/2010/main" val="27619962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tning tak">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Økonomi</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Region Nordjylland</a:t>
            </a:r>
            <a:br>
              <a:rPr lang="da-DK" sz="2400">
                <a:solidFill>
                  <a:srgbClr val="FFFFFF"/>
                </a:solidFill>
              </a:rPr>
            </a:br>
            <a:r>
              <a:rPr lang="da-DK" sz="2400">
                <a:solidFill>
                  <a:srgbClr val="FFFFFF"/>
                </a:solidFill>
              </a:rPr>
              <a:t>Økonomi</a:t>
            </a: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solidFill>
                <a:srgbClr val="FFFFFF"/>
              </a:solidFill>
            </a:endParaRPr>
          </a:p>
        </p:txBody>
      </p:sp>
      <p:sp>
        <p:nvSpPr>
          <p:cNvPr id="19" name="SD_LAN_Thanks"/>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chemeClr val="tx1"/>
                </a:solidFill>
              </a:rPr>
              <a:t>Tak for i dag</a:t>
            </a: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14.08.2025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1198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Date Placeholder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D6CB1489-EF00-4597-BFE8-84B76FFD3309}" type="datetimeFigureOut">
              <a:rPr lang="da-DK" smtClean="0"/>
              <a:pPr/>
              <a:t>14.08.2025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17DD0DB-8A9A-4CA1-A562-04F054AADC98}" type="slidenum">
              <a:rPr lang="da-DK" smtClean="0"/>
              <a:pPr/>
              <a:t>‹nr.›</a:t>
            </a:fld>
            <a:endParaRPr lang="da-DK"/>
          </a:p>
        </p:txBody>
      </p:sp>
    </p:spTree>
    <p:extLst>
      <p:ext uri="{BB962C8B-B14F-4D97-AF65-F5344CB8AC3E}">
        <p14:creationId xmlns:p14="http://schemas.microsoft.com/office/powerpoint/2010/main" val="54146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6CB1489-EF00-4597-BFE8-84B76FFD3309}" type="datetimeFigureOut">
              <a:rPr lang="da-DK" smtClean="0"/>
              <a:pPr/>
              <a:t>14.08.2025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17DD0DB-8A9A-4CA1-A562-04F054AADC98}" type="slidenum">
              <a:rPr lang="da-DK" smtClean="0"/>
              <a:pPr/>
              <a:t>‹nr.›</a:t>
            </a:fld>
            <a:endParaRPr lang="da-DK"/>
          </a:p>
        </p:txBody>
      </p:sp>
    </p:spTree>
    <p:extLst>
      <p:ext uri="{BB962C8B-B14F-4D97-AF65-F5344CB8AC3E}">
        <p14:creationId xmlns:p14="http://schemas.microsoft.com/office/powerpoint/2010/main" val="354056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14.08.2025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14.08.2025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el 1"/>
          <p:cNvSpPr>
            <a:spLocks noGrp="1"/>
          </p:cNvSpPr>
          <p:nvPr>
            <p:ph type="title"/>
          </p:nvPr>
        </p:nvSpPr>
        <p:spPr/>
        <p:txBody>
          <a:bodyPr/>
          <a:lstStyle>
            <a:lvl1pPr>
              <a:defRPr>
                <a:solidFill>
                  <a:schemeClr val="bg1"/>
                </a:solidFill>
              </a:defRPr>
            </a:lvl1pPr>
          </a:lstStyle>
          <a:p>
            <a:r>
              <a:rPr lang="da-DK"/>
              <a:t>Klik for at redigere i master</a:t>
            </a:r>
            <a:endParaRPr lang="en-GB"/>
          </a:p>
        </p:txBody>
      </p:sp>
      <p:sp>
        <p:nvSpPr>
          <p:cNvPr id="3" name="Pladsholder til indhold 2"/>
          <p:cNvSpPr>
            <a:spLocks noGrp="1"/>
          </p:cNvSpPr>
          <p:nvPr>
            <p:ph idx="1"/>
          </p:nvPr>
        </p:nvSpPr>
        <p:spPr>
          <a:xfrm>
            <a:off x="765175" y="1638696"/>
            <a:ext cx="5148264" cy="48239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3"/>
          <p:cNvSpPr>
            <a:spLocks noGrp="1"/>
          </p:cNvSpPr>
          <p:nvPr>
            <p:ph sz="quarter" idx="13"/>
          </p:nvPr>
        </p:nvSpPr>
        <p:spPr>
          <a:xfrm>
            <a:off x="6269038" y="1638300"/>
            <a:ext cx="5148788"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14.08.2025</a:t>
            </a:fld>
            <a:endParaRPr lang="da-DK"/>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14.08.2025</a:t>
            </a:fld>
            <a:endParaRPr lang="da-DK"/>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3" name="(n)B"/>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6" r:id="rId15"/>
    <p:sldLayoutId id="2147483669" r:id="rId16"/>
    <p:sldLayoutId id="2147483655" r:id="rId17"/>
    <p:sldLayoutId id="2147483654" r:id="rId18"/>
    <p:sldLayoutId id="2147483670" r:id="rId19"/>
    <p:sldLayoutId id="2147483671" r:id="rId20"/>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05" y="1659452"/>
            <a:ext cx="8628237" cy="2168975"/>
          </a:xfrm>
        </p:spPr>
        <p:txBody>
          <a:bodyPr/>
          <a:lstStyle/>
          <a:p>
            <a:r>
              <a:rPr lang="da-DK"/>
              <a:t>Pleje og observation af den småtspisende patient inkl. Diabetes mellitus</a:t>
            </a:r>
            <a:endParaRPr lang="da-DK" sz="3200"/>
          </a:p>
        </p:txBody>
      </p:sp>
      <p:sp>
        <p:nvSpPr>
          <p:cNvPr id="5" name="Text Placeholder 4"/>
          <p:cNvSpPr>
            <a:spLocks noGrp="1"/>
          </p:cNvSpPr>
          <p:nvPr>
            <p:ph type="body" idx="1"/>
          </p:nvPr>
        </p:nvSpPr>
        <p:spPr>
          <a:xfrm>
            <a:off x="755605" y="3981472"/>
            <a:ext cx="7416000" cy="1202158"/>
          </a:xfrm>
        </p:spPr>
        <p:txBody>
          <a:bodyPr/>
          <a:lstStyle/>
          <a:p>
            <a:r>
              <a:rPr lang="da-DK"/>
              <a:t>Modul C</a:t>
            </a:r>
          </a:p>
          <a:p>
            <a:endParaRPr lang="da-DK"/>
          </a:p>
          <a:p>
            <a:endParaRPr lang="da-DK"/>
          </a:p>
          <a:p>
            <a:endParaRPr lang="da-DK"/>
          </a:p>
        </p:txBody>
      </p:sp>
    </p:spTree>
    <p:extLst>
      <p:ext uri="{BB962C8B-B14F-4D97-AF65-F5344CB8AC3E}">
        <p14:creationId xmlns:p14="http://schemas.microsoft.com/office/powerpoint/2010/main" val="34002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dirty="0"/>
              <a:t>SONDEERNÆRING</a:t>
            </a:r>
          </a:p>
        </p:txBody>
      </p:sp>
      <p:sp>
        <p:nvSpPr>
          <p:cNvPr id="4" name="Undertitel 3"/>
          <p:cNvSpPr>
            <a:spLocks noGrp="1"/>
          </p:cNvSpPr>
          <p:nvPr>
            <p:ph type="subTitle" idx="1"/>
          </p:nvPr>
        </p:nvSpPr>
        <p:spPr>
          <a:xfrm>
            <a:off x="387927" y="1460666"/>
            <a:ext cx="11546666" cy="5248892"/>
          </a:xfrm>
        </p:spPr>
        <p:txBody>
          <a:bodyPr vert="horz" lIns="91440" tIns="45720" rIns="91440" bIns="45720" rtlCol="0" anchor="t">
            <a:normAutofit/>
          </a:bodyPr>
          <a:lstStyle/>
          <a:p>
            <a:pPr algn="l"/>
            <a:r>
              <a:rPr lang="da-DK" b="1" dirty="0"/>
              <a:t>Hvilke patienter får sondeernæring?:</a:t>
            </a:r>
          </a:p>
          <a:p>
            <a:pPr marL="342900" indent="-342900" algn="l">
              <a:buFont typeface="Arial" panose="020B0604020202020204" pitchFamily="34" charset="0"/>
              <a:buChar char="•"/>
            </a:pPr>
            <a:r>
              <a:rPr lang="da-DK" dirty="0"/>
              <a:t>Folk som ikke </a:t>
            </a:r>
            <a:r>
              <a:rPr lang="da-DK" b="1" dirty="0"/>
              <a:t>KAN</a:t>
            </a:r>
            <a:r>
              <a:rPr lang="da-DK" dirty="0"/>
              <a:t> spise </a:t>
            </a:r>
          </a:p>
          <a:p>
            <a:pPr marL="342900" indent="-342900" algn="l">
              <a:buFont typeface="Arial" panose="020B0604020202020204" pitchFamily="34" charset="0"/>
              <a:buChar char="•"/>
            </a:pPr>
            <a:r>
              <a:rPr lang="da-DK" dirty="0"/>
              <a:t>Folk som ikke </a:t>
            </a:r>
            <a:r>
              <a:rPr lang="da-DK" b="1" dirty="0"/>
              <a:t>VIL</a:t>
            </a:r>
            <a:r>
              <a:rPr lang="da-DK" dirty="0"/>
              <a:t> spise</a:t>
            </a:r>
            <a:endParaRPr lang="da-DK" sz="2400" dirty="0"/>
          </a:p>
          <a:p>
            <a:pPr marL="342900" indent="-342900" algn="l">
              <a:buChar char="•"/>
            </a:pPr>
            <a:endParaRPr lang="da-DK" dirty="0"/>
          </a:p>
          <a:p>
            <a:pPr algn="l"/>
            <a:endParaRPr lang="da-DK" dirty="0"/>
          </a:p>
          <a:p>
            <a:pPr algn="l"/>
            <a:endParaRPr lang="da-DK" dirty="0"/>
          </a:p>
          <a:p>
            <a:pPr algn="l"/>
            <a:endParaRPr lang="da-DK" dirty="0"/>
          </a:p>
          <a:p>
            <a:pPr algn="l"/>
            <a:endParaRPr lang="da-DK" dirty="0"/>
          </a:p>
          <a:p>
            <a:pPr algn="l"/>
            <a:r>
              <a:rPr lang="da-DK" dirty="0"/>
              <a:t>Sondeernæring kan gives kontinuerligt eller som bolus.</a:t>
            </a:r>
          </a:p>
          <a:p>
            <a:pPr algn="l"/>
            <a:endParaRPr lang="da-DK" dirty="0"/>
          </a:p>
        </p:txBody>
      </p:sp>
      <p:pic>
        <p:nvPicPr>
          <p:cNvPr id="1026" name="Picture 2" descr="Sondeernæring gennem næse">
            <a:extLst>
              <a:ext uri="{FF2B5EF4-FFF2-40B4-BE49-F238E27FC236}">
                <a16:creationId xmlns:a16="http://schemas.microsoft.com/office/drawing/2014/main" id="{4371F9CA-640A-C8A0-58AA-26A5B87F5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522" y="1182849"/>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trison Sondeernæring - Simonsen og Weel A/S">
            <a:extLst>
              <a:ext uri="{FF2B5EF4-FFF2-40B4-BE49-F238E27FC236}">
                <a16:creationId xmlns:a16="http://schemas.microsoft.com/office/drawing/2014/main" id="{FC94461A-2B0B-6CD9-3FCA-C876762AC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4361" y="3771404"/>
            <a:ext cx="1267322" cy="2463800"/>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ED29DF91-A3F8-EC7B-6099-BB40E37A1AD2}"/>
              </a:ext>
            </a:extLst>
          </p:cNvPr>
          <p:cNvSpPr/>
          <p:nvPr/>
        </p:nvSpPr>
        <p:spPr>
          <a:xfrm>
            <a:off x="8774361" y="1946248"/>
            <a:ext cx="1699367" cy="560549"/>
          </a:xfrm>
          <a:prstGeom prst="rect">
            <a:avLst/>
          </a:prstGeom>
          <a:solidFill>
            <a:schemeClr val="bg1">
              <a:lumMod val="6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2525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descr="IMG_0003 rrr.jpg"/>
          <p:cNvPicPr>
            <a:picLocks noChangeAspect="1"/>
          </p:cNvPicPr>
          <p:nvPr/>
        </p:nvPicPr>
        <p:blipFill>
          <a:blip r:embed="rId3" cstate="print"/>
          <a:srcRect l="4139" t="24589" r="42725" b="30216"/>
          <a:stretch>
            <a:fillRect/>
          </a:stretch>
        </p:blipFill>
        <p:spPr>
          <a:xfrm>
            <a:off x="8525284" y="2760451"/>
            <a:ext cx="2279578" cy="2656115"/>
          </a:xfrm>
          <a:prstGeom prst="rect">
            <a:avLst/>
          </a:prstGeom>
        </p:spPr>
      </p:pic>
      <p:sp>
        <p:nvSpPr>
          <p:cNvPr id="2" name="Titel 1"/>
          <p:cNvSpPr>
            <a:spLocks noGrp="1"/>
          </p:cNvSpPr>
          <p:nvPr>
            <p:ph type="title"/>
          </p:nvPr>
        </p:nvSpPr>
        <p:spPr>
          <a:xfrm>
            <a:off x="2146738" y="311398"/>
            <a:ext cx="7260771" cy="606758"/>
          </a:xfrm>
        </p:spPr>
        <p:txBody>
          <a:bodyPr/>
          <a:lstStyle/>
          <a:p>
            <a:pPr algn="ctr">
              <a:defRPr/>
            </a:pPr>
            <a:r>
              <a:rPr lang="da-DK" sz="2800" b="1"/>
              <a:t>SONDEERNÆRING</a:t>
            </a:r>
          </a:p>
        </p:txBody>
      </p:sp>
      <p:pic>
        <p:nvPicPr>
          <p:cNvPr id="10" name="Pladsholder til indhold 3"/>
          <p:cNvPicPr>
            <a:picLocks noChangeAspect="1"/>
          </p:cNvPicPr>
          <p:nvPr/>
        </p:nvPicPr>
        <p:blipFill rotWithShape="1">
          <a:blip r:embed="rId4" cstate="print"/>
          <a:srcRect l="25811" t="30207" b="30207"/>
          <a:stretch/>
        </p:blipFill>
        <p:spPr>
          <a:xfrm>
            <a:off x="9665073" y="882764"/>
            <a:ext cx="2035421" cy="1617529"/>
          </a:xfrm>
          <a:prstGeom prst="rect">
            <a:avLst/>
          </a:prstGeom>
          <a:effectLst>
            <a:softEdge rad="63500"/>
          </a:effectLst>
        </p:spPr>
      </p:pic>
      <p:sp>
        <p:nvSpPr>
          <p:cNvPr id="8" name="Rektangel 7"/>
          <p:cNvSpPr/>
          <p:nvPr/>
        </p:nvSpPr>
        <p:spPr>
          <a:xfrm>
            <a:off x="9546080" y="819062"/>
            <a:ext cx="2131412" cy="747534"/>
          </a:xfrm>
          <a:prstGeom prst="rect">
            <a:avLst/>
          </a:prstGeom>
          <a:solidFill>
            <a:schemeClr val="bg1">
              <a:lumMod val="6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descr="IMG_0003 rr.jpg"/>
          <p:cNvPicPr>
            <a:picLocks noChangeAspect="1"/>
          </p:cNvPicPr>
          <p:nvPr/>
        </p:nvPicPr>
        <p:blipFill>
          <a:blip r:embed="rId5" cstate="print"/>
          <a:srcRect l="4613" t="24589" r="50553" b="30563"/>
          <a:stretch>
            <a:fillRect/>
          </a:stretch>
        </p:blipFill>
        <p:spPr>
          <a:xfrm>
            <a:off x="7737468" y="281983"/>
            <a:ext cx="1808612" cy="2478468"/>
          </a:xfrm>
          <a:prstGeom prst="rect">
            <a:avLst/>
          </a:prstGeom>
        </p:spPr>
      </p:pic>
      <p:sp>
        <p:nvSpPr>
          <p:cNvPr id="3" name="Tekstfelt 2"/>
          <p:cNvSpPr txBox="1"/>
          <p:nvPr/>
        </p:nvSpPr>
        <p:spPr>
          <a:xfrm>
            <a:off x="312321" y="979965"/>
            <a:ext cx="7583450" cy="6555641"/>
          </a:xfrm>
          <a:prstGeom prst="rect">
            <a:avLst/>
          </a:prstGeom>
          <a:noFill/>
        </p:spPr>
        <p:txBody>
          <a:bodyPr wrap="square" rtlCol="0">
            <a:spAutoFit/>
          </a:bodyPr>
          <a:lstStyle/>
          <a:p>
            <a:r>
              <a:rPr lang="da-DK" sz="2000" b="1" u="sng" dirty="0"/>
              <a:t>Ventrikelsonde</a:t>
            </a:r>
          </a:p>
          <a:p>
            <a:pPr fontAlgn="t"/>
            <a:r>
              <a:rPr lang="da-DK" sz="2000" dirty="0"/>
              <a:t>Sonden går via næsen ned gennem spiserøret og videre til ventriklen eller den øverste del af tyndtarmen.</a:t>
            </a:r>
          </a:p>
          <a:p>
            <a:pPr fontAlgn="t"/>
            <a:r>
              <a:rPr lang="da-DK" sz="2000" dirty="0"/>
              <a:t>Anlægges oftest på patienter med kortvarigt behov for sondeernæring. </a:t>
            </a:r>
          </a:p>
          <a:p>
            <a:pPr fontAlgn="t"/>
            <a:r>
              <a:rPr lang="da-DK" sz="2000" b="1" dirty="0">
                <a:solidFill>
                  <a:srgbClr val="FF0000"/>
                </a:solidFill>
              </a:rPr>
              <a:t>Skal tjekkes for placering hver gang </a:t>
            </a:r>
            <a:endParaRPr lang="da-DK" sz="2000" dirty="0"/>
          </a:p>
          <a:p>
            <a:pPr fontAlgn="t"/>
            <a:endParaRPr lang="da-DK" sz="2000" dirty="0"/>
          </a:p>
          <a:p>
            <a:pPr fontAlgn="t"/>
            <a:r>
              <a:rPr lang="da-DK" sz="2000" b="1" u="sng" dirty="0"/>
              <a:t>PEG sonde</a:t>
            </a:r>
          </a:p>
          <a:p>
            <a:pPr fontAlgn="t"/>
            <a:r>
              <a:rPr lang="da-DK" sz="2000" b="1" dirty="0"/>
              <a:t>P</a:t>
            </a:r>
            <a:r>
              <a:rPr lang="da-DK" sz="2000" dirty="0"/>
              <a:t>ercutan </a:t>
            </a:r>
            <a:r>
              <a:rPr lang="da-DK" sz="2000" b="1" dirty="0"/>
              <a:t>E</a:t>
            </a:r>
            <a:r>
              <a:rPr lang="da-DK" sz="2000" dirty="0"/>
              <a:t>ndoskopisk </a:t>
            </a:r>
            <a:r>
              <a:rPr lang="da-DK" sz="2000" b="1" dirty="0"/>
              <a:t>G</a:t>
            </a:r>
            <a:r>
              <a:rPr lang="da-DK" sz="2000" dirty="0"/>
              <a:t>astrostomi Sonde</a:t>
            </a:r>
          </a:p>
          <a:p>
            <a:pPr fontAlgn="t"/>
            <a:r>
              <a:rPr lang="da-DK" sz="2000" dirty="0"/>
              <a:t>Sonden går direkte ind i ventriklen – gennem maveskindet. </a:t>
            </a:r>
          </a:p>
          <a:p>
            <a:pPr fontAlgn="t"/>
            <a:r>
              <a:rPr lang="da-DK" sz="2000" dirty="0"/>
              <a:t>Anlægges oftest på patienter med længerevarende behov for sondeernæring</a:t>
            </a:r>
          </a:p>
          <a:p>
            <a:pPr fontAlgn="t"/>
            <a:r>
              <a:rPr lang="da-DK" sz="2000" b="1" dirty="0">
                <a:solidFill>
                  <a:srgbClr val="FF0000"/>
                </a:solidFill>
              </a:rPr>
              <a:t>Skal IKKE tjekkes for placering hver gang.</a:t>
            </a:r>
            <a:endParaRPr lang="da-DK" sz="2000" dirty="0">
              <a:solidFill>
                <a:srgbClr val="FF0000"/>
              </a:solidFill>
            </a:endParaRPr>
          </a:p>
          <a:p>
            <a:pPr fontAlgn="t"/>
            <a:endParaRPr lang="da-DK" sz="2000" dirty="0"/>
          </a:p>
          <a:p>
            <a:pPr fontAlgn="t"/>
            <a:r>
              <a:rPr lang="da-DK" sz="2000" b="1" u="sng" dirty="0"/>
              <a:t>Parenteral</a:t>
            </a:r>
          </a:p>
          <a:p>
            <a:pPr fontAlgn="t"/>
            <a:r>
              <a:rPr lang="da-DK" sz="2000" dirty="0"/>
              <a:t>Intravenøs - CVK</a:t>
            </a:r>
          </a:p>
          <a:p>
            <a:pPr fontAlgn="t"/>
            <a:r>
              <a:rPr lang="da-DK" sz="2000" dirty="0"/>
              <a:t>Stor infektionsrisiko</a:t>
            </a:r>
          </a:p>
          <a:p>
            <a:pPr fontAlgn="t"/>
            <a:r>
              <a:rPr lang="da-DK" sz="2000" dirty="0"/>
              <a:t>Manglende stimulering af fordøjelsessystemet. </a:t>
            </a:r>
          </a:p>
          <a:p>
            <a:endParaRPr lang="da-DK" sz="2000" dirty="0"/>
          </a:p>
          <a:p>
            <a:pPr fontAlgn="t"/>
            <a:endParaRPr lang="da-DK" sz="2000" dirty="0"/>
          </a:p>
          <a:p>
            <a:endParaRPr lang="da-DK" sz="2000" dirty="0"/>
          </a:p>
        </p:txBody>
      </p:sp>
      <p:pic>
        <p:nvPicPr>
          <p:cNvPr id="14" name="Picture 5" descr="Triple-Lumen"/>
          <p:cNvPicPr>
            <a:picLocks noChangeAspect="1" noChangeArrowheads="1"/>
          </p:cNvPicPr>
          <p:nvPr/>
        </p:nvPicPr>
        <p:blipFill>
          <a:blip r:embed="rId6" cstate="print"/>
          <a:srcRect l="14972" t="7716" r="20660"/>
          <a:stretch>
            <a:fillRect/>
          </a:stretch>
        </p:blipFill>
        <p:spPr bwMode="auto">
          <a:xfrm>
            <a:off x="5742872" y="4590945"/>
            <a:ext cx="2489778" cy="2125166"/>
          </a:xfrm>
          <a:prstGeom prst="rect">
            <a:avLst/>
          </a:prstGeom>
          <a:noFill/>
          <a:ln w="9525">
            <a:noFill/>
            <a:miter lim="800000"/>
            <a:headEnd/>
            <a:tailEnd/>
          </a:ln>
          <a:effectLst>
            <a:softEdge rad="127000"/>
          </a:effectLst>
        </p:spPr>
      </p:pic>
      <p:sp>
        <p:nvSpPr>
          <p:cNvPr id="4" name="Tekstfelt 1">
            <a:extLst>
              <a:ext uri="{FF2B5EF4-FFF2-40B4-BE49-F238E27FC236}">
                <a16:creationId xmlns:a16="http://schemas.microsoft.com/office/drawing/2014/main" id="{22D423C9-C759-07E8-368E-CF40B3AA06D3}"/>
              </a:ext>
            </a:extLst>
          </p:cNvPr>
          <p:cNvSpPr txBox="1"/>
          <p:nvPr/>
        </p:nvSpPr>
        <p:spPr>
          <a:xfrm rot="1320000">
            <a:off x="1139230" y="3384016"/>
            <a:ext cx="9553099" cy="492443"/>
          </a:xfrm>
          <a:prstGeom prst="rect">
            <a:avLst/>
          </a:prstGeom>
          <a:solidFill>
            <a:srgbClr val="99CCFF"/>
          </a:solidFill>
          <a:ln w="57150">
            <a:solidFill>
              <a:srgbClr val="4472C4"/>
            </a:solidFill>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800"/>
              </a:spcBef>
              <a:spcAft>
                <a:spcPts val="800"/>
              </a:spcAft>
            </a:pPr>
            <a:r>
              <a:rPr lang="da-DK" sz="3200" b="1">
                <a:solidFill>
                  <a:srgbClr val="3366FF"/>
                </a:solidFill>
                <a:latin typeface="Times New Roman"/>
              </a:rPr>
              <a:t>Lær det i virkeligheden!</a:t>
            </a:r>
            <a:endParaRPr lang="da-DK" sz="3200" b="1" err="1">
              <a:solidFill>
                <a:srgbClr val="3366FF"/>
              </a:solidFill>
              <a:latin typeface="Times New Roman"/>
            </a:endParaRPr>
          </a:p>
        </p:txBody>
      </p:sp>
    </p:spTree>
    <p:extLst>
      <p:ext uri="{BB962C8B-B14F-4D97-AF65-F5344CB8AC3E}">
        <p14:creationId xmlns:p14="http://schemas.microsoft.com/office/powerpoint/2010/main" val="14389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61605" y="0"/>
            <a:ext cx="9144000" cy="763399"/>
          </a:xfrm>
        </p:spPr>
        <p:txBody>
          <a:bodyPr>
            <a:normAutofit/>
          </a:bodyPr>
          <a:lstStyle/>
          <a:p>
            <a:r>
              <a:rPr lang="da-DK" sz="2800"/>
              <a:t>DEHYDRERING</a:t>
            </a:r>
          </a:p>
        </p:txBody>
      </p:sp>
      <p:pic>
        <p:nvPicPr>
          <p:cNvPr id="7" name="Billede 6" descr="dehydrering.jpg"/>
          <p:cNvPicPr>
            <a:picLocks noChangeAspect="1"/>
          </p:cNvPicPr>
          <p:nvPr/>
        </p:nvPicPr>
        <p:blipFill>
          <a:blip r:embed="rId3" cstate="print"/>
          <a:stretch>
            <a:fillRect/>
          </a:stretch>
        </p:blipFill>
        <p:spPr>
          <a:xfrm>
            <a:off x="3822094" y="2928399"/>
            <a:ext cx="4623019" cy="3485708"/>
          </a:xfrm>
          <a:prstGeom prst="rect">
            <a:avLst/>
          </a:prstGeom>
        </p:spPr>
      </p:pic>
      <p:sp>
        <p:nvSpPr>
          <p:cNvPr id="8" name="Tekstfelt 7"/>
          <p:cNvSpPr txBox="1"/>
          <p:nvPr/>
        </p:nvSpPr>
        <p:spPr>
          <a:xfrm>
            <a:off x="427511" y="1209334"/>
            <a:ext cx="11412187" cy="1446550"/>
          </a:xfrm>
          <a:prstGeom prst="rect">
            <a:avLst/>
          </a:prstGeom>
          <a:solidFill>
            <a:schemeClr val="bg2">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2200" dirty="0"/>
              <a:t>Vand udgør ca. 60% af kroppen hos voksne. </a:t>
            </a:r>
          </a:p>
          <a:p>
            <a:pPr algn="ctr"/>
            <a:r>
              <a:rPr lang="da-DK" sz="2200" dirty="0"/>
              <a:t>Dehydrering opstår, når kroppen har for lidt væske. </a:t>
            </a:r>
          </a:p>
          <a:p>
            <a:pPr algn="ctr"/>
            <a:r>
              <a:rPr lang="da-DK" sz="2200" dirty="0"/>
              <a:t>Et normalt væskeindtag ligger på 1,5 – 2 liter. </a:t>
            </a:r>
          </a:p>
          <a:p>
            <a:pPr algn="ctr"/>
            <a:r>
              <a:rPr lang="da-DK" sz="2200" dirty="0"/>
              <a:t>Væskebehovet øges ved tilstande som feber og fysisk aktivitet</a:t>
            </a:r>
          </a:p>
        </p:txBody>
      </p:sp>
    </p:spTree>
    <p:extLst>
      <p:ext uri="{BB962C8B-B14F-4D97-AF65-F5344CB8AC3E}">
        <p14:creationId xmlns:p14="http://schemas.microsoft.com/office/powerpoint/2010/main" val="316180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8765627" y="1"/>
            <a:ext cx="3156667" cy="2382076"/>
          </a:xfrm>
          <a:prstGeom prst="rect">
            <a:avLst/>
          </a:prstGeom>
        </p:spPr>
      </p:pic>
      <p:sp>
        <p:nvSpPr>
          <p:cNvPr id="2" name="Titel 1"/>
          <p:cNvSpPr>
            <a:spLocks noGrp="1"/>
          </p:cNvSpPr>
          <p:nvPr>
            <p:ph type="title"/>
          </p:nvPr>
        </p:nvSpPr>
        <p:spPr>
          <a:xfrm>
            <a:off x="838200" y="189187"/>
            <a:ext cx="10515600" cy="733532"/>
          </a:xfrm>
        </p:spPr>
        <p:txBody>
          <a:bodyPr/>
          <a:lstStyle/>
          <a:p>
            <a:pPr algn="ctr"/>
            <a:r>
              <a:rPr lang="da-DK" sz="2800"/>
              <a:t>dehydrering</a:t>
            </a:r>
          </a:p>
        </p:txBody>
      </p:sp>
      <p:sp>
        <p:nvSpPr>
          <p:cNvPr id="4" name="Rektangel 3"/>
          <p:cNvSpPr/>
          <p:nvPr/>
        </p:nvSpPr>
        <p:spPr>
          <a:xfrm>
            <a:off x="554736" y="1570633"/>
            <a:ext cx="11082528" cy="4893647"/>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da-DK" sz="2400" dirty="0"/>
              <a:t>Hvad kan årsagen være til dehydrering?</a:t>
            </a:r>
          </a:p>
          <a:p>
            <a:pPr marL="457200" indent="-457200">
              <a:buFont typeface="Arial" panose="020B0604020202020204" pitchFamily="34" charset="0"/>
              <a:buChar char="•"/>
            </a:pPr>
            <a:endParaRPr lang="da-DK" sz="2400" dirty="0"/>
          </a:p>
          <a:p>
            <a:pPr marL="457200" indent="-457200">
              <a:buFont typeface="Arial" panose="020B0604020202020204" pitchFamily="34" charset="0"/>
              <a:buChar char="•"/>
            </a:pPr>
            <a:r>
              <a:rPr lang="da-DK" sz="2400" dirty="0"/>
              <a:t>Hvordan ser en dehydreret patient ud – hvordan kan du teste, at patienten er dehydreret? </a:t>
            </a:r>
          </a:p>
          <a:p>
            <a:pPr marL="457200" indent="-457200">
              <a:buFont typeface="Arial" panose="020B0604020202020204" pitchFamily="34" charset="0"/>
              <a:buChar char="•"/>
            </a:pPr>
            <a:endParaRPr lang="da-DK" sz="2400" dirty="0"/>
          </a:p>
          <a:p>
            <a:pPr marL="457200" indent="-457200">
              <a:buFont typeface="Arial" panose="020B0604020202020204" pitchFamily="34" charset="0"/>
              <a:buChar char="•"/>
            </a:pPr>
            <a:r>
              <a:rPr lang="da-DK" sz="2400" dirty="0"/>
              <a:t>Hvorfor kan dehydrering være farligt? </a:t>
            </a:r>
          </a:p>
          <a:p>
            <a:endParaRPr lang="da-DK" sz="2400" dirty="0"/>
          </a:p>
          <a:p>
            <a:pPr marL="457200" indent="-457200">
              <a:buFont typeface="Arial" panose="020B0604020202020204" pitchFamily="34" charset="0"/>
              <a:buChar char="•"/>
            </a:pPr>
            <a:r>
              <a:rPr lang="da-DK" sz="2400" dirty="0"/>
              <a:t>Hvilke værdier er vigtige at måle, når du passer en dehydreret patient?</a:t>
            </a:r>
          </a:p>
          <a:p>
            <a:pPr marL="457200" indent="-457200">
              <a:buFont typeface="Arial" panose="020B0604020202020204" pitchFamily="34" charset="0"/>
              <a:buChar char="•"/>
            </a:pPr>
            <a:endParaRPr lang="da-DK" sz="2400" dirty="0"/>
          </a:p>
          <a:p>
            <a:pPr marL="457200" indent="-457200">
              <a:buFont typeface="Arial" panose="020B0604020202020204" pitchFamily="34" charset="0"/>
              <a:buChar char="•"/>
            </a:pPr>
            <a:r>
              <a:rPr lang="da-DK" sz="2400" dirty="0"/>
              <a:t>Hvad er dine SPV-opgaver hos en patient, der er i risiko for at blive dehydreret?</a:t>
            </a:r>
          </a:p>
          <a:p>
            <a:pPr marL="457200" indent="-457200">
              <a:buFont typeface="Arial" panose="020B0604020202020204" pitchFamily="34" charset="0"/>
              <a:buChar char="•"/>
            </a:pPr>
            <a:endParaRPr lang="da-DK" sz="2400" dirty="0"/>
          </a:p>
          <a:p>
            <a:pPr marL="457200" indent="-457200">
              <a:buFont typeface="Arial" panose="020B0604020202020204" pitchFamily="34" charset="0"/>
              <a:buChar char="•"/>
            </a:pPr>
            <a:endParaRPr lang="da-DK" sz="2400" dirty="0"/>
          </a:p>
        </p:txBody>
      </p:sp>
    </p:spTree>
    <p:extLst>
      <p:ext uri="{BB962C8B-B14F-4D97-AF65-F5344CB8AC3E}">
        <p14:creationId xmlns:p14="http://schemas.microsoft.com/office/powerpoint/2010/main" val="275996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VÆSKEBALANCE</a:t>
            </a:r>
          </a:p>
        </p:txBody>
      </p:sp>
      <p:sp>
        <p:nvSpPr>
          <p:cNvPr id="4" name="Undertitel 3"/>
          <p:cNvSpPr>
            <a:spLocks noGrp="1"/>
          </p:cNvSpPr>
          <p:nvPr>
            <p:ph type="subTitle" idx="1"/>
          </p:nvPr>
        </p:nvSpPr>
        <p:spPr>
          <a:xfrm>
            <a:off x="387927" y="1460666"/>
            <a:ext cx="11546666" cy="5248892"/>
          </a:xfrm>
        </p:spPr>
        <p:txBody>
          <a:bodyPr>
            <a:normAutofit/>
          </a:bodyPr>
          <a:lstStyle/>
          <a:p>
            <a:pPr algn="l"/>
            <a:endParaRPr lang="da-DK"/>
          </a:p>
          <a:p>
            <a:pPr algn="l"/>
            <a:endParaRPr lang="da-DK" sz="2400"/>
          </a:p>
        </p:txBody>
      </p:sp>
      <p:pic>
        <p:nvPicPr>
          <p:cNvPr id="5" name="Billede 4" descr="IMG_0005 r.jpg"/>
          <p:cNvPicPr>
            <a:picLocks noChangeAspect="1"/>
          </p:cNvPicPr>
          <p:nvPr/>
        </p:nvPicPr>
        <p:blipFill>
          <a:blip r:embed="rId3" cstate="print"/>
          <a:srcRect l="36082" r="45652" b="53405"/>
          <a:stretch>
            <a:fillRect/>
          </a:stretch>
        </p:blipFill>
        <p:spPr>
          <a:xfrm>
            <a:off x="6388926" y="2335203"/>
            <a:ext cx="1353786" cy="2430484"/>
          </a:xfrm>
          <a:prstGeom prst="rect">
            <a:avLst/>
          </a:prstGeom>
        </p:spPr>
      </p:pic>
      <p:pic>
        <p:nvPicPr>
          <p:cNvPr id="7" name="Billede 6" descr="IMG_0005 r.jpg"/>
          <p:cNvPicPr>
            <a:picLocks noChangeAspect="1"/>
          </p:cNvPicPr>
          <p:nvPr/>
        </p:nvPicPr>
        <p:blipFill>
          <a:blip r:embed="rId4" cstate="print"/>
          <a:srcRect l="30379" t="69649" r="30589"/>
          <a:stretch>
            <a:fillRect/>
          </a:stretch>
        </p:blipFill>
        <p:spPr>
          <a:xfrm>
            <a:off x="8478982" y="3028207"/>
            <a:ext cx="3168053" cy="1733798"/>
          </a:xfrm>
          <a:prstGeom prst="rect">
            <a:avLst/>
          </a:prstGeom>
        </p:spPr>
      </p:pic>
      <p:pic>
        <p:nvPicPr>
          <p:cNvPr id="8" name="Billede 7" descr="IMG_0005 r.jpg"/>
          <p:cNvPicPr>
            <a:picLocks noChangeAspect="1"/>
          </p:cNvPicPr>
          <p:nvPr/>
        </p:nvPicPr>
        <p:blipFill>
          <a:blip r:embed="rId5" cstate="print"/>
          <a:srcRect l="71363" t="29409" b="40102"/>
          <a:stretch>
            <a:fillRect/>
          </a:stretch>
        </p:blipFill>
        <p:spPr>
          <a:xfrm>
            <a:off x="1134637" y="3182588"/>
            <a:ext cx="2171194" cy="1626919"/>
          </a:xfrm>
          <a:prstGeom prst="rect">
            <a:avLst/>
          </a:prstGeom>
        </p:spPr>
      </p:pic>
      <p:pic>
        <p:nvPicPr>
          <p:cNvPr id="9" name="Billede 8" descr="IMG_0005 r.jpg"/>
          <p:cNvPicPr>
            <a:picLocks noChangeAspect="1"/>
          </p:cNvPicPr>
          <p:nvPr/>
        </p:nvPicPr>
        <p:blipFill>
          <a:blip r:embed="rId6" cstate="print"/>
          <a:srcRect t="11107" r="78415" b="58639"/>
          <a:stretch>
            <a:fillRect/>
          </a:stretch>
        </p:blipFill>
        <p:spPr>
          <a:xfrm>
            <a:off x="3669476" y="2945080"/>
            <a:ext cx="1852552" cy="1827536"/>
          </a:xfrm>
          <a:prstGeom prst="rect">
            <a:avLst/>
          </a:prstGeom>
        </p:spPr>
      </p:pic>
      <p:sp>
        <p:nvSpPr>
          <p:cNvPr id="10" name="Rectangle 3"/>
          <p:cNvSpPr txBox="1">
            <a:spLocks noChangeArrowheads="1"/>
          </p:cNvSpPr>
          <p:nvPr/>
        </p:nvSpPr>
        <p:spPr bwMode="auto">
          <a:xfrm>
            <a:off x="591786" y="1552699"/>
            <a:ext cx="2923923" cy="561109"/>
          </a:xfrm>
          <a:prstGeom prst="rect">
            <a:avLst/>
          </a:prstGeom>
          <a:noFill/>
          <a:ln w="9525">
            <a:noFill/>
            <a:miter lim="800000"/>
            <a:headEnd/>
            <a:tailEnd/>
          </a:ln>
          <a:effectLst/>
        </p:spPr>
        <p:txBody>
          <a:bodyPr/>
          <a:lstStyle/>
          <a:p>
            <a:pPr marL="342900" indent="-342900">
              <a:spcBef>
                <a:spcPct val="20000"/>
              </a:spcBef>
              <a:defRPr/>
            </a:pPr>
            <a:r>
              <a:rPr lang="da-DK" sz="2800" kern="0"/>
              <a:t>Måleforhold:</a:t>
            </a:r>
          </a:p>
        </p:txBody>
      </p:sp>
      <p:sp>
        <p:nvSpPr>
          <p:cNvPr id="11" name="Tekstboks 10"/>
          <p:cNvSpPr txBox="1"/>
          <p:nvPr/>
        </p:nvSpPr>
        <p:spPr>
          <a:xfrm>
            <a:off x="1674421" y="4975761"/>
            <a:ext cx="1092530" cy="646331"/>
          </a:xfrm>
          <a:prstGeom prst="rect">
            <a:avLst/>
          </a:prstGeom>
          <a:noFill/>
        </p:spPr>
        <p:txBody>
          <a:bodyPr wrap="square" rtlCol="0">
            <a:spAutoFit/>
          </a:bodyPr>
          <a:lstStyle/>
          <a:p>
            <a:pPr algn="ctr"/>
            <a:r>
              <a:rPr lang="da-DK"/>
              <a:t>Kaffekop</a:t>
            </a:r>
          </a:p>
          <a:p>
            <a:pPr algn="ctr"/>
            <a:r>
              <a:rPr lang="da-DK"/>
              <a:t>150 ml</a:t>
            </a:r>
          </a:p>
        </p:txBody>
      </p:sp>
      <p:sp>
        <p:nvSpPr>
          <p:cNvPr id="12" name="Tekstboks 11"/>
          <p:cNvSpPr txBox="1"/>
          <p:nvPr/>
        </p:nvSpPr>
        <p:spPr>
          <a:xfrm>
            <a:off x="9142020" y="4997532"/>
            <a:ext cx="2092037" cy="646331"/>
          </a:xfrm>
          <a:prstGeom prst="rect">
            <a:avLst/>
          </a:prstGeom>
          <a:noFill/>
        </p:spPr>
        <p:txBody>
          <a:bodyPr wrap="square" rtlCol="0">
            <a:spAutoFit/>
          </a:bodyPr>
          <a:lstStyle/>
          <a:p>
            <a:pPr algn="ctr"/>
            <a:r>
              <a:rPr lang="da-DK"/>
              <a:t>Lille suppetallerken</a:t>
            </a:r>
          </a:p>
          <a:p>
            <a:pPr algn="ctr"/>
            <a:r>
              <a:rPr lang="da-DK"/>
              <a:t>200 ml</a:t>
            </a:r>
          </a:p>
        </p:txBody>
      </p:sp>
      <p:sp>
        <p:nvSpPr>
          <p:cNvPr id="13" name="Tekstboks 12"/>
          <p:cNvSpPr txBox="1"/>
          <p:nvPr/>
        </p:nvSpPr>
        <p:spPr>
          <a:xfrm>
            <a:off x="6539346" y="4959927"/>
            <a:ext cx="1092530" cy="646331"/>
          </a:xfrm>
          <a:prstGeom prst="rect">
            <a:avLst/>
          </a:prstGeom>
          <a:noFill/>
        </p:spPr>
        <p:txBody>
          <a:bodyPr wrap="square" rtlCol="0">
            <a:spAutoFit/>
          </a:bodyPr>
          <a:lstStyle/>
          <a:p>
            <a:pPr algn="ctr"/>
            <a:r>
              <a:rPr lang="da-DK"/>
              <a:t>Tudkop</a:t>
            </a:r>
          </a:p>
          <a:p>
            <a:pPr algn="ctr"/>
            <a:r>
              <a:rPr lang="da-DK"/>
              <a:t>175 ml</a:t>
            </a:r>
          </a:p>
        </p:txBody>
      </p:sp>
      <p:sp>
        <p:nvSpPr>
          <p:cNvPr id="14" name="Tekstboks 13"/>
          <p:cNvSpPr txBox="1"/>
          <p:nvPr/>
        </p:nvSpPr>
        <p:spPr>
          <a:xfrm>
            <a:off x="4079174" y="4981699"/>
            <a:ext cx="1092530" cy="646331"/>
          </a:xfrm>
          <a:prstGeom prst="rect">
            <a:avLst/>
          </a:prstGeom>
          <a:noFill/>
        </p:spPr>
        <p:txBody>
          <a:bodyPr wrap="square" rtlCol="0">
            <a:spAutoFit/>
          </a:bodyPr>
          <a:lstStyle/>
          <a:p>
            <a:pPr algn="ctr"/>
            <a:r>
              <a:rPr lang="da-DK"/>
              <a:t>Glas</a:t>
            </a:r>
          </a:p>
          <a:p>
            <a:pPr algn="ctr"/>
            <a:r>
              <a:rPr lang="da-DK"/>
              <a:t>175 ml</a:t>
            </a:r>
          </a:p>
        </p:txBody>
      </p:sp>
    </p:spTree>
    <p:extLst>
      <p:ext uri="{BB962C8B-B14F-4D97-AF65-F5344CB8AC3E}">
        <p14:creationId xmlns:p14="http://schemas.microsoft.com/office/powerpoint/2010/main" val="17326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67246" y="419450"/>
            <a:ext cx="9144000" cy="763399"/>
          </a:xfrm>
        </p:spPr>
        <p:txBody>
          <a:bodyPr>
            <a:normAutofit/>
          </a:bodyPr>
          <a:lstStyle/>
          <a:p>
            <a:r>
              <a:rPr lang="da-DK" sz="2800" dirty="0"/>
              <a:t>VÆSKESKEMA</a:t>
            </a:r>
          </a:p>
        </p:txBody>
      </p:sp>
      <p:sp>
        <p:nvSpPr>
          <p:cNvPr id="4" name="Undertitel 3"/>
          <p:cNvSpPr>
            <a:spLocks noGrp="1"/>
          </p:cNvSpPr>
          <p:nvPr>
            <p:ph type="subTitle" idx="1"/>
          </p:nvPr>
        </p:nvSpPr>
        <p:spPr>
          <a:xfrm>
            <a:off x="387927" y="1460666"/>
            <a:ext cx="11546666" cy="5248892"/>
          </a:xfrm>
        </p:spPr>
        <p:txBody>
          <a:bodyPr>
            <a:normAutofit/>
          </a:bodyPr>
          <a:lstStyle/>
          <a:p>
            <a:pPr algn="l"/>
            <a:endParaRPr lang="da-DK"/>
          </a:p>
          <a:p>
            <a:pPr algn="l"/>
            <a:endParaRPr lang="da-DK" sz="2400"/>
          </a:p>
        </p:txBody>
      </p:sp>
      <p:sp>
        <p:nvSpPr>
          <p:cNvPr id="10" name="Rectangle 3"/>
          <p:cNvSpPr txBox="1">
            <a:spLocks noChangeArrowheads="1"/>
          </p:cNvSpPr>
          <p:nvPr/>
        </p:nvSpPr>
        <p:spPr bwMode="auto">
          <a:xfrm>
            <a:off x="591786" y="1552699"/>
            <a:ext cx="3191938" cy="561109"/>
          </a:xfrm>
          <a:prstGeom prst="rect">
            <a:avLst/>
          </a:prstGeom>
          <a:noFill/>
          <a:ln w="9525">
            <a:noFill/>
            <a:miter lim="800000"/>
            <a:headEnd/>
            <a:tailEnd/>
          </a:ln>
          <a:effectLst/>
        </p:spPr>
        <p:txBody>
          <a:bodyPr/>
          <a:lstStyle/>
          <a:p>
            <a:pPr marL="342900" indent="-342900">
              <a:spcBef>
                <a:spcPct val="20000"/>
              </a:spcBef>
              <a:defRPr/>
            </a:pPr>
            <a:r>
              <a:rPr lang="da-DK" sz="2400" kern="0"/>
              <a:t>Væskeskema</a:t>
            </a:r>
          </a:p>
        </p:txBody>
      </p:sp>
      <p:sp>
        <p:nvSpPr>
          <p:cNvPr id="7" name="Tekstfelt 6"/>
          <p:cNvSpPr txBox="1"/>
          <p:nvPr/>
        </p:nvSpPr>
        <p:spPr>
          <a:xfrm>
            <a:off x="1197175" y="2970358"/>
            <a:ext cx="1296893" cy="369332"/>
          </a:xfrm>
          <a:prstGeom prst="rect">
            <a:avLst/>
          </a:prstGeom>
          <a:solidFill>
            <a:schemeClr val="bg1"/>
          </a:solidFill>
        </p:spPr>
        <p:txBody>
          <a:bodyPr wrap="none" rtlCol="0">
            <a:spAutoFit/>
          </a:bodyPr>
          <a:lstStyle/>
          <a:p>
            <a:r>
              <a:rPr lang="da-DK"/>
              <a:t>A. Thomsen</a:t>
            </a:r>
          </a:p>
        </p:txBody>
      </p:sp>
      <p:pic>
        <p:nvPicPr>
          <p:cNvPr id="11" name="Picture 10">
            <a:extLst>
              <a:ext uri="{FF2B5EF4-FFF2-40B4-BE49-F238E27FC236}">
                <a16:creationId xmlns:a16="http://schemas.microsoft.com/office/drawing/2014/main" id="{7E2ED570-4FB8-9D1F-59C2-FA5DD4CB7DBD}"/>
              </a:ext>
            </a:extLst>
          </p:cNvPr>
          <p:cNvPicPr>
            <a:picLocks noChangeAspect="1"/>
          </p:cNvPicPr>
          <p:nvPr/>
        </p:nvPicPr>
        <p:blipFill>
          <a:blip r:embed="rId3"/>
          <a:stretch>
            <a:fillRect/>
          </a:stretch>
        </p:blipFill>
        <p:spPr>
          <a:xfrm>
            <a:off x="514764" y="1996315"/>
            <a:ext cx="5291132" cy="3518310"/>
          </a:xfrm>
          <a:prstGeom prst="rect">
            <a:avLst/>
          </a:prstGeom>
        </p:spPr>
      </p:pic>
      <p:pic>
        <p:nvPicPr>
          <p:cNvPr id="13" name="Picture 12">
            <a:extLst>
              <a:ext uri="{FF2B5EF4-FFF2-40B4-BE49-F238E27FC236}">
                <a16:creationId xmlns:a16="http://schemas.microsoft.com/office/drawing/2014/main" id="{8C2ABDB3-08E8-D7AC-5371-93CC4EC9A9D2}"/>
              </a:ext>
            </a:extLst>
          </p:cNvPr>
          <p:cNvPicPr>
            <a:picLocks noChangeAspect="1"/>
          </p:cNvPicPr>
          <p:nvPr/>
        </p:nvPicPr>
        <p:blipFill>
          <a:blip r:embed="rId4"/>
          <a:stretch>
            <a:fillRect/>
          </a:stretch>
        </p:blipFill>
        <p:spPr>
          <a:xfrm>
            <a:off x="5403408" y="2571015"/>
            <a:ext cx="5875057" cy="3028193"/>
          </a:xfrm>
          <a:prstGeom prst="rect">
            <a:avLst/>
          </a:prstGeom>
        </p:spPr>
      </p:pic>
    </p:spTree>
    <p:extLst>
      <p:ext uri="{BB962C8B-B14F-4D97-AF65-F5344CB8AC3E}">
        <p14:creationId xmlns:p14="http://schemas.microsoft.com/office/powerpoint/2010/main" val="191293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INFUSION / I.V.</a:t>
            </a:r>
          </a:p>
        </p:txBody>
      </p:sp>
      <p:sp>
        <p:nvSpPr>
          <p:cNvPr id="4" name="Undertitel 3"/>
          <p:cNvSpPr>
            <a:spLocks noGrp="1"/>
          </p:cNvSpPr>
          <p:nvPr>
            <p:ph type="subTitle" idx="1"/>
          </p:nvPr>
        </p:nvSpPr>
        <p:spPr>
          <a:xfrm>
            <a:off x="387927" y="1460666"/>
            <a:ext cx="11546666" cy="5248892"/>
          </a:xfrm>
        </p:spPr>
        <p:txBody>
          <a:bodyPr>
            <a:normAutofit fontScale="92500" lnSpcReduction="20000"/>
          </a:bodyPr>
          <a:lstStyle/>
          <a:p>
            <a:pPr algn="l"/>
            <a:endParaRPr lang="da-DK" dirty="0"/>
          </a:p>
          <a:p>
            <a:pPr algn="l"/>
            <a:r>
              <a:rPr lang="da-DK" dirty="0"/>
              <a:t>Indikation:	Alment svækkede patienter</a:t>
            </a:r>
          </a:p>
          <a:p>
            <a:pPr algn="l"/>
            <a:r>
              <a:rPr lang="da-DK" dirty="0"/>
              <a:t>		Insufficient væskeindtag per os.</a:t>
            </a:r>
          </a:p>
          <a:p>
            <a:pPr algn="l"/>
            <a:r>
              <a:rPr lang="da-DK" dirty="0"/>
              <a:t>		Behandling med medicin</a:t>
            </a:r>
          </a:p>
          <a:p>
            <a:pPr algn="l"/>
            <a:endParaRPr lang="da-DK" dirty="0"/>
          </a:p>
          <a:p>
            <a:pPr algn="l"/>
            <a:r>
              <a:rPr lang="da-DK" dirty="0"/>
              <a:t>Infusioner:	NaCl (saltvand)</a:t>
            </a:r>
          </a:p>
          <a:p>
            <a:pPr algn="l"/>
            <a:r>
              <a:rPr lang="da-DK" dirty="0"/>
              <a:t>		Glucose (sukkervand)</a:t>
            </a:r>
          </a:p>
          <a:p>
            <a:pPr algn="l"/>
            <a:r>
              <a:rPr lang="da-DK" dirty="0"/>
              <a:t>		KNaG (basisvæske)</a:t>
            </a:r>
          </a:p>
          <a:p>
            <a:pPr algn="l"/>
            <a:r>
              <a:rPr lang="da-DK" dirty="0"/>
              <a:t>		Ringer (basisvæske)</a:t>
            </a:r>
          </a:p>
          <a:p>
            <a:pPr algn="l"/>
            <a:r>
              <a:rPr lang="da-DK" dirty="0"/>
              <a:t>		SAGM (blod)</a:t>
            </a:r>
          </a:p>
          <a:p>
            <a:pPr algn="l"/>
            <a:endParaRPr lang="da-DK" dirty="0"/>
          </a:p>
          <a:p>
            <a:pPr algn="l"/>
            <a:r>
              <a:rPr lang="da-DK" dirty="0"/>
              <a:t>I.V. adgang:	PVK (venflon)	</a:t>
            </a:r>
          </a:p>
          <a:p>
            <a:pPr algn="l"/>
            <a:r>
              <a:rPr lang="da-DK" dirty="0"/>
              <a:t>		CVK</a:t>
            </a:r>
          </a:p>
        </p:txBody>
      </p:sp>
      <p:pic>
        <p:nvPicPr>
          <p:cNvPr id="7" name="Picture 4"/>
          <p:cNvPicPr>
            <a:picLocks noChangeAspect="1" noChangeArrowheads="1"/>
          </p:cNvPicPr>
          <p:nvPr/>
        </p:nvPicPr>
        <p:blipFill>
          <a:blip r:embed="rId3" cstate="print"/>
          <a:srcRect/>
          <a:stretch>
            <a:fillRect/>
          </a:stretch>
        </p:blipFill>
        <p:spPr bwMode="auto">
          <a:xfrm>
            <a:off x="9720864" y="384054"/>
            <a:ext cx="1584325" cy="3235325"/>
          </a:xfrm>
          <a:prstGeom prst="rect">
            <a:avLst/>
          </a:prstGeom>
          <a:noFill/>
          <a:ln w="9525">
            <a:noFill/>
            <a:miter lim="800000"/>
            <a:headEnd/>
            <a:tailEnd/>
          </a:ln>
        </p:spPr>
      </p:pic>
      <p:pic>
        <p:nvPicPr>
          <p:cNvPr id="10" name="Billede 9" descr="31-54-317.jpg"/>
          <p:cNvPicPr>
            <a:picLocks noChangeAspect="1"/>
          </p:cNvPicPr>
          <p:nvPr/>
        </p:nvPicPr>
        <p:blipFill>
          <a:blip r:embed="rId4" cstate="print"/>
          <a:stretch>
            <a:fillRect/>
          </a:stretch>
        </p:blipFill>
        <p:spPr>
          <a:xfrm>
            <a:off x="8366659" y="3758288"/>
            <a:ext cx="3521412" cy="2641059"/>
          </a:xfrm>
          <a:prstGeom prst="rect">
            <a:avLst/>
          </a:prstGeom>
          <a:effectLst>
            <a:softEdge rad="127000"/>
          </a:effectLst>
        </p:spPr>
      </p:pic>
      <p:sp>
        <p:nvSpPr>
          <p:cNvPr id="11" name="Tekstboks 10"/>
          <p:cNvSpPr txBox="1"/>
          <p:nvPr/>
        </p:nvSpPr>
        <p:spPr>
          <a:xfrm rot="20627430">
            <a:off x="6988725" y="3810321"/>
            <a:ext cx="3701425" cy="368404"/>
          </a:xfrm>
          <a:prstGeom prst="rect">
            <a:avLst/>
          </a:prstGeom>
          <a:solidFill>
            <a:schemeClr val="bg2">
              <a:lumMod val="75000"/>
            </a:schemeClr>
          </a:solidFill>
          <a:ln>
            <a:solidFill>
              <a:schemeClr val="tx1"/>
            </a:solidFill>
          </a:ln>
        </p:spPr>
        <p:txBody>
          <a:bodyPr wrap="square" rtlCol="0">
            <a:spAutoFit/>
          </a:bodyPr>
          <a:lstStyle/>
          <a:p>
            <a:pPr algn="ctr"/>
            <a:r>
              <a:rPr lang="da-DK"/>
              <a:t>OBS – til alle skarpe genstande</a:t>
            </a:r>
          </a:p>
        </p:txBody>
      </p:sp>
    </p:spTree>
    <p:extLst>
      <p:ext uri="{BB962C8B-B14F-4D97-AF65-F5344CB8AC3E}">
        <p14:creationId xmlns:p14="http://schemas.microsoft.com/office/powerpoint/2010/main" val="340681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08112"/>
            <a:ext cx="9144000" cy="552228"/>
          </a:xfrm>
        </p:spPr>
        <p:txBody>
          <a:bodyPr>
            <a:normAutofit/>
          </a:bodyPr>
          <a:lstStyle/>
          <a:p>
            <a:r>
              <a:rPr lang="da-DK" sz="2800"/>
              <a:t>INFUSION / I.V.</a:t>
            </a:r>
          </a:p>
        </p:txBody>
      </p:sp>
      <p:sp>
        <p:nvSpPr>
          <p:cNvPr id="4" name="Undertitel 3"/>
          <p:cNvSpPr>
            <a:spLocks noGrp="1"/>
          </p:cNvSpPr>
          <p:nvPr>
            <p:ph type="subTitle" idx="1"/>
          </p:nvPr>
        </p:nvSpPr>
        <p:spPr>
          <a:xfrm>
            <a:off x="387927" y="1460666"/>
            <a:ext cx="11546666" cy="5248892"/>
          </a:xfrm>
        </p:spPr>
        <p:txBody>
          <a:bodyPr>
            <a:normAutofit/>
          </a:bodyPr>
          <a:lstStyle/>
          <a:p>
            <a:pPr algn="l"/>
            <a:endParaRPr lang="da-DK" sz="3600"/>
          </a:p>
          <a:p>
            <a:pPr algn="l"/>
            <a:r>
              <a:rPr lang="da-DK" sz="2800"/>
              <a:t>PVK 	</a:t>
            </a:r>
          </a:p>
          <a:p>
            <a:pPr algn="l"/>
            <a:r>
              <a:rPr lang="da-DK"/>
              <a:t>		</a:t>
            </a:r>
          </a:p>
          <a:p>
            <a:pPr algn="l"/>
            <a:endParaRPr lang="da-DK"/>
          </a:p>
          <a:p>
            <a:pPr algn="l"/>
            <a:endParaRPr lang="da-DK"/>
          </a:p>
          <a:p>
            <a:pPr algn="l"/>
            <a:endParaRPr lang="da-DK"/>
          </a:p>
          <a:p>
            <a:pPr algn="l"/>
            <a:endParaRPr lang="da-DK"/>
          </a:p>
          <a:p>
            <a:pPr algn="l"/>
            <a:r>
              <a:rPr lang="da-DK" sz="2800"/>
              <a:t>CVK</a:t>
            </a:r>
          </a:p>
        </p:txBody>
      </p:sp>
      <p:pic>
        <p:nvPicPr>
          <p:cNvPr id="9" name="Picture 5" descr="Triple-Lumen"/>
          <p:cNvPicPr>
            <a:picLocks noChangeAspect="1" noChangeArrowheads="1"/>
          </p:cNvPicPr>
          <p:nvPr/>
        </p:nvPicPr>
        <p:blipFill>
          <a:blip r:embed="rId3" cstate="print"/>
          <a:srcRect l="14972" t="7716" r="20660"/>
          <a:stretch>
            <a:fillRect/>
          </a:stretch>
        </p:blipFill>
        <p:spPr bwMode="auto">
          <a:xfrm>
            <a:off x="2328537" y="3925438"/>
            <a:ext cx="2976291" cy="2531602"/>
          </a:xfrm>
          <a:prstGeom prst="rect">
            <a:avLst/>
          </a:prstGeom>
          <a:noFill/>
          <a:ln w="9525">
            <a:noFill/>
            <a:miter lim="800000"/>
            <a:headEnd/>
            <a:tailEnd/>
          </a:ln>
          <a:effectLst>
            <a:softEdge rad="127000"/>
          </a:effectLst>
        </p:spPr>
      </p:pic>
      <p:pic>
        <p:nvPicPr>
          <p:cNvPr id="12" name="Billede 11" descr="fars nye kamere 021 r.jpg"/>
          <p:cNvPicPr>
            <a:picLocks noChangeAspect="1"/>
          </p:cNvPicPr>
          <p:nvPr/>
        </p:nvPicPr>
        <p:blipFill>
          <a:blip r:embed="rId4" cstate="print"/>
          <a:stretch>
            <a:fillRect/>
          </a:stretch>
        </p:blipFill>
        <p:spPr>
          <a:xfrm>
            <a:off x="2324887" y="1457326"/>
            <a:ext cx="3594534" cy="2114550"/>
          </a:xfrm>
          <a:prstGeom prst="rect">
            <a:avLst/>
          </a:prstGeom>
          <a:effectLst>
            <a:softEdge rad="127000"/>
          </a:effectLst>
        </p:spPr>
      </p:pic>
    </p:spTree>
    <p:extLst>
      <p:ext uri="{BB962C8B-B14F-4D97-AF65-F5344CB8AC3E}">
        <p14:creationId xmlns:p14="http://schemas.microsoft.com/office/powerpoint/2010/main" val="220851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60912"/>
            <a:ext cx="9144000" cy="649078"/>
          </a:xfrm>
        </p:spPr>
        <p:txBody>
          <a:bodyPr>
            <a:normAutofit/>
          </a:bodyPr>
          <a:lstStyle/>
          <a:p>
            <a:r>
              <a:rPr lang="da-DK" sz="2800"/>
              <a:t>INFUSION / I.V.</a:t>
            </a:r>
          </a:p>
        </p:txBody>
      </p:sp>
      <p:sp>
        <p:nvSpPr>
          <p:cNvPr id="4" name="Undertitel 3"/>
          <p:cNvSpPr>
            <a:spLocks noGrp="1"/>
          </p:cNvSpPr>
          <p:nvPr>
            <p:ph type="subTitle" idx="1"/>
          </p:nvPr>
        </p:nvSpPr>
        <p:spPr>
          <a:xfrm>
            <a:off x="322667" y="1338035"/>
            <a:ext cx="11546666" cy="5248892"/>
          </a:xfrm>
        </p:spPr>
        <p:txBody>
          <a:bodyPr vert="horz" lIns="0" tIns="0" rIns="0" bIns="0" rtlCol="0" anchor="t">
            <a:normAutofit fontScale="92500" lnSpcReduction="20000"/>
          </a:bodyPr>
          <a:lstStyle/>
          <a:p>
            <a:pPr algn="l"/>
            <a:r>
              <a:rPr lang="da-DK" sz="2800" dirty="0"/>
              <a:t>Observationer:</a:t>
            </a:r>
          </a:p>
          <a:p>
            <a:pPr algn="l"/>
            <a:r>
              <a:rPr lang="da-DK" dirty="0"/>
              <a:t>	</a:t>
            </a:r>
          </a:p>
          <a:p>
            <a:pPr marL="457200" indent="-457200" algn="l">
              <a:buFont typeface="Arial" panose="020B0604020202020204" pitchFamily="34" charset="0"/>
              <a:buChar char="•"/>
            </a:pPr>
            <a:r>
              <a:rPr lang="da-DK" dirty="0"/>
              <a:t>Infektionstegn omkring indstiksstedet?			</a:t>
            </a:r>
            <a:endParaRPr lang="da-DK" sz="1800" dirty="0"/>
          </a:p>
          <a:p>
            <a:pPr marL="457200" indent="-457200" algn="l">
              <a:buFont typeface="Arial" panose="020B0604020202020204" pitchFamily="34" charset="0"/>
              <a:buChar char="•"/>
            </a:pPr>
            <a:r>
              <a:rPr lang="da-DK" dirty="0"/>
              <a:t>Er droppet løbet ”subcutant”?</a:t>
            </a:r>
            <a:r>
              <a:rPr lang="da-DK" sz="1800" dirty="0"/>
              <a:t>	</a:t>
            </a:r>
          </a:p>
          <a:p>
            <a:pPr marL="457200" indent="-457200" algn="l">
              <a:buFont typeface="Arial" panose="020B0604020202020204" pitchFamily="34" charset="0"/>
              <a:buChar char="•"/>
            </a:pPr>
            <a:r>
              <a:rPr lang="da-DK" dirty="0"/>
              <a:t>Er forbindingen intakt?</a:t>
            </a:r>
          </a:p>
          <a:p>
            <a:pPr marL="457200" indent="-457200" algn="l">
              <a:buFont typeface="Arial" panose="020B0604020202020204" pitchFamily="34" charset="0"/>
              <a:buChar char="•"/>
            </a:pPr>
            <a:r>
              <a:rPr lang="da-DK" dirty="0"/>
              <a:t>Er skorstenen lukket?</a:t>
            </a:r>
          </a:p>
          <a:p>
            <a:pPr marL="457200" indent="-457200" algn="l">
              <a:buFont typeface="Arial" panose="020B0604020202020204" pitchFamily="34" charset="0"/>
              <a:buChar char="•"/>
            </a:pPr>
            <a:r>
              <a:rPr lang="da-DK" dirty="0"/>
              <a:t>Løber droppet?</a:t>
            </a:r>
            <a:r>
              <a:rPr lang="da-DK" sz="1800" dirty="0"/>
              <a:t>		</a:t>
            </a:r>
          </a:p>
          <a:p>
            <a:pPr marL="457200" indent="-457200" algn="l">
              <a:buChar char="•"/>
            </a:pPr>
            <a:r>
              <a:rPr lang="da-DK" dirty="0"/>
              <a:t>Er det den rigtige </a:t>
            </a:r>
            <a:r>
              <a:rPr lang="da-DK" i="1" dirty="0"/>
              <a:t>væske</a:t>
            </a:r>
            <a:r>
              <a:rPr lang="da-DK" dirty="0"/>
              <a:t> som er hængt op?</a:t>
            </a:r>
          </a:p>
          <a:p>
            <a:pPr marL="457200" indent="-457200" algn="l">
              <a:buChar char="•"/>
            </a:pPr>
            <a:r>
              <a:rPr lang="da-DK" dirty="0"/>
              <a:t>Er det den rigtige </a:t>
            </a:r>
            <a:r>
              <a:rPr lang="da-DK" i="1" dirty="0"/>
              <a:t>mængde</a:t>
            </a:r>
            <a:r>
              <a:rPr lang="da-DK" dirty="0"/>
              <a:t> som er hængt op?</a:t>
            </a:r>
          </a:p>
          <a:p>
            <a:pPr algn="l"/>
            <a:r>
              <a:rPr lang="da-DK" sz="1800" dirty="0"/>
              <a:t>	</a:t>
            </a:r>
            <a:endParaRPr lang="da-DK" sz="1800" dirty="0">
              <a:ea typeface="+mn-lt"/>
              <a:cs typeface="+mn-lt"/>
            </a:endParaRPr>
          </a:p>
          <a:p>
            <a:pPr marL="457200" indent="-457200" algn="l">
              <a:buFont typeface="Arial" panose="020B0604020202020204" pitchFamily="34" charset="0"/>
              <a:buChar char="•"/>
            </a:pPr>
            <a:endParaRPr lang="da-DK" dirty="0"/>
          </a:p>
          <a:p>
            <a:pPr algn="l"/>
            <a:endParaRPr lang="da-DK" dirty="0"/>
          </a:p>
          <a:p>
            <a:pPr marL="457200" indent="-457200" algn="l">
              <a:buFont typeface="Arial" panose="020B0604020202020204" pitchFamily="34" charset="0"/>
              <a:buChar char="•"/>
            </a:pPr>
            <a:r>
              <a:rPr lang="da-DK" dirty="0"/>
              <a:t>Må jeg måle BT i armen med drop?</a:t>
            </a:r>
            <a:endParaRPr lang="da-DK" sz="1800" dirty="0"/>
          </a:p>
        </p:txBody>
      </p:sp>
      <p:pic>
        <p:nvPicPr>
          <p:cNvPr id="8" name="Picture 5"/>
          <p:cNvPicPr>
            <a:picLocks noChangeArrowheads="1"/>
          </p:cNvPicPr>
          <p:nvPr/>
        </p:nvPicPr>
        <p:blipFill>
          <a:blip r:embed="rId3" cstate="print"/>
          <a:srcRect/>
          <a:stretch>
            <a:fillRect/>
          </a:stretch>
        </p:blipFill>
        <p:spPr bwMode="auto">
          <a:xfrm>
            <a:off x="5969645" y="1014759"/>
            <a:ext cx="3047266" cy="2231470"/>
          </a:xfrm>
          <a:prstGeom prst="rect">
            <a:avLst/>
          </a:prstGeom>
          <a:noFill/>
          <a:ln w="9525">
            <a:noFill/>
            <a:miter lim="800000"/>
            <a:headEnd/>
            <a:tailEnd/>
          </a:ln>
          <a:effectLst>
            <a:softEdge rad="127000"/>
          </a:effectLst>
        </p:spPr>
      </p:pic>
      <p:pic>
        <p:nvPicPr>
          <p:cNvPr id="9" name="Billede 8"/>
          <p:cNvPicPr>
            <a:picLocks noChangeAspect="1" noChangeArrowheads="1"/>
          </p:cNvPicPr>
          <p:nvPr/>
        </p:nvPicPr>
        <p:blipFill>
          <a:blip r:embed="rId4" cstate="print"/>
          <a:srcRect l="19044" t="31210" r="23804" b="9520"/>
          <a:stretch>
            <a:fillRect/>
          </a:stretch>
        </p:blipFill>
        <p:spPr bwMode="auto">
          <a:xfrm>
            <a:off x="9017644" y="806411"/>
            <a:ext cx="3071283" cy="1995487"/>
          </a:xfrm>
          <a:prstGeom prst="rect">
            <a:avLst/>
          </a:prstGeom>
          <a:noFill/>
          <a:ln w="9525">
            <a:noFill/>
            <a:miter lim="800000"/>
            <a:headEnd/>
            <a:tailEnd/>
          </a:ln>
          <a:effectLst>
            <a:softEdge rad="127000"/>
          </a:effectLst>
        </p:spPr>
      </p:pic>
      <p:pic>
        <p:nvPicPr>
          <p:cNvPr id="11" name="Billede 10" descr="fars nye kamere 037 r.jpg"/>
          <p:cNvPicPr>
            <a:picLocks noChangeAspect="1"/>
          </p:cNvPicPr>
          <p:nvPr/>
        </p:nvPicPr>
        <p:blipFill>
          <a:blip r:embed="rId5" cstate="print"/>
          <a:stretch>
            <a:fillRect/>
          </a:stretch>
        </p:blipFill>
        <p:spPr>
          <a:xfrm>
            <a:off x="9862094" y="2715604"/>
            <a:ext cx="1392194" cy="3991831"/>
          </a:xfrm>
          <a:prstGeom prst="rect">
            <a:avLst/>
          </a:prstGeom>
          <a:effectLst>
            <a:softEdge rad="127000"/>
          </a:effectLst>
        </p:spPr>
      </p:pic>
      <p:pic>
        <p:nvPicPr>
          <p:cNvPr id="3" name="Billede 4" descr="Et billede, der indeholder tekst, flaske, indendørs&#10;&#10;Beskrivelsen er genereret automatisk">
            <a:extLst>
              <a:ext uri="{FF2B5EF4-FFF2-40B4-BE49-F238E27FC236}">
                <a16:creationId xmlns:a16="http://schemas.microsoft.com/office/drawing/2014/main" id="{D4306A90-F27F-CC49-0671-AF6B5DF3A6FE}"/>
              </a:ext>
            </a:extLst>
          </p:cNvPr>
          <p:cNvPicPr>
            <a:picLocks noChangeAspect="1"/>
          </p:cNvPicPr>
          <p:nvPr/>
        </p:nvPicPr>
        <p:blipFill>
          <a:blip r:embed="rId6"/>
          <a:stretch>
            <a:fillRect/>
          </a:stretch>
        </p:blipFill>
        <p:spPr>
          <a:xfrm>
            <a:off x="6695914" y="3432834"/>
            <a:ext cx="2328583" cy="2554863"/>
          </a:xfrm>
          <a:prstGeom prst="rect">
            <a:avLst/>
          </a:prstGeom>
          <a:ln>
            <a:noFill/>
          </a:ln>
          <a:effectLst>
            <a:softEdge rad="112500"/>
          </a:effectLst>
        </p:spPr>
      </p:pic>
    </p:spTree>
    <p:extLst>
      <p:ext uri="{BB962C8B-B14F-4D97-AF65-F5344CB8AC3E}">
        <p14:creationId xmlns:p14="http://schemas.microsoft.com/office/powerpoint/2010/main" val="156428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64624" y="775710"/>
            <a:ext cx="9144000" cy="763399"/>
          </a:xfrm>
        </p:spPr>
        <p:txBody>
          <a:bodyPr>
            <a:noAutofit/>
          </a:bodyPr>
          <a:lstStyle/>
          <a:p>
            <a:r>
              <a:rPr lang="da-DK" sz="2800"/>
              <a:t>DIABETES MELLITUS</a:t>
            </a:r>
            <a:br>
              <a:rPr lang="da-DK" sz="2800"/>
            </a:br>
            <a:r>
              <a:rPr lang="da-DK" sz="1800"/>
              <a:t>Honning, der løber lige igennem (græsk)</a:t>
            </a:r>
          </a:p>
        </p:txBody>
      </p:sp>
      <p:sp>
        <p:nvSpPr>
          <p:cNvPr id="3" name="Tekstfelt 2"/>
          <p:cNvSpPr txBox="1"/>
          <p:nvPr/>
        </p:nvSpPr>
        <p:spPr>
          <a:xfrm>
            <a:off x="1474758" y="2505671"/>
            <a:ext cx="8603098" cy="1477328"/>
          </a:xfrm>
          <a:prstGeom prst="rect">
            <a:avLst/>
          </a:prstGeom>
          <a:noFill/>
        </p:spPr>
        <p:txBody>
          <a:bodyPr wrap="square" rtlCol="0">
            <a:spAutoFit/>
          </a:bodyPr>
          <a:lstStyle/>
          <a:p>
            <a:pPr algn="ctr"/>
            <a:r>
              <a:rPr lang="da-DK" sz="2400" dirty="0"/>
              <a:t>Diabetes er en sygdom, som ubehandlet medfører et for højt indhold af sukker i blodet. </a:t>
            </a:r>
          </a:p>
          <a:p>
            <a:pPr algn="ctr"/>
            <a:endParaRPr lang="da-DK" sz="2400" dirty="0"/>
          </a:p>
          <a:p>
            <a:pPr marL="285750" indent="-285750" algn="ctr">
              <a:buFont typeface="Arial" panose="020B0604020202020204" pitchFamily="34" charset="0"/>
              <a:buChar char="•"/>
            </a:pPr>
            <a:endParaRPr lang="da-DK" dirty="0"/>
          </a:p>
        </p:txBody>
      </p:sp>
    </p:spTree>
    <p:extLst>
      <p:ext uri="{BB962C8B-B14F-4D97-AF65-F5344CB8AC3E}">
        <p14:creationId xmlns:p14="http://schemas.microsoft.com/office/powerpoint/2010/main" val="144948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a:t>Læringsmål for pleje og observation af </a:t>
            </a:r>
            <a:br>
              <a:rPr lang="da-DK"/>
            </a:br>
            <a:r>
              <a:rPr lang="da-DK"/>
              <a:t>den småtspisende patient inkl. diabetes mellitus</a:t>
            </a:r>
          </a:p>
        </p:txBody>
      </p:sp>
      <p:sp>
        <p:nvSpPr>
          <p:cNvPr id="3" name="Pladsholder til indhold 2"/>
          <p:cNvSpPr>
            <a:spLocks noGrp="1"/>
          </p:cNvSpPr>
          <p:nvPr>
            <p:ph idx="1"/>
          </p:nvPr>
        </p:nvSpPr>
        <p:spPr/>
        <p:txBody>
          <a:bodyPr/>
          <a:lstStyle/>
          <a:p>
            <a:endParaRPr lang="da-DK"/>
          </a:p>
          <a:p>
            <a:r>
              <a:rPr lang="da-DK"/>
              <a:t>At kursisterne får kendskab til de teoretiske og praktiske færdigheder, som det er nødvendigt at besidde i forbindelse med observationer og pleje af den småtspisende og drikkende patient.</a:t>
            </a:r>
          </a:p>
          <a:p>
            <a:endParaRPr lang="da-DK"/>
          </a:p>
          <a:p>
            <a:r>
              <a:rPr lang="da-DK"/>
              <a:t>At kursisterne får kendskab til de teoretiske og praktiske færdigheder, som det er nødvendigt at besidde i forbindelse med observationer og pleje af patienten med DM.</a:t>
            </a:r>
          </a:p>
          <a:p>
            <a:endParaRPr lang="da-DK"/>
          </a:p>
          <a:p>
            <a:r>
              <a:rPr lang="da-DK"/>
              <a:t>At kursisterne lærer at observere, reagere og handle på dehydrering.</a:t>
            </a:r>
          </a:p>
          <a:p>
            <a:endParaRPr lang="da-DK"/>
          </a:p>
        </p:txBody>
      </p:sp>
    </p:spTree>
    <p:extLst>
      <p:ext uri="{BB962C8B-B14F-4D97-AF65-F5344CB8AC3E}">
        <p14:creationId xmlns:p14="http://schemas.microsoft.com/office/powerpoint/2010/main" val="324817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8118" y="224632"/>
            <a:ext cx="9144000" cy="763399"/>
          </a:xfrm>
        </p:spPr>
        <p:txBody>
          <a:bodyPr>
            <a:normAutofit/>
          </a:bodyPr>
          <a:lstStyle/>
          <a:p>
            <a:r>
              <a:rPr lang="da-DK" sz="2800"/>
              <a:t>DIABETES MELLITUS</a:t>
            </a:r>
            <a:br>
              <a:rPr lang="da-DK" sz="4400"/>
            </a:br>
            <a:r>
              <a:rPr lang="da-DK" sz="1800"/>
              <a:t>Honning, der løber lige igennem (græsk)</a:t>
            </a:r>
            <a:endParaRPr lang="da-DK" sz="4800"/>
          </a:p>
        </p:txBody>
      </p:sp>
      <p:sp>
        <p:nvSpPr>
          <p:cNvPr id="26" name="Tekstfelt 25"/>
          <p:cNvSpPr txBox="1"/>
          <p:nvPr/>
        </p:nvSpPr>
        <p:spPr>
          <a:xfrm>
            <a:off x="2639186" y="2921608"/>
            <a:ext cx="389850" cy="215444"/>
          </a:xfrm>
          <a:prstGeom prst="rect">
            <a:avLst/>
          </a:prstGeom>
          <a:noFill/>
        </p:spPr>
        <p:txBody>
          <a:bodyPr wrap="none" rtlCol="0">
            <a:spAutoFit/>
          </a:bodyPr>
          <a:lstStyle/>
          <a:p>
            <a:r>
              <a:rPr lang="da-DK" sz="800"/>
              <a:t>Celle</a:t>
            </a:r>
          </a:p>
        </p:txBody>
      </p:sp>
      <p:sp>
        <p:nvSpPr>
          <p:cNvPr id="4" name="Cylinder 3"/>
          <p:cNvSpPr/>
          <p:nvPr/>
        </p:nvSpPr>
        <p:spPr>
          <a:xfrm>
            <a:off x="638174" y="2762251"/>
            <a:ext cx="826450" cy="1666874"/>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p:cNvSpPr/>
          <p:nvPr/>
        </p:nvSpPr>
        <p:spPr>
          <a:xfrm>
            <a:off x="2240754" y="3120445"/>
            <a:ext cx="1166812" cy="1070861"/>
          </a:xfrm>
          <a:prstGeom prst="ellipse">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Terning 28"/>
          <p:cNvSpPr/>
          <p:nvPr/>
        </p:nvSpPr>
        <p:spPr>
          <a:xfrm>
            <a:off x="742948" y="3113119"/>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Terning 31"/>
          <p:cNvSpPr/>
          <p:nvPr/>
        </p:nvSpPr>
        <p:spPr>
          <a:xfrm>
            <a:off x="1265205" y="3051744"/>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Terning 32"/>
          <p:cNvSpPr/>
          <p:nvPr/>
        </p:nvSpPr>
        <p:spPr>
          <a:xfrm>
            <a:off x="1051399" y="3462736"/>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Terning 33"/>
          <p:cNvSpPr/>
          <p:nvPr/>
        </p:nvSpPr>
        <p:spPr>
          <a:xfrm>
            <a:off x="1114420" y="3839871"/>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Terning 34"/>
          <p:cNvSpPr/>
          <p:nvPr/>
        </p:nvSpPr>
        <p:spPr>
          <a:xfrm>
            <a:off x="771523" y="4019971"/>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erning 35"/>
          <p:cNvSpPr/>
          <p:nvPr/>
        </p:nvSpPr>
        <p:spPr>
          <a:xfrm>
            <a:off x="1265205" y="4231160"/>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Højrepil 10"/>
          <p:cNvSpPr/>
          <p:nvPr/>
        </p:nvSpPr>
        <p:spPr>
          <a:xfrm>
            <a:off x="1444303" y="3519957"/>
            <a:ext cx="978408" cy="270678"/>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a:t>Insulin</a:t>
            </a:r>
          </a:p>
        </p:txBody>
      </p:sp>
      <p:sp>
        <p:nvSpPr>
          <p:cNvPr id="37" name="Terning 36"/>
          <p:cNvSpPr/>
          <p:nvPr/>
        </p:nvSpPr>
        <p:spPr>
          <a:xfrm>
            <a:off x="2546689" y="3408130"/>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Terning 37"/>
          <p:cNvSpPr/>
          <p:nvPr/>
        </p:nvSpPr>
        <p:spPr>
          <a:xfrm>
            <a:off x="2702716" y="3736029"/>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Terning 38"/>
          <p:cNvSpPr/>
          <p:nvPr/>
        </p:nvSpPr>
        <p:spPr>
          <a:xfrm>
            <a:off x="2945759" y="3462735"/>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Cylinder 39"/>
          <p:cNvSpPr/>
          <p:nvPr/>
        </p:nvSpPr>
        <p:spPr>
          <a:xfrm>
            <a:off x="5737958" y="2850963"/>
            <a:ext cx="826450" cy="1666874"/>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Terning 40"/>
          <p:cNvSpPr/>
          <p:nvPr/>
        </p:nvSpPr>
        <p:spPr>
          <a:xfrm>
            <a:off x="6157689" y="3521691"/>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Terning 41"/>
          <p:cNvSpPr/>
          <p:nvPr/>
        </p:nvSpPr>
        <p:spPr>
          <a:xfrm>
            <a:off x="5855269" y="3152587"/>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Terning 42"/>
          <p:cNvSpPr/>
          <p:nvPr/>
        </p:nvSpPr>
        <p:spPr>
          <a:xfrm>
            <a:off x="6335784" y="3173746"/>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Terning 43"/>
          <p:cNvSpPr/>
          <p:nvPr/>
        </p:nvSpPr>
        <p:spPr>
          <a:xfrm>
            <a:off x="5839970" y="3838117"/>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Terning 44"/>
          <p:cNvSpPr/>
          <p:nvPr/>
        </p:nvSpPr>
        <p:spPr>
          <a:xfrm>
            <a:off x="6290625" y="3951222"/>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Terning 45"/>
          <p:cNvSpPr/>
          <p:nvPr/>
        </p:nvSpPr>
        <p:spPr>
          <a:xfrm>
            <a:off x="6038206" y="4301630"/>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p:cNvSpPr/>
          <p:nvPr/>
        </p:nvSpPr>
        <p:spPr>
          <a:xfrm>
            <a:off x="7272086" y="3176571"/>
            <a:ext cx="1166812" cy="1070861"/>
          </a:xfrm>
          <a:prstGeom prst="ellipse">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Cylinder 52"/>
          <p:cNvSpPr/>
          <p:nvPr/>
        </p:nvSpPr>
        <p:spPr>
          <a:xfrm>
            <a:off x="9074024" y="2834476"/>
            <a:ext cx="826450" cy="1666874"/>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Terning 53"/>
          <p:cNvSpPr/>
          <p:nvPr/>
        </p:nvSpPr>
        <p:spPr>
          <a:xfrm>
            <a:off x="9637393" y="3309161"/>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Terning 54"/>
          <p:cNvSpPr/>
          <p:nvPr/>
        </p:nvSpPr>
        <p:spPr>
          <a:xfrm>
            <a:off x="9263229" y="3885658"/>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Terning 55"/>
          <p:cNvSpPr/>
          <p:nvPr/>
        </p:nvSpPr>
        <p:spPr>
          <a:xfrm>
            <a:off x="9263229" y="3132711"/>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Terning 56"/>
          <p:cNvSpPr/>
          <p:nvPr/>
        </p:nvSpPr>
        <p:spPr>
          <a:xfrm>
            <a:off x="9325141" y="3468300"/>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Terning 57"/>
          <p:cNvSpPr/>
          <p:nvPr/>
        </p:nvSpPr>
        <p:spPr>
          <a:xfrm>
            <a:off x="9547103" y="3854140"/>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Terning 58"/>
          <p:cNvSpPr/>
          <p:nvPr/>
        </p:nvSpPr>
        <p:spPr>
          <a:xfrm>
            <a:off x="9609015" y="4287170"/>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Ellipse 59"/>
          <p:cNvSpPr/>
          <p:nvPr/>
        </p:nvSpPr>
        <p:spPr>
          <a:xfrm>
            <a:off x="10824727" y="3038927"/>
            <a:ext cx="1166812" cy="1070861"/>
          </a:xfrm>
          <a:prstGeom prst="ellipse">
            <a:avLst/>
          </a:prstGeom>
          <a:solidFill>
            <a:srgbClr val="CCFF99"/>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180 graders pil 14"/>
          <p:cNvSpPr/>
          <p:nvPr/>
        </p:nvSpPr>
        <p:spPr>
          <a:xfrm rot="4274405">
            <a:off x="10132089" y="3440409"/>
            <a:ext cx="498630" cy="714632"/>
          </a:xfrm>
          <a:prstGeom prst="uturnArrow">
            <a:avLst>
              <a:gd name="adj1" fmla="val 25000"/>
              <a:gd name="adj2" fmla="val 22508"/>
              <a:gd name="adj3" fmla="val 25000"/>
              <a:gd name="adj4" fmla="val 39893"/>
              <a:gd name="adj5" fmla="val 5067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62" name="Højrepil 61"/>
          <p:cNvSpPr/>
          <p:nvPr/>
        </p:nvSpPr>
        <p:spPr>
          <a:xfrm>
            <a:off x="6582661" y="3550718"/>
            <a:ext cx="860466" cy="270678"/>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a:t>Insulin</a:t>
            </a:r>
          </a:p>
        </p:txBody>
      </p:sp>
      <p:cxnSp>
        <p:nvCxnSpPr>
          <p:cNvPr id="63" name="Lige forbindelse 62"/>
          <p:cNvCxnSpPr/>
          <p:nvPr/>
        </p:nvCxnSpPr>
        <p:spPr>
          <a:xfrm>
            <a:off x="6811680" y="3439650"/>
            <a:ext cx="385946" cy="5447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Lige forbindelse 64"/>
          <p:cNvCxnSpPr/>
          <p:nvPr/>
        </p:nvCxnSpPr>
        <p:spPr>
          <a:xfrm flipV="1">
            <a:off x="6817783" y="3439650"/>
            <a:ext cx="309339" cy="5237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kstfelt 67"/>
          <p:cNvSpPr txBox="1"/>
          <p:nvPr/>
        </p:nvSpPr>
        <p:spPr>
          <a:xfrm>
            <a:off x="1537516" y="2014264"/>
            <a:ext cx="928459" cy="369332"/>
          </a:xfrm>
          <a:prstGeom prst="rect">
            <a:avLst/>
          </a:prstGeom>
          <a:noFill/>
        </p:spPr>
        <p:txBody>
          <a:bodyPr wrap="none" rtlCol="0">
            <a:spAutoFit/>
          </a:bodyPr>
          <a:lstStyle/>
          <a:p>
            <a:r>
              <a:rPr lang="da-DK">
                <a:highlight>
                  <a:srgbClr val="66CCFF"/>
                </a:highlight>
              </a:rPr>
              <a:t>Normal</a:t>
            </a:r>
          </a:p>
        </p:txBody>
      </p:sp>
      <p:sp>
        <p:nvSpPr>
          <p:cNvPr id="70" name="Højrepil 69"/>
          <p:cNvSpPr/>
          <p:nvPr/>
        </p:nvSpPr>
        <p:spPr>
          <a:xfrm rot="20458272">
            <a:off x="9868903" y="3469219"/>
            <a:ext cx="978408" cy="270678"/>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a:t>Insulin</a:t>
            </a:r>
          </a:p>
        </p:txBody>
      </p:sp>
      <p:sp>
        <p:nvSpPr>
          <p:cNvPr id="69" name="Tekstfelt 68"/>
          <p:cNvSpPr txBox="1"/>
          <p:nvPr/>
        </p:nvSpPr>
        <p:spPr>
          <a:xfrm>
            <a:off x="840694" y="3239128"/>
            <a:ext cx="465192" cy="215444"/>
          </a:xfrm>
          <a:prstGeom prst="rect">
            <a:avLst/>
          </a:prstGeom>
          <a:noFill/>
        </p:spPr>
        <p:txBody>
          <a:bodyPr wrap="none" rtlCol="0">
            <a:spAutoFit/>
          </a:bodyPr>
          <a:lstStyle/>
          <a:p>
            <a:r>
              <a:rPr lang="da-DK" sz="800"/>
              <a:t>Sukker</a:t>
            </a:r>
          </a:p>
        </p:txBody>
      </p:sp>
      <p:sp>
        <p:nvSpPr>
          <p:cNvPr id="72" name="Tekstfelt 71"/>
          <p:cNvSpPr txBox="1"/>
          <p:nvPr/>
        </p:nvSpPr>
        <p:spPr>
          <a:xfrm>
            <a:off x="818803" y="2562804"/>
            <a:ext cx="373820" cy="215444"/>
          </a:xfrm>
          <a:prstGeom prst="rect">
            <a:avLst/>
          </a:prstGeom>
          <a:noFill/>
        </p:spPr>
        <p:txBody>
          <a:bodyPr wrap="none" rtlCol="0">
            <a:spAutoFit/>
          </a:bodyPr>
          <a:lstStyle/>
          <a:p>
            <a:r>
              <a:rPr lang="da-DK" sz="800"/>
              <a:t>Blod</a:t>
            </a:r>
          </a:p>
        </p:txBody>
      </p:sp>
      <p:sp>
        <p:nvSpPr>
          <p:cNvPr id="74" name="Tekstfelt 73"/>
          <p:cNvSpPr txBox="1"/>
          <p:nvPr/>
        </p:nvSpPr>
        <p:spPr>
          <a:xfrm>
            <a:off x="6564408" y="2044085"/>
            <a:ext cx="1236236" cy="369332"/>
          </a:xfrm>
          <a:prstGeom prst="rect">
            <a:avLst/>
          </a:prstGeom>
          <a:noFill/>
        </p:spPr>
        <p:txBody>
          <a:bodyPr wrap="none" rtlCol="0">
            <a:spAutoFit/>
          </a:bodyPr>
          <a:lstStyle/>
          <a:p>
            <a:r>
              <a:rPr lang="da-DK" dirty="0">
                <a:highlight>
                  <a:srgbClr val="66CCFF"/>
                </a:highlight>
              </a:rPr>
              <a:t>DM type 1</a:t>
            </a:r>
          </a:p>
        </p:txBody>
      </p:sp>
      <p:sp>
        <p:nvSpPr>
          <p:cNvPr id="75" name="Tekstfelt 74"/>
          <p:cNvSpPr txBox="1"/>
          <p:nvPr/>
        </p:nvSpPr>
        <p:spPr>
          <a:xfrm>
            <a:off x="9798552" y="2056490"/>
            <a:ext cx="1236236" cy="369332"/>
          </a:xfrm>
          <a:prstGeom prst="rect">
            <a:avLst/>
          </a:prstGeom>
          <a:noFill/>
        </p:spPr>
        <p:txBody>
          <a:bodyPr wrap="none" rtlCol="0">
            <a:spAutoFit/>
          </a:bodyPr>
          <a:lstStyle/>
          <a:p>
            <a:r>
              <a:rPr lang="da-DK" dirty="0">
                <a:highlight>
                  <a:srgbClr val="66CCFF"/>
                </a:highlight>
              </a:rPr>
              <a:t>DM type 2</a:t>
            </a:r>
          </a:p>
        </p:txBody>
      </p:sp>
      <p:sp>
        <p:nvSpPr>
          <p:cNvPr id="71" name="Tekstfelt 70"/>
          <p:cNvSpPr txBox="1"/>
          <p:nvPr/>
        </p:nvSpPr>
        <p:spPr>
          <a:xfrm>
            <a:off x="384893" y="4866002"/>
            <a:ext cx="3097228" cy="923330"/>
          </a:xfrm>
          <a:prstGeom prst="rect">
            <a:avLst/>
          </a:prstGeom>
          <a:noFill/>
        </p:spPr>
        <p:txBody>
          <a:bodyPr wrap="square" rtlCol="0">
            <a:spAutoFit/>
          </a:bodyPr>
          <a:lstStyle/>
          <a:p>
            <a:pPr algn="ctr"/>
            <a:r>
              <a:rPr lang="da-DK" dirty="0"/>
              <a:t>Sukker fra blodet bliver transporteret over i cellerne ved hjælp af  insulin</a:t>
            </a:r>
          </a:p>
        </p:txBody>
      </p:sp>
      <p:sp>
        <p:nvSpPr>
          <p:cNvPr id="76" name="Tekstfelt 75"/>
          <p:cNvSpPr txBox="1"/>
          <p:nvPr/>
        </p:nvSpPr>
        <p:spPr>
          <a:xfrm>
            <a:off x="5557658" y="4643028"/>
            <a:ext cx="3104054" cy="2308324"/>
          </a:xfrm>
          <a:prstGeom prst="rect">
            <a:avLst/>
          </a:prstGeom>
          <a:noFill/>
        </p:spPr>
        <p:txBody>
          <a:bodyPr wrap="square" rtlCol="0">
            <a:spAutoFit/>
          </a:bodyPr>
          <a:lstStyle/>
          <a:p>
            <a:pPr marL="0" lvl="1" algn="ctr"/>
            <a:r>
              <a:rPr lang="da-DK" sz="1600" dirty="0"/>
              <a:t>Bugspytkirtlen (pancreas) ikke producerer hormonet insulin, der hjælper sukkeret fra blodet over i cellerne. </a:t>
            </a:r>
          </a:p>
          <a:p>
            <a:pPr marL="0" lvl="1" algn="ctr"/>
            <a:endParaRPr lang="da-DK" sz="1600" b="1" dirty="0"/>
          </a:p>
          <a:p>
            <a:pPr marL="0" lvl="1" algn="ctr"/>
            <a:r>
              <a:rPr lang="da-DK" sz="1600" b="1" dirty="0"/>
              <a:t>Type 1. </a:t>
            </a:r>
            <a:r>
              <a:rPr lang="da-DK" sz="1600" dirty="0"/>
              <a:t> </a:t>
            </a:r>
          </a:p>
          <a:p>
            <a:pPr marL="0" lvl="1" algn="ctr"/>
            <a:r>
              <a:rPr lang="da-DK" sz="1600" dirty="0">
                <a:solidFill>
                  <a:srgbClr val="0070C0"/>
                </a:solidFill>
              </a:rPr>
              <a:t>Behandlingen er derfor insulin og diæt.</a:t>
            </a:r>
            <a:endParaRPr lang="da-DK" sz="1600" b="1" dirty="0">
              <a:solidFill>
                <a:srgbClr val="0070C0"/>
              </a:solidFill>
            </a:endParaRPr>
          </a:p>
          <a:p>
            <a:pPr algn="ctr"/>
            <a:endParaRPr lang="da-DK" sz="1600" dirty="0"/>
          </a:p>
        </p:txBody>
      </p:sp>
      <p:sp>
        <p:nvSpPr>
          <p:cNvPr id="77" name="Tekstfelt 76"/>
          <p:cNvSpPr txBox="1"/>
          <p:nvPr/>
        </p:nvSpPr>
        <p:spPr>
          <a:xfrm>
            <a:off x="3505616" y="2751816"/>
            <a:ext cx="2040270" cy="1815882"/>
          </a:xfrm>
          <a:prstGeom prst="rect">
            <a:avLst/>
          </a:prstGeom>
          <a:solidFill>
            <a:srgbClr val="FFCCFF"/>
          </a:solidFill>
          <a:ln>
            <a:solidFill>
              <a:schemeClr val="tx1"/>
            </a:solidFill>
          </a:ln>
        </p:spPr>
        <p:txBody>
          <a:bodyPr wrap="square" rtlCol="0">
            <a:spAutoFit/>
          </a:bodyPr>
          <a:lstStyle/>
          <a:p>
            <a:pPr algn="ctr"/>
            <a:r>
              <a:rPr lang="da-DK" sz="1600"/>
              <a:t>Ved sukkersyge kan sukkeret ikke komme ind i cellerne, hvor det skal give energi. </a:t>
            </a:r>
          </a:p>
          <a:p>
            <a:pPr algn="ctr"/>
            <a:r>
              <a:rPr lang="da-DK" sz="1600"/>
              <a:t>Årsagen kan være at:</a:t>
            </a:r>
          </a:p>
        </p:txBody>
      </p:sp>
      <p:sp>
        <p:nvSpPr>
          <p:cNvPr id="78" name="Tekstfelt 77"/>
          <p:cNvSpPr txBox="1"/>
          <p:nvPr/>
        </p:nvSpPr>
        <p:spPr>
          <a:xfrm>
            <a:off x="8902290" y="4629195"/>
            <a:ext cx="3040713" cy="2062103"/>
          </a:xfrm>
          <a:prstGeom prst="rect">
            <a:avLst/>
          </a:prstGeom>
          <a:noFill/>
        </p:spPr>
        <p:txBody>
          <a:bodyPr wrap="square" rtlCol="0">
            <a:spAutoFit/>
          </a:bodyPr>
          <a:lstStyle/>
          <a:p>
            <a:pPr algn="ctr"/>
            <a:r>
              <a:rPr lang="da-DK" sz="1600" dirty="0"/>
              <a:t>Kroppens celler ikke responderer så godt på det producerede insulin.</a:t>
            </a:r>
          </a:p>
          <a:p>
            <a:pPr algn="ctr"/>
            <a:endParaRPr lang="da-DK" sz="1600" b="1" dirty="0"/>
          </a:p>
          <a:p>
            <a:pPr algn="ctr"/>
            <a:endParaRPr lang="da-DK" sz="1600" b="1" dirty="0"/>
          </a:p>
          <a:p>
            <a:pPr algn="ctr"/>
            <a:r>
              <a:rPr lang="da-DK" sz="1600" b="1" dirty="0"/>
              <a:t>Type 2.</a:t>
            </a:r>
          </a:p>
          <a:p>
            <a:pPr algn="ctr"/>
            <a:r>
              <a:rPr lang="da-DK" sz="1600" dirty="0">
                <a:solidFill>
                  <a:srgbClr val="0070C0"/>
                </a:solidFill>
              </a:rPr>
              <a:t>Behandlingen er tabletter og diæt/vægttab</a:t>
            </a:r>
          </a:p>
        </p:txBody>
      </p:sp>
    </p:spTree>
    <p:extLst>
      <p:ext uri="{BB962C8B-B14F-4D97-AF65-F5344CB8AC3E}">
        <p14:creationId xmlns:p14="http://schemas.microsoft.com/office/powerpoint/2010/main" val="4066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animBg="1"/>
      <p:bldP spid="31" grpId="0" animBg="1"/>
      <p:bldP spid="29" grpId="0" animBg="1"/>
      <p:bldP spid="32" grpId="0" animBg="1"/>
      <p:bldP spid="33" grpId="0" animBg="1"/>
      <p:bldP spid="34" grpId="0" animBg="1"/>
      <p:bldP spid="35" grpId="0" animBg="1"/>
      <p:bldP spid="36" grpId="0" animBg="1"/>
      <p:bldP spid="11"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53" grpId="0" animBg="1"/>
      <p:bldP spid="54" grpId="0" animBg="1"/>
      <p:bldP spid="55" grpId="0" animBg="1"/>
      <p:bldP spid="56" grpId="0" animBg="1"/>
      <p:bldP spid="57" grpId="0" animBg="1"/>
      <p:bldP spid="58" grpId="0" animBg="1"/>
      <p:bldP spid="59" grpId="0" animBg="1"/>
      <p:bldP spid="60" grpId="0" animBg="1"/>
      <p:bldP spid="15" grpId="0" animBg="1"/>
      <p:bldP spid="62" grpId="0" animBg="1"/>
      <p:bldP spid="68" grpId="0"/>
      <p:bldP spid="70" grpId="0" animBg="1"/>
      <p:bldP spid="69" grpId="0"/>
      <p:bldP spid="72" grpId="0"/>
      <p:bldP spid="74" grpId="0"/>
      <p:bldP spid="75" grpId="0"/>
      <p:bldP spid="71" grpId="0"/>
      <p:bldP spid="76" grpId="0"/>
      <p:bldP spid="77" grpId="0" animBg="1"/>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kstfelt 60"/>
          <p:cNvSpPr txBox="1"/>
          <p:nvPr/>
        </p:nvSpPr>
        <p:spPr>
          <a:xfrm>
            <a:off x="340469" y="1154448"/>
            <a:ext cx="11752677" cy="5724644"/>
          </a:xfrm>
          <a:prstGeom prst="rect">
            <a:avLst/>
          </a:prstGeom>
          <a:noFill/>
        </p:spPr>
        <p:txBody>
          <a:bodyPr wrap="square" rtlCol="0">
            <a:spAutoFit/>
          </a:bodyPr>
          <a:lstStyle/>
          <a:p>
            <a:pPr algn="ctr"/>
            <a:r>
              <a:rPr lang="da-DK" sz="2400" dirty="0"/>
              <a:t>Når cellerne ikke kan få sukkeret som energikilde, bruger de i stedet fedt. </a:t>
            </a:r>
          </a:p>
          <a:p>
            <a:pPr algn="ctr"/>
            <a:r>
              <a:rPr lang="da-DK" sz="2400" dirty="0"/>
              <a:t>Fedtforbrændingen har dog en ulempe:</a:t>
            </a:r>
          </a:p>
          <a:p>
            <a:endParaRPr lang="da-DK" sz="2000" dirty="0"/>
          </a:p>
          <a:p>
            <a:pPr marL="742950" lvl="1" indent="-285750">
              <a:buFont typeface="Arial" panose="020B0604020202020204" pitchFamily="34" charset="0"/>
              <a:buChar char="•"/>
            </a:pPr>
            <a:r>
              <a:rPr lang="da-DK" sz="2000" dirty="0"/>
              <a:t>Affaldsproduktet af fedtforbrænding er </a:t>
            </a:r>
            <a:r>
              <a:rPr lang="da-DK" sz="2000" i="1" dirty="0"/>
              <a:t>ketonstoffer</a:t>
            </a:r>
            <a:r>
              <a:rPr lang="da-DK" sz="2000" dirty="0"/>
              <a:t>, som er syre (Ketoacidose)</a:t>
            </a:r>
          </a:p>
          <a:p>
            <a:pPr marL="742950" lvl="1" indent="-285750">
              <a:buFont typeface="Arial" panose="020B0604020202020204" pitchFamily="34" charset="0"/>
              <a:buChar char="•"/>
            </a:pPr>
            <a:endParaRPr lang="da-DK" sz="2000" dirty="0"/>
          </a:p>
          <a:p>
            <a:pPr marL="742950" lvl="1" indent="-285750">
              <a:buFont typeface="Arial" panose="020B0604020202020204" pitchFamily="34" charset="0"/>
              <a:buChar char="•"/>
            </a:pPr>
            <a:endParaRPr lang="da-DK" sz="2000" dirty="0"/>
          </a:p>
          <a:p>
            <a:pPr lvl="1"/>
            <a:endParaRPr lang="da-DK" sz="2000" dirty="0"/>
          </a:p>
          <a:p>
            <a:pPr marL="742950" lvl="1" indent="-285750">
              <a:buFont typeface="Arial" panose="020B0604020202020204" pitchFamily="34" charset="0"/>
              <a:buChar char="•"/>
            </a:pPr>
            <a:endParaRPr lang="da-DK" sz="2000" dirty="0"/>
          </a:p>
          <a:p>
            <a:pPr marL="742950" lvl="1" indent="-285750">
              <a:buFont typeface="Arial" panose="020B0604020202020204" pitchFamily="34" charset="0"/>
              <a:buChar char="•"/>
            </a:pPr>
            <a:endParaRPr lang="da-DK" sz="2000" dirty="0"/>
          </a:p>
          <a:p>
            <a:pPr lvl="1"/>
            <a:endParaRPr lang="da-DK" sz="2000" dirty="0"/>
          </a:p>
          <a:p>
            <a:pPr marL="742950" lvl="1" indent="-285750">
              <a:buFont typeface="Arial" panose="020B0604020202020204" pitchFamily="34" charset="0"/>
              <a:buChar char="•"/>
            </a:pPr>
            <a:r>
              <a:rPr lang="da-DK" sz="2000" dirty="0"/>
              <a:t>Kroppens syreniveau (pH-værdi) skal helst være så stabilt som muligt, hvorfor kroppen må skille sig af med den øgede syreproduktion. </a:t>
            </a:r>
          </a:p>
          <a:p>
            <a:pPr marL="742950" lvl="1" indent="-285750">
              <a:buFont typeface="Arial" panose="020B0604020202020204" pitchFamily="34" charset="0"/>
              <a:buChar char="•"/>
            </a:pPr>
            <a:endParaRPr lang="da-DK" sz="2000" dirty="0"/>
          </a:p>
          <a:p>
            <a:pPr marL="742950" lvl="1" indent="-285750">
              <a:buFont typeface="Arial" panose="020B0604020202020204" pitchFamily="34" charset="0"/>
              <a:buChar char="•"/>
            </a:pPr>
            <a:r>
              <a:rPr lang="da-DK" sz="2000" dirty="0"/>
              <a:t>Det kan den gøre bl.a. ved at lave syren om til vand og CO</a:t>
            </a:r>
            <a:r>
              <a:rPr lang="da-DK" sz="2000" baseline="-25000" dirty="0"/>
              <a:t>2</a:t>
            </a:r>
            <a:r>
              <a:rPr lang="da-DK" sz="2000" dirty="0"/>
              <a:t>. </a:t>
            </a:r>
          </a:p>
          <a:p>
            <a:pPr lvl="1"/>
            <a:r>
              <a:rPr lang="da-DK" sz="2000" dirty="0"/>
              <a:t>    </a:t>
            </a:r>
          </a:p>
          <a:p>
            <a:pPr marL="800100" lvl="1" indent="-342900">
              <a:buFont typeface="Arial" panose="020B0604020202020204" pitchFamily="34" charset="0"/>
              <a:buChar char="•"/>
            </a:pPr>
            <a:r>
              <a:rPr lang="da-DK" sz="2000" dirty="0"/>
              <a:t>Den øgede CO</a:t>
            </a:r>
            <a:r>
              <a:rPr lang="da-DK" sz="2000" baseline="-25000" dirty="0"/>
              <a:t>2</a:t>
            </a:r>
            <a:r>
              <a:rPr lang="da-DK" sz="2000" dirty="0"/>
              <a:t> mængde, udskilles via lungerne. Patienten hyperventilerer. Hyperventilation i denne sammenhæng kaldes </a:t>
            </a:r>
            <a:r>
              <a:rPr lang="da-DK" sz="2000" b="1" dirty="0"/>
              <a:t>KUSSMAUL</a:t>
            </a:r>
            <a:r>
              <a:rPr lang="da-DK" sz="2000" dirty="0"/>
              <a:t>-respiration</a:t>
            </a:r>
          </a:p>
          <a:p>
            <a:pPr marL="742950" lvl="1" indent="-285750">
              <a:buFont typeface="Arial" panose="020B0604020202020204" pitchFamily="34" charset="0"/>
              <a:buChar char="•"/>
            </a:pPr>
            <a:endParaRPr lang="da-DK" dirty="0"/>
          </a:p>
        </p:txBody>
      </p:sp>
      <p:sp>
        <p:nvSpPr>
          <p:cNvPr id="2" name="Titel 1"/>
          <p:cNvSpPr>
            <a:spLocks noGrp="1"/>
          </p:cNvSpPr>
          <p:nvPr>
            <p:ph type="ctrTitle"/>
          </p:nvPr>
        </p:nvSpPr>
        <p:spPr>
          <a:xfrm>
            <a:off x="1536197" y="-1167"/>
            <a:ext cx="9144000" cy="763399"/>
          </a:xfrm>
        </p:spPr>
        <p:txBody>
          <a:bodyPr>
            <a:noAutofit/>
          </a:bodyPr>
          <a:lstStyle/>
          <a:p>
            <a:r>
              <a:rPr lang="da-DK" sz="2800"/>
              <a:t>FEDTFORBRÆNDING / KETOACIDOSE</a:t>
            </a:r>
          </a:p>
        </p:txBody>
      </p:sp>
      <p:sp>
        <p:nvSpPr>
          <p:cNvPr id="40" name="Cylinder 39"/>
          <p:cNvSpPr/>
          <p:nvPr/>
        </p:nvSpPr>
        <p:spPr>
          <a:xfrm>
            <a:off x="4707764" y="2702279"/>
            <a:ext cx="826450" cy="1666874"/>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Terning 40"/>
          <p:cNvSpPr/>
          <p:nvPr/>
        </p:nvSpPr>
        <p:spPr>
          <a:xfrm>
            <a:off x="5238694" y="3671151"/>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Terning 41"/>
          <p:cNvSpPr/>
          <p:nvPr/>
        </p:nvSpPr>
        <p:spPr>
          <a:xfrm>
            <a:off x="5362519" y="3249545"/>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Terning 42"/>
          <p:cNvSpPr/>
          <p:nvPr/>
        </p:nvSpPr>
        <p:spPr>
          <a:xfrm>
            <a:off x="4858452" y="3358756"/>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Terning 43"/>
          <p:cNvSpPr/>
          <p:nvPr/>
        </p:nvSpPr>
        <p:spPr>
          <a:xfrm>
            <a:off x="5052514" y="3071855"/>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Terning 44"/>
          <p:cNvSpPr/>
          <p:nvPr/>
        </p:nvSpPr>
        <p:spPr>
          <a:xfrm>
            <a:off x="5154522" y="4149938"/>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Terning 45"/>
          <p:cNvSpPr/>
          <p:nvPr/>
        </p:nvSpPr>
        <p:spPr>
          <a:xfrm>
            <a:off x="4920364" y="3867280"/>
            <a:ext cx="123825" cy="109211"/>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p:cNvSpPr/>
          <p:nvPr/>
        </p:nvSpPr>
        <p:spPr>
          <a:xfrm>
            <a:off x="5844795" y="3219729"/>
            <a:ext cx="1166812" cy="1070861"/>
          </a:xfrm>
          <a:prstGeom prst="ellipse">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Tåre 49"/>
          <p:cNvSpPr/>
          <p:nvPr/>
        </p:nvSpPr>
        <p:spPr>
          <a:xfrm rot="18697343">
            <a:off x="6020402" y="3611248"/>
            <a:ext cx="175590" cy="185533"/>
          </a:xfrm>
          <a:prstGeom prst="teardrop">
            <a:avLst>
              <a:gd name="adj" fmla="val 14174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p:cNvSpPr txBox="1"/>
          <p:nvPr/>
        </p:nvSpPr>
        <p:spPr>
          <a:xfrm>
            <a:off x="5955792" y="3333714"/>
            <a:ext cx="370614" cy="215444"/>
          </a:xfrm>
          <a:prstGeom prst="rect">
            <a:avLst/>
          </a:prstGeom>
          <a:noFill/>
        </p:spPr>
        <p:txBody>
          <a:bodyPr wrap="none" rtlCol="0">
            <a:spAutoFit/>
          </a:bodyPr>
          <a:lstStyle/>
          <a:p>
            <a:r>
              <a:rPr lang="da-DK" sz="800"/>
              <a:t>Fedt</a:t>
            </a:r>
          </a:p>
        </p:txBody>
      </p:sp>
      <p:sp>
        <p:nvSpPr>
          <p:cNvPr id="23" name="Skyformet billedforklaring 22"/>
          <p:cNvSpPr/>
          <p:nvPr/>
        </p:nvSpPr>
        <p:spPr>
          <a:xfrm rot="5914276">
            <a:off x="6343530" y="3685166"/>
            <a:ext cx="431710" cy="498655"/>
          </a:xfrm>
          <a:prstGeom prst="cloudCallout">
            <a:avLst>
              <a:gd name="adj1" fmla="val -27395"/>
              <a:gd name="adj2" fmla="val 771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p:cNvSpPr txBox="1"/>
          <p:nvPr/>
        </p:nvSpPr>
        <p:spPr>
          <a:xfrm>
            <a:off x="6378550" y="3814163"/>
            <a:ext cx="364202" cy="215444"/>
          </a:xfrm>
          <a:prstGeom prst="rect">
            <a:avLst/>
          </a:prstGeom>
          <a:noFill/>
        </p:spPr>
        <p:txBody>
          <a:bodyPr wrap="none" rtlCol="0">
            <a:spAutoFit/>
          </a:bodyPr>
          <a:lstStyle/>
          <a:p>
            <a:r>
              <a:rPr lang="da-DK" sz="800"/>
              <a:t>Syre</a:t>
            </a:r>
          </a:p>
        </p:txBody>
      </p:sp>
    </p:spTree>
    <p:extLst>
      <p:ext uri="{BB962C8B-B14F-4D97-AF65-F5344CB8AC3E}">
        <p14:creationId xmlns:p14="http://schemas.microsoft.com/office/powerpoint/2010/main" val="13515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8" grpId="0" animBg="1"/>
      <p:bldP spid="50" grpId="0" animBg="1"/>
      <p:bldP spid="8" grpId="0"/>
      <p:bldP spid="23"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Lone\Pictures\MP Navigator EX\2011_12_16\IMG ab q copy.jpg"/>
          <p:cNvPicPr>
            <a:picLocks noChangeAspect="1" noChangeArrowheads="1"/>
          </p:cNvPicPr>
          <p:nvPr/>
        </p:nvPicPr>
        <p:blipFill>
          <a:blip r:embed="rId3" cstate="print"/>
          <a:srcRect l="23155" t="28308" r="20884" b="30667"/>
          <a:stretch>
            <a:fillRect/>
          </a:stretch>
        </p:blipFill>
        <p:spPr bwMode="auto">
          <a:xfrm>
            <a:off x="4033084" y="2481059"/>
            <a:ext cx="2987304" cy="2597655"/>
          </a:xfrm>
          <a:prstGeom prst="rect">
            <a:avLst/>
          </a:prstGeom>
          <a:noFill/>
        </p:spPr>
      </p:pic>
      <p:sp>
        <p:nvSpPr>
          <p:cNvPr id="2" name="Titel 1"/>
          <p:cNvSpPr>
            <a:spLocks noGrp="1"/>
          </p:cNvSpPr>
          <p:nvPr>
            <p:ph type="title"/>
          </p:nvPr>
        </p:nvSpPr>
        <p:spPr>
          <a:xfrm>
            <a:off x="1027386" y="100217"/>
            <a:ext cx="10515600" cy="1089250"/>
          </a:xfrm>
        </p:spPr>
        <p:txBody>
          <a:bodyPr/>
          <a:lstStyle/>
          <a:p>
            <a:pPr algn="ctr"/>
            <a:r>
              <a:rPr lang="da-DK" sz="2800"/>
              <a:t>HVAD SKAL MAN VÆRE OPMÆRKSOM PÅ, NÅR EN PATIENT MED DIABETES ER INDLAGT?</a:t>
            </a:r>
          </a:p>
        </p:txBody>
      </p:sp>
      <p:sp>
        <p:nvSpPr>
          <p:cNvPr id="4" name="Tekstfelt 3"/>
          <p:cNvSpPr txBox="1"/>
          <p:nvPr/>
        </p:nvSpPr>
        <p:spPr>
          <a:xfrm>
            <a:off x="4980572" y="5123372"/>
            <a:ext cx="5178266" cy="1477328"/>
          </a:xfrm>
          <a:prstGeom prst="rect">
            <a:avLst/>
          </a:prstGeom>
          <a:solidFill>
            <a:schemeClr val="accent6">
              <a:lumMod val="40000"/>
              <a:lumOff val="60000"/>
            </a:schemeClr>
          </a:solidFill>
          <a:ln>
            <a:solidFill>
              <a:schemeClr val="tx1"/>
            </a:solidFill>
          </a:ln>
        </p:spPr>
        <p:txBody>
          <a:bodyPr wrap="square" rtlCol="0">
            <a:spAutoFit/>
          </a:bodyPr>
          <a:lstStyle/>
          <a:p>
            <a:pPr algn="ctr"/>
            <a:r>
              <a:rPr lang="da-DK" b="1" dirty="0"/>
              <a:t>Mobilisering</a:t>
            </a:r>
          </a:p>
          <a:p>
            <a:pPr algn="ctr"/>
            <a:r>
              <a:rPr lang="da-DK" dirty="0"/>
              <a:t>Motion virker insulinbesparende. </a:t>
            </a:r>
          </a:p>
          <a:p>
            <a:pPr algn="ctr"/>
            <a:r>
              <a:rPr lang="da-DK" dirty="0"/>
              <a:t>Dvs. når patienten bliver indlagt får de måske ikke den motion, de er vant til →  </a:t>
            </a:r>
            <a:r>
              <a:rPr lang="da-DK" dirty="0" err="1"/>
              <a:t>bl</a:t>
            </a:r>
            <a:r>
              <a:rPr lang="da-DK" dirty="0"/>
              <a:t>. sukkeret stiger og de skal måske have mere insulin.</a:t>
            </a:r>
          </a:p>
        </p:txBody>
      </p:sp>
      <p:sp>
        <p:nvSpPr>
          <p:cNvPr id="10" name="Tekstfelt 9"/>
          <p:cNvSpPr txBox="1"/>
          <p:nvPr/>
        </p:nvSpPr>
        <p:spPr>
          <a:xfrm>
            <a:off x="8185347" y="3132675"/>
            <a:ext cx="2836394" cy="1477328"/>
          </a:xfrm>
          <a:prstGeom prst="rect">
            <a:avLst/>
          </a:prstGeom>
          <a:solidFill>
            <a:srgbClr val="CCFF99"/>
          </a:solidFill>
          <a:ln>
            <a:solidFill>
              <a:schemeClr val="tx1"/>
            </a:solidFill>
          </a:ln>
        </p:spPr>
        <p:txBody>
          <a:bodyPr wrap="square" lIns="91440" tIns="45720" rIns="91440" bIns="45720" rtlCol="0" anchor="t">
            <a:spAutoFit/>
          </a:bodyPr>
          <a:lstStyle/>
          <a:p>
            <a:pPr algn="ctr"/>
            <a:r>
              <a:rPr lang="da-DK" b="1" dirty="0"/>
              <a:t>Kosten</a:t>
            </a:r>
          </a:p>
          <a:p>
            <a:pPr algn="ctr"/>
            <a:r>
              <a:rPr lang="da-DK" dirty="0"/>
              <a:t>Patienten går meget op i sin kost, men på sygehuset er det ikke relevant </a:t>
            </a:r>
          </a:p>
        </p:txBody>
      </p:sp>
      <p:sp>
        <p:nvSpPr>
          <p:cNvPr id="12" name="Tekstfelt 11"/>
          <p:cNvSpPr txBox="1"/>
          <p:nvPr/>
        </p:nvSpPr>
        <p:spPr>
          <a:xfrm>
            <a:off x="243500" y="3778832"/>
            <a:ext cx="3134040" cy="923330"/>
          </a:xfrm>
          <a:prstGeom prst="rect">
            <a:avLst/>
          </a:prstGeom>
          <a:solidFill>
            <a:srgbClr val="CCECFF"/>
          </a:solidFill>
          <a:ln>
            <a:solidFill>
              <a:schemeClr val="tx1"/>
            </a:solidFill>
          </a:ln>
        </p:spPr>
        <p:txBody>
          <a:bodyPr wrap="square" rtlCol="0">
            <a:spAutoFit/>
          </a:bodyPr>
          <a:lstStyle/>
          <a:p>
            <a:pPr algn="ctr"/>
            <a:r>
              <a:rPr lang="da-DK" b="1" dirty="0"/>
              <a:t>Fodpleje</a:t>
            </a:r>
          </a:p>
          <a:p>
            <a:pPr algn="ctr"/>
            <a:r>
              <a:rPr lang="da-DK" dirty="0"/>
              <a:t>Det er en specialistopgave, at klippe deres negle</a:t>
            </a:r>
          </a:p>
        </p:txBody>
      </p:sp>
      <p:sp>
        <p:nvSpPr>
          <p:cNvPr id="13" name="Tekstfelt 12"/>
          <p:cNvSpPr txBox="1"/>
          <p:nvPr/>
        </p:nvSpPr>
        <p:spPr>
          <a:xfrm>
            <a:off x="139812" y="1457319"/>
            <a:ext cx="3170835" cy="1754326"/>
          </a:xfrm>
          <a:prstGeom prst="rect">
            <a:avLst/>
          </a:prstGeom>
          <a:solidFill>
            <a:schemeClr val="bg2">
              <a:lumMod val="75000"/>
            </a:schemeClr>
          </a:solidFill>
          <a:ln>
            <a:solidFill>
              <a:schemeClr val="tx1"/>
            </a:solidFill>
          </a:ln>
        </p:spPr>
        <p:txBody>
          <a:bodyPr wrap="square" rtlCol="0">
            <a:spAutoFit/>
          </a:bodyPr>
          <a:lstStyle/>
          <a:p>
            <a:pPr algn="ctr"/>
            <a:r>
              <a:rPr lang="da-DK" b="1" dirty="0"/>
              <a:t>Observation</a:t>
            </a:r>
          </a:p>
          <a:p>
            <a:pPr algn="ctr"/>
            <a:r>
              <a:rPr lang="da-DK" dirty="0"/>
              <a:t>Blodsukker målinger, u-stix</a:t>
            </a:r>
          </a:p>
          <a:p>
            <a:pPr algn="ctr"/>
            <a:r>
              <a:rPr lang="da-DK" dirty="0"/>
              <a:t>      Tegn på ↑↓ blodsukker</a:t>
            </a:r>
          </a:p>
          <a:p>
            <a:pPr algn="ctr"/>
            <a:r>
              <a:rPr lang="da-DK" dirty="0"/>
              <a:t>      Obs hudpleje/tryksår</a:t>
            </a:r>
          </a:p>
          <a:p>
            <a:pPr algn="ctr"/>
            <a:r>
              <a:rPr lang="da-DK" dirty="0"/>
              <a:t>Vejrtrækning</a:t>
            </a:r>
          </a:p>
          <a:p>
            <a:endParaRPr lang="da-DK" dirty="0"/>
          </a:p>
        </p:txBody>
      </p:sp>
      <p:sp>
        <p:nvSpPr>
          <p:cNvPr id="14" name="Tekstfelt 13"/>
          <p:cNvSpPr txBox="1"/>
          <p:nvPr/>
        </p:nvSpPr>
        <p:spPr>
          <a:xfrm>
            <a:off x="7707170" y="1705744"/>
            <a:ext cx="3593685" cy="923330"/>
          </a:xfrm>
          <a:prstGeom prst="rect">
            <a:avLst/>
          </a:prstGeom>
          <a:solidFill>
            <a:srgbClr val="99FF66"/>
          </a:solidFill>
          <a:ln>
            <a:solidFill>
              <a:schemeClr val="tx1"/>
            </a:solidFill>
          </a:ln>
        </p:spPr>
        <p:txBody>
          <a:bodyPr wrap="square" rtlCol="0">
            <a:spAutoFit/>
          </a:bodyPr>
          <a:lstStyle/>
          <a:p>
            <a:pPr algn="ctr"/>
            <a:r>
              <a:rPr lang="da-DK" b="1" dirty="0"/>
              <a:t>Feber</a:t>
            </a:r>
          </a:p>
          <a:p>
            <a:pPr algn="ctr"/>
            <a:r>
              <a:rPr lang="da-DK" dirty="0"/>
              <a:t>Feber → stigende blodsukker. Evt øget behov for insulin</a:t>
            </a:r>
          </a:p>
        </p:txBody>
      </p:sp>
      <p:sp>
        <p:nvSpPr>
          <p:cNvPr id="15" name="Tekstfelt 14"/>
          <p:cNvSpPr txBox="1"/>
          <p:nvPr/>
        </p:nvSpPr>
        <p:spPr>
          <a:xfrm>
            <a:off x="3455544" y="1406376"/>
            <a:ext cx="4051695" cy="923330"/>
          </a:xfrm>
          <a:prstGeom prst="rect">
            <a:avLst/>
          </a:prstGeom>
          <a:solidFill>
            <a:srgbClr val="CCCCFF"/>
          </a:solidFill>
          <a:ln>
            <a:solidFill>
              <a:schemeClr val="tx1"/>
            </a:solidFill>
          </a:ln>
        </p:spPr>
        <p:txBody>
          <a:bodyPr wrap="square" rtlCol="0">
            <a:spAutoFit/>
          </a:bodyPr>
          <a:lstStyle/>
          <a:p>
            <a:pPr algn="ctr"/>
            <a:r>
              <a:rPr lang="da-DK" b="1" dirty="0"/>
              <a:t>Stress</a:t>
            </a:r>
          </a:p>
          <a:p>
            <a:pPr algn="ctr"/>
            <a:r>
              <a:rPr lang="da-DK" dirty="0"/>
              <a:t>Stress (over indlæggelse/diagnose?) → stigende blodsukker</a:t>
            </a:r>
          </a:p>
        </p:txBody>
      </p:sp>
      <p:sp>
        <p:nvSpPr>
          <p:cNvPr id="17" name="Tekstfelt 16"/>
          <p:cNvSpPr txBox="1"/>
          <p:nvPr/>
        </p:nvSpPr>
        <p:spPr>
          <a:xfrm>
            <a:off x="433054" y="5563727"/>
            <a:ext cx="3374262" cy="376057"/>
          </a:xfrm>
          <a:prstGeom prst="rect">
            <a:avLst/>
          </a:prstGeom>
          <a:solidFill>
            <a:srgbClr val="CCFF66"/>
          </a:solidFill>
          <a:ln>
            <a:solidFill>
              <a:schemeClr val="tx1"/>
            </a:solidFill>
          </a:ln>
        </p:spPr>
        <p:txBody>
          <a:bodyPr wrap="square" rtlCol="0">
            <a:spAutoFit/>
          </a:bodyPr>
          <a:lstStyle/>
          <a:p>
            <a:pPr algn="ctr"/>
            <a:r>
              <a:rPr lang="da-DK" dirty="0"/>
              <a:t>Sendiabetiske komplikationer</a:t>
            </a:r>
          </a:p>
        </p:txBody>
      </p:sp>
    </p:spTree>
    <p:extLst>
      <p:ext uri="{BB962C8B-B14F-4D97-AF65-F5344CB8AC3E}">
        <p14:creationId xmlns:p14="http://schemas.microsoft.com/office/powerpoint/2010/main" val="7376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14" grpId="0" animBg="1"/>
      <p:bldP spid="1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41682">
            <a:off x="6851058" y="3462571"/>
            <a:ext cx="3383056" cy="1537753"/>
          </a:xfrm>
          <a:prstGeom prst="rect">
            <a:avLst/>
          </a:prstGeom>
          <a:effectLst>
            <a:softEdge rad="127000"/>
          </a:effectLst>
        </p:spPr>
      </p:pic>
      <p:sp>
        <p:nvSpPr>
          <p:cNvPr id="2" name="Titel 1"/>
          <p:cNvSpPr>
            <a:spLocks noGrp="1"/>
          </p:cNvSpPr>
          <p:nvPr>
            <p:ph type="ctrTitle"/>
          </p:nvPr>
        </p:nvSpPr>
        <p:spPr>
          <a:xfrm>
            <a:off x="1401939" y="348126"/>
            <a:ext cx="9144000" cy="763399"/>
          </a:xfrm>
        </p:spPr>
        <p:txBody>
          <a:bodyPr>
            <a:normAutofit/>
          </a:bodyPr>
          <a:lstStyle/>
          <a:p>
            <a:r>
              <a:rPr lang="da-DK" sz="2800"/>
              <a:t>MÅLING AF BLODSUKKER</a:t>
            </a:r>
          </a:p>
        </p:txBody>
      </p:sp>
      <p:sp>
        <p:nvSpPr>
          <p:cNvPr id="3" name="Tekstfelt 2"/>
          <p:cNvSpPr txBox="1"/>
          <p:nvPr/>
        </p:nvSpPr>
        <p:spPr>
          <a:xfrm>
            <a:off x="179654" y="2090416"/>
            <a:ext cx="11213431" cy="3416320"/>
          </a:xfrm>
          <a:prstGeom prst="rect">
            <a:avLst/>
          </a:prstGeom>
          <a:noFill/>
        </p:spPr>
        <p:txBody>
          <a:bodyPr wrap="square" lIns="91440" tIns="45720" rIns="91440" bIns="45720" rtlCol="0" anchor="t">
            <a:spAutoFit/>
          </a:bodyPr>
          <a:lstStyle/>
          <a:p>
            <a:pPr marL="342900" indent="-342900">
              <a:buFont typeface="Arial"/>
              <a:buChar char="•"/>
            </a:pPr>
            <a:r>
              <a:rPr lang="da-DK" sz="2400" dirty="0"/>
              <a:t>Normal fasteblodsukker ligger på ca. 4-7 mmol/l</a:t>
            </a:r>
            <a:endParaRPr lang="da-DK" dirty="0"/>
          </a:p>
          <a:p>
            <a:endParaRPr lang="da-DK" sz="2400" dirty="0"/>
          </a:p>
          <a:p>
            <a:pPr marL="342900" indent="-342900">
              <a:buFont typeface="Arial"/>
              <a:buChar char="•"/>
            </a:pPr>
            <a:r>
              <a:rPr lang="da-DK" sz="2400" dirty="0"/>
              <a:t>Gennemgang af blodsukkermåling har i til KØ på 2. semester – ellers...  </a:t>
            </a:r>
          </a:p>
          <a:p>
            <a:endParaRPr lang="da-DK" sz="2400" dirty="0"/>
          </a:p>
          <a:p>
            <a:endParaRPr lang="da-DK" sz="2400" dirty="0"/>
          </a:p>
          <a:p>
            <a:pPr marL="342900" indent="-342900">
              <a:buFont typeface="Arial"/>
              <a:buChar char="•"/>
            </a:pPr>
            <a:endParaRPr lang="da-DK" sz="2400" dirty="0"/>
          </a:p>
          <a:p>
            <a:pPr marL="342900" indent="-342900">
              <a:buFont typeface="Arial"/>
              <a:buChar char="•"/>
            </a:pPr>
            <a:endParaRPr lang="da-DK" sz="2400" dirty="0"/>
          </a:p>
          <a:p>
            <a:pPr marL="342900" indent="-342900">
              <a:buFont typeface="Arial"/>
              <a:buChar char="•"/>
            </a:pPr>
            <a:endParaRPr lang="da-DK" sz="2400" dirty="0"/>
          </a:p>
          <a:p>
            <a:pPr marL="342900" indent="-342900">
              <a:buFont typeface="Arial"/>
              <a:buChar char="•"/>
            </a:pPr>
            <a:r>
              <a:rPr lang="da-DK" sz="2400" dirty="0"/>
              <a:t>Hvilke tegn er der på hypo- og hyperglykæmi?</a:t>
            </a:r>
            <a:endParaRPr lang="da-DK" dirty="0"/>
          </a:p>
        </p:txBody>
      </p:sp>
      <p:pic>
        <p:nvPicPr>
          <p:cNvPr id="5" name="Picture 4"/>
          <p:cNvPicPr>
            <a:picLocks noChangeAspect="1"/>
          </p:cNvPicPr>
          <p:nvPr/>
        </p:nvPicPr>
        <p:blipFill>
          <a:blip r:embed="rId4" cstate="print"/>
          <a:stretch>
            <a:fillRect/>
          </a:stretch>
        </p:blipFill>
        <p:spPr>
          <a:xfrm>
            <a:off x="9223930" y="400227"/>
            <a:ext cx="2644018" cy="2477727"/>
          </a:xfrm>
          <a:prstGeom prst="rect">
            <a:avLst/>
          </a:prstGeom>
          <a:effectLst>
            <a:softEdge rad="127000"/>
          </a:effectLst>
        </p:spPr>
      </p:pic>
      <p:sp>
        <p:nvSpPr>
          <p:cNvPr id="7" name="Tekstfelt 6">
            <a:extLst>
              <a:ext uri="{FF2B5EF4-FFF2-40B4-BE49-F238E27FC236}">
                <a16:creationId xmlns:a16="http://schemas.microsoft.com/office/drawing/2014/main" id="{4D983237-3A3C-79D1-2D40-211D7F6FB94D}"/>
              </a:ext>
            </a:extLst>
          </p:cNvPr>
          <p:cNvSpPr txBox="1"/>
          <p:nvPr/>
        </p:nvSpPr>
        <p:spPr>
          <a:xfrm rot="360000">
            <a:off x="542745" y="3918020"/>
            <a:ext cx="4617684" cy="492443"/>
          </a:xfrm>
          <a:prstGeom prst="rect">
            <a:avLst/>
          </a:prstGeom>
          <a:solidFill>
            <a:srgbClr val="99CCFF"/>
          </a:solidFill>
          <a:ln w="57150">
            <a:solidFill>
              <a:srgbClr val="4472C4"/>
            </a:solidFill>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800"/>
              </a:spcBef>
              <a:spcAft>
                <a:spcPts val="800"/>
              </a:spcAft>
            </a:pPr>
            <a:r>
              <a:rPr lang="da-DK" sz="3200" b="1">
                <a:solidFill>
                  <a:srgbClr val="3366FF"/>
                </a:solidFill>
                <a:latin typeface="Times New Roman"/>
              </a:rPr>
              <a:t>Lær det i virkeligheden!</a:t>
            </a:r>
            <a:endParaRPr lang="da-DK" sz="3200" b="1" err="1">
              <a:solidFill>
                <a:srgbClr val="3366FF"/>
              </a:solidFill>
              <a:latin typeface="Times New Roman"/>
            </a:endParaRPr>
          </a:p>
        </p:txBody>
      </p:sp>
      <p:sp>
        <p:nvSpPr>
          <p:cNvPr id="6" name="Tekstfelt 5">
            <a:extLst>
              <a:ext uri="{FF2B5EF4-FFF2-40B4-BE49-F238E27FC236}">
                <a16:creationId xmlns:a16="http://schemas.microsoft.com/office/drawing/2014/main" id="{BBDAA4BB-4EAE-B7FA-5ED6-F8B851AD87AC}"/>
              </a:ext>
            </a:extLst>
          </p:cNvPr>
          <p:cNvSpPr txBox="1"/>
          <p:nvPr/>
        </p:nvSpPr>
        <p:spPr>
          <a:xfrm>
            <a:off x="111572" y="5641413"/>
            <a:ext cx="1311845" cy="276999"/>
          </a:xfrm>
          <a:prstGeom prst="rect">
            <a:avLst/>
          </a:prstGeom>
          <a:solidFill>
            <a:srgbClr val="66CCFF"/>
          </a:solidFill>
        </p:spPr>
        <p:txBody>
          <a:bodyPr wrap="square" lIns="0" tIns="0" rIns="0" bIns="0" rtlCol="0">
            <a:spAutoFit/>
          </a:bodyPr>
          <a:lstStyle/>
          <a:p>
            <a:pPr algn="ctr"/>
            <a:r>
              <a:rPr lang="da-DK" dirty="0"/>
              <a:t>Humørsyg</a:t>
            </a:r>
          </a:p>
        </p:txBody>
      </p:sp>
      <p:sp>
        <p:nvSpPr>
          <p:cNvPr id="8" name="Tekstfelt 7">
            <a:extLst>
              <a:ext uri="{FF2B5EF4-FFF2-40B4-BE49-F238E27FC236}">
                <a16:creationId xmlns:a16="http://schemas.microsoft.com/office/drawing/2014/main" id="{3EFBD817-9710-780C-89A0-62AD4689E0CB}"/>
              </a:ext>
            </a:extLst>
          </p:cNvPr>
          <p:cNvSpPr txBox="1"/>
          <p:nvPr/>
        </p:nvSpPr>
        <p:spPr>
          <a:xfrm>
            <a:off x="2010507" y="6099567"/>
            <a:ext cx="1311845" cy="276999"/>
          </a:xfrm>
          <a:prstGeom prst="rect">
            <a:avLst/>
          </a:prstGeom>
          <a:solidFill>
            <a:srgbClr val="66CCFF"/>
          </a:solidFill>
        </p:spPr>
        <p:txBody>
          <a:bodyPr wrap="square" lIns="0" tIns="0" rIns="0" bIns="0" rtlCol="0">
            <a:spAutoFit/>
          </a:bodyPr>
          <a:lstStyle/>
          <a:p>
            <a:pPr algn="ctr"/>
            <a:r>
              <a:rPr lang="da-DK" dirty="0"/>
              <a:t>Sulten</a:t>
            </a:r>
          </a:p>
        </p:txBody>
      </p:sp>
      <p:sp>
        <p:nvSpPr>
          <p:cNvPr id="9" name="Tekstfelt 8">
            <a:extLst>
              <a:ext uri="{FF2B5EF4-FFF2-40B4-BE49-F238E27FC236}">
                <a16:creationId xmlns:a16="http://schemas.microsoft.com/office/drawing/2014/main" id="{9D701EA4-834B-09BB-95A9-6CE5E81E138F}"/>
              </a:ext>
            </a:extLst>
          </p:cNvPr>
          <p:cNvSpPr txBox="1"/>
          <p:nvPr/>
        </p:nvSpPr>
        <p:spPr>
          <a:xfrm>
            <a:off x="219789" y="6175069"/>
            <a:ext cx="1311845" cy="276999"/>
          </a:xfrm>
          <a:prstGeom prst="rect">
            <a:avLst/>
          </a:prstGeom>
          <a:solidFill>
            <a:srgbClr val="66CCFF"/>
          </a:solidFill>
        </p:spPr>
        <p:txBody>
          <a:bodyPr wrap="square" lIns="0" tIns="0" rIns="0" bIns="0" rtlCol="0">
            <a:spAutoFit/>
          </a:bodyPr>
          <a:lstStyle/>
          <a:p>
            <a:pPr algn="ctr"/>
            <a:r>
              <a:rPr lang="da-DK" dirty="0"/>
              <a:t>Indre uro</a:t>
            </a:r>
          </a:p>
        </p:txBody>
      </p:sp>
      <p:sp>
        <p:nvSpPr>
          <p:cNvPr id="10" name="Tekstfelt 9">
            <a:extLst>
              <a:ext uri="{FF2B5EF4-FFF2-40B4-BE49-F238E27FC236}">
                <a16:creationId xmlns:a16="http://schemas.microsoft.com/office/drawing/2014/main" id="{A78C7A79-41FA-9B6A-11A0-427F0B88E723}"/>
              </a:ext>
            </a:extLst>
          </p:cNvPr>
          <p:cNvSpPr txBox="1"/>
          <p:nvPr/>
        </p:nvSpPr>
        <p:spPr>
          <a:xfrm>
            <a:off x="1763142" y="5641413"/>
            <a:ext cx="1311845" cy="276999"/>
          </a:xfrm>
          <a:prstGeom prst="rect">
            <a:avLst/>
          </a:prstGeom>
          <a:solidFill>
            <a:srgbClr val="66CCFF"/>
          </a:solidFill>
        </p:spPr>
        <p:txBody>
          <a:bodyPr wrap="square" lIns="0" tIns="0" rIns="0" bIns="0" rtlCol="0">
            <a:spAutoFit/>
          </a:bodyPr>
          <a:lstStyle/>
          <a:p>
            <a:pPr algn="ctr"/>
            <a:r>
              <a:rPr lang="da-DK" dirty="0"/>
              <a:t>Hovedpine</a:t>
            </a:r>
          </a:p>
        </p:txBody>
      </p:sp>
      <p:sp>
        <p:nvSpPr>
          <p:cNvPr id="11" name="Tekstfelt 10">
            <a:extLst>
              <a:ext uri="{FF2B5EF4-FFF2-40B4-BE49-F238E27FC236}">
                <a16:creationId xmlns:a16="http://schemas.microsoft.com/office/drawing/2014/main" id="{1A23E355-976D-25AF-4BAE-467F986E5455}"/>
              </a:ext>
            </a:extLst>
          </p:cNvPr>
          <p:cNvSpPr txBox="1"/>
          <p:nvPr/>
        </p:nvSpPr>
        <p:spPr>
          <a:xfrm>
            <a:off x="6508087" y="5702897"/>
            <a:ext cx="1311845" cy="276999"/>
          </a:xfrm>
          <a:prstGeom prst="rect">
            <a:avLst/>
          </a:prstGeom>
          <a:solidFill>
            <a:srgbClr val="66CCFF"/>
          </a:solidFill>
        </p:spPr>
        <p:txBody>
          <a:bodyPr wrap="square" lIns="0" tIns="0" rIns="0" bIns="0" rtlCol="0">
            <a:spAutoFit/>
          </a:bodyPr>
          <a:lstStyle/>
          <a:p>
            <a:pPr algn="ctr"/>
            <a:r>
              <a:rPr lang="da-DK" dirty="0"/>
              <a:t>Søvnig</a:t>
            </a:r>
          </a:p>
        </p:txBody>
      </p:sp>
      <p:sp>
        <p:nvSpPr>
          <p:cNvPr id="12" name="Tekstfelt 11">
            <a:extLst>
              <a:ext uri="{FF2B5EF4-FFF2-40B4-BE49-F238E27FC236}">
                <a16:creationId xmlns:a16="http://schemas.microsoft.com/office/drawing/2014/main" id="{A1B82E67-32C8-0B46-23EB-AC7B2B4BDEC2}"/>
              </a:ext>
            </a:extLst>
          </p:cNvPr>
          <p:cNvSpPr txBox="1"/>
          <p:nvPr/>
        </p:nvSpPr>
        <p:spPr>
          <a:xfrm>
            <a:off x="6836048" y="6179880"/>
            <a:ext cx="1311845" cy="276999"/>
          </a:xfrm>
          <a:prstGeom prst="rect">
            <a:avLst/>
          </a:prstGeom>
          <a:solidFill>
            <a:srgbClr val="66CCFF"/>
          </a:solidFill>
        </p:spPr>
        <p:txBody>
          <a:bodyPr wrap="square" lIns="0" tIns="0" rIns="0" bIns="0" rtlCol="0">
            <a:spAutoFit/>
          </a:bodyPr>
          <a:lstStyle/>
          <a:p>
            <a:pPr algn="ctr"/>
            <a:r>
              <a:rPr lang="da-DK" dirty="0"/>
              <a:t>Tørst</a:t>
            </a:r>
          </a:p>
        </p:txBody>
      </p:sp>
      <p:sp>
        <p:nvSpPr>
          <p:cNvPr id="13" name="Tekstfelt 12">
            <a:extLst>
              <a:ext uri="{FF2B5EF4-FFF2-40B4-BE49-F238E27FC236}">
                <a16:creationId xmlns:a16="http://schemas.microsoft.com/office/drawing/2014/main" id="{68E7BB8A-757F-41AE-F951-384C5722B96B}"/>
              </a:ext>
            </a:extLst>
          </p:cNvPr>
          <p:cNvSpPr txBox="1"/>
          <p:nvPr/>
        </p:nvSpPr>
        <p:spPr>
          <a:xfrm>
            <a:off x="8336236" y="6457773"/>
            <a:ext cx="1311845" cy="276999"/>
          </a:xfrm>
          <a:prstGeom prst="rect">
            <a:avLst/>
          </a:prstGeom>
          <a:solidFill>
            <a:srgbClr val="66CCFF"/>
          </a:solidFill>
        </p:spPr>
        <p:txBody>
          <a:bodyPr wrap="square" lIns="0" tIns="0" rIns="0" bIns="0" rtlCol="0">
            <a:spAutoFit/>
          </a:bodyPr>
          <a:lstStyle/>
          <a:p>
            <a:pPr algn="ctr"/>
            <a:r>
              <a:rPr lang="da-DK" dirty="0"/>
              <a:t>Mundtørhed</a:t>
            </a:r>
          </a:p>
        </p:txBody>
      </p:sp>
      <p:sp>
        <p:nvSpPr>
          <p:cNvPr id="14" name="Tekstfelt 13">
            <a:extLst>
              <a:ext uri="{FF2B5EF4-FFF2-40B4-BE49-F238E27FC236}">
                <a16:creationId xmlns:a16="http://schemas.microsoft.com/office/drawing/2014/main" id="{5FA73647-E057-CF34-961F-140A139F8CDE}"/>
              </a:ext>
            </a:extLst>
          </p:cNvPr>
          <p:cNvSpPr txBox="1"/>
          <p:nvPr/>
        </p:nvSpPr>
        <p:spPr>
          <a:xfrm>
            <a:off x="7952562" y="5526152"/>
            <a:ext cx="1311845" cy="276999"/>
          </a:xfrm>
          <a:prstGeom prst="rect">
            <a:avLst/>
          </a:prstGeom>
          <a:solidFill>
            <a:srgbClr val="66CCFF"/>
          </a:solidFill>
        </p:spPr>
        <p:txBody>
          <a:bodyPr wrap="square" lIns="0" tIns="0" rIns="0" bIns="0" rtlCol="0">
            <a:spAutoFit/>
          </a:bodyPr>
          <a:lstStyle/>
          <a:p>
            <a:pPr algn="ctr"/>
            <a:r>
              <a:rPr lang="da-DK" dirty="0" err="1"/>
              <a:t>Tissetræng</a:t>
            </a:r>
            <a:endParaRPr lang="da-DK" dirty="0"/>
          </a:p>
        </p:txBody>
      </p:sp>
      <p:sp>
        <p:nvSpPr>
          <p:cNvPr id="15" name="Tekstfelt 14">
            <a:extLst>
              <a:ext uri="{FF2B5EF4-FFF2-40B4-BE49-F238E27FC236}">
                <a16:creationId xmlns:a16="http://schemas.microsoft.com/office/drawing/2014/main" id="{D67FD47D-CF0D-0C49-7CC6-5E9E161CD77C}"/>
              </a:ext>
            </a:extLst>
          </p:cNvPr>
          <p:cNvSpPr txBox="1"/>
          <p:nvPr/>
        </p:nvSpPr>
        <p:spPr>
          <a:xfrm>
            <a:off x="8803815" y="5956994"/>
            <a:ext cx="1311845" cy="276999"/>
          </a:xfrm>
          <a:prstGeom prst="rect">
            <a:avLst/>
          </a:prstGeom>
          <a:solidFill>
            <a:srgbClr val="66CCFF"/>
          </a:solidFill>
        </p:spPr>
        <p:txBody>
          <a:bodyPr wrap="square" lIns="0" tIns="0" rIns="0" bIns="0" rtlCol="0">
            <a:spAutoFit/>
          </a:bodyPr>
          <a:lstStyle/>
          <a:p>
            <a:pPr algn="ctr"/>
            <a:r>
              <a:rPr lang="da-DK" dirty="0"/>
              <a:t>Mundtørhed</a:t>
            </a:r>
          </a:p>
        </p:txBody>
      </p:sp>
      <p:cxnSp>
        <p:nvCxnSpPr>
          <p:cNvPr id="17" name="Lige pilforbindelse 16">
            <a:extLst>
              <a:ext uri="{FF2B5EF4-FFF2-40B4-BE49-F238E27FC236}">
                <a16:creationId xmlns:a16="http://schemas.microsoft.com/office/drawing/2014/main" id="{DBCF378C-4543-EC41-372D-3E424A0F5CAA}"/>
              </a:ext>
            </a:extLst>
          </p:cNvPr>
          <p:cNvCxnSpPr>
            <a:cxnSpLocks/>
          </p:cNvCxnSpPr>
          <p:nvPr/>
        </p:nvCxnSpPr>
        <p:spPr>
          <a:xfrm flipH="1">
            <a:off x="3310156" y="5502913"/>
            <a:ext cx="476032" cy="338483"/>
          </a:xfrm>
          <a:prstGeom prst="straightConnector1">
            <a:avLst/>
          </a:prstGeom>
          <a:ln w="41275">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9" name="Lige pilforbindelse 18">
            <a:extLst>
              <a:ext uri="{FF2B5EF4-FFF2-40B4-BE49-F238E27FC236}">
                <a16:creationId xmlns:a16="http://schemas.microsoft.com/office/drawing/2014/main" id="{F30C9596-5D64-71A1-2BF2-107EAE6656A8}"/>
              </a:ext>
            </a:extLst>
          </p:cNvPr>
          <p:cNvCxnSpPr>
            <a:cxnSpLocks/>
          </p:cNvCxnSpPr>
          <p:nvPr/>
        </p:nvCxnSpPr>
        <p:spPr>
          <a:xfrm>
            <a:off x="5524204" y="5562623"/>
            <a:ext cx="690342" cy="278773"/>
          </a:xfrm>
          <a:prstGeom prst="straightConnector1">
            <a:avLst/>
          </a:prstGeom>
          <a:ln w="41275">
            <a:solidFill>
              <a:srgbClr val="00206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62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OVERLEVERING AF RAPPORT</a:t>
            </a:r>
          </a:p>
        </p:txBody>
      </p:sp>
      <p:sp>
        <p:nvSpPr>
          <p:cNvPr id="4" name="Undertitel 3"/>
          <p:cNvSpPr>
            <a:spLocks noGrp="1"/>
          </p:cNvSpPr>
          <p:nvPr>
            <p:ph type="subTitle" idx="1"/>
          </p:nvPr>
        </p:nvSpPr>
        <p:spPr>
          <a:xfrm>
            <a:off x="514949" y="1837191"/>
            <a:ext cx="11546666" cy="4248934"/>
          </a:xfrm>
        </p:spPr>
        <p:txBody>
          <a:bodyPr>
            <a:normAutofit/>
          </a:bodyPr>
          <a:lstStyle/>
          <a:p>
            <a:pPr algn="l"/>
            <a:r>
              <a:rPr lang="da-DK"/>
              <a:t>Hvad og hvordan vil I give rapporten videre til den SPV-vagt, der skal overtage vagten.</a:t>
            </a:r>
          </a:p>
          <a:p>
            <a:r>
              <a:rPr lang="da-DK"/>
              <a:t>Hvad er vigtigt?</a:t>
            </a:r>
          </a:p>
        </p:txBody>
      </p:sp>
    </p:spTree>
    <p:extLst>
      <p:ext uri="{BB962C8B-B14F-4D97-AF65-F5344CB8AC3E}">
        <p14:creationId xmlns:p14="http://schemas.microsoft.com/office/powerpoint/2010/main" val="118936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24001" y="2216883"/>
            <a:ext cx="10656887" cy="1001762"/>
          </a:xfrm>
        </p:spPr>
        <p:txBody>
          <a:bodyPr/>
          <a:lstStyle/>
          <a:p>
            <a:pPr algn="ctr"/>
            <a:r>
              <a:rPr lang="da-DK" sz="2800"/>
              <a:t>Kursist case</a:t>
            </a:r>
          </a:p>
        </p:txBody>
      </p:sp>
    </p:spTree>
    <p:extLst>
      <p:ext uri="{BB962C8B-B14F-4D97-AF65-F5344CB8AC3E}">
        <p14:creationId xmlns:p14="http://schemas.microsoft.com/office/powerpoint/2010/main" val="401827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32354" y="15875"/>
            <a:ext cx="9144000" cy="763399"/>
          </a:xfrm>
        </p:spPr>
        <p:txBody>
          <a:bodyPr>
            <a:normAutofit/>
          </a:bodyPr>
          <a:lstStyle/>
          <a:p>
            <a:r>
              <a:rPr lang="da-DK" sz="2800"/>
              <a:t>CASE - RAPPORTEN</a:t>
            </a:r>
          </a:p>
        </p:txBody>
      </p:sp>
      <p:sp>
        <p:nvSpPr>
          <p:cNvPr id="4" name="Undertitel 3"/>
          <p:cNvSpPr>
            <a:spLocks noGrp="1"/>
          </p:cNvSpPr>
          <p:nvPr>
            <p:ph type="subTitle" idx="1"/>
          </p:nvPr>
        </p:nvSpPr>
        <p:spPr>
          <a:xfrm>
            <a:off x="538196" y="1284627"/>
            <a:ext cx="10732316" cy="5043531"/>
          </a:xfrm>
        </p:spPr>
        <p:txBody>
          <a:bodyPr vert="horz" lIns="0" tIns="0" rIns="0" bIns="0" rtlCol="0" anchor="t">
            <a:normAutofit fontScale="92500"/>
          </a:bodyPr>
          <a:lstStyle/>
          <a:p>
            <a:pPr marL="342900" indent="-342900" algn="l">
              <a:spcBef>
                <a:spcPts val="1000"/>
              </a:spcBef>
              <a:spcAft>
                <a:spcPts val="600"/>
              </a:spcAft>
              <a:buFont typeface="Arial" panose="020B0604020202020204" pitchFamily="34" charset="0"/>
              <a:buChar char="•"/>
            </a:pPr>
            <a:r>
              <a:rPr lang="da-DK" dirty="0"/>
              <a:t>Du skal passe A. Thomsen på 70 år, som er indlagt efter en ketoacidose (komplikation til diabetes) på plejehjemmet.</a:t>
            </a:r>
          </a:p>
          <a:p>
            <a:pPr marL="342900" indent="-342900" algn="l">
              <a:spcBef>
                <a:spcPts val="1000"/>
              </a:spcBef>
              <a:spcAft>
                <a:spcPts val="600"/>
              </a:spcAft>
              <a:buChar char="•"/>
            </a:pPr>
            <a:r>
              <a:rPr lang="da-DK" dirty="0"/>
              <a:t>Thomsen er kendt med DM2 gennem 20 år, og har været enke de sidste 10 år. </a:t>
            </a:r>
          </a:p>
          <a:p>
            <a:pPr marL="342900" indent="-342900" algn="l">
              <a:spcBef>
                <a:spcPts val="1000"/>
              </a:spcBef>
              <a:spcAft>
                <a:spcPts val="600"/>
              </a:spcAft>
              <a:buFont typeface="Arial" panose="020B0604020202020204" pitchFamily="34" charset="0"/>
              <a:buChar char="•"/>
            </a:pPr>
            <a:r>
              <a:rPr lang="da-DK" dirty="0">
                <a:ea typeface="+mn-lt"/>
                <a:cs typeface="+mn-lt"/>
              </a:rPr>
              <a:t>Har de sidste 14 dage ikke rigtig spist og drukket ret meget. </a:t>
            </a:r>
          </a:p>
          <a:p>
            <a:pPr marL="342900" indent="-342900" algn="l">
              <a:spcBef>
                <a:spcPts val="1000"/>
              </a:spcBef>
              <a:spcAft>
                <a:spcPts val="600"/>
              </a:spcAft>
              <a:buFont typeface="Arial" panose="020B0604020202020204" pitchFamily="34" charset="0"/>
              <a:buChar char="•"/>
            </a:pPr>
            <a:r>
              <a:rPr lang="da-DK" dirty="0"/>
              <a:t>Er indlagt til overvågning og genopretning af væskebalancen, samt vurdering af plan for diabetesbehandling.</a:t>
            </a:r>
          </a:p>
          <a:p>
            <a:pPr marL="342900" indent="-342900" algn="l">
              <a:spcBef>
                <a:spcPts val="1000"/>
              </a:spcBef>
              <a:spcAft>
                <a:spcPts val="600"/>
              </a:spcAft>
              <a:buFont typeface="Arial" panose="020B0604020202020204" pitchFamily="34" charset="0"/>
              <a:buChar char="•"/>
            </a:pPr>
            <a:r>
              <a:rPr lang="da-DK" dirty="0"/>
              <a:t>Hun modtager IV væske – forsøger ofte at pille sin venflon ud.</a:t>
            </a:r>
          </a:p>
          <a:p>
            <a:pPr marL="342900" indent="-342900" algn="l">
              <a:spcBef>
                <a:spcPts val="1000"/>
              </a:spcBef>
              <a:spcAft>
                <a:spcPts val="600"/>
              </a:spcAft>
              <a:buFont typeface="Arial" panose="020B0604020202020204" pitchFamily="34" charset="0"/>
              <a:buChar char="•"/>
            </a:pPr>
            <a:r>
              <a:rPr lang="da-DK" dirty="0"/>
              <a:t>BT 110/90, puls 85, SAT 95, Tp 37, GCS 14, RF 10, BS 4,2</a:t>
            </a:r>
          </a:p>
          <a:p>
            <a:pPr marL="342900" indent="-342900" algn="l">
              <a:spcBef>
                <a:spcPts val="1000"/>
              </a:spcBef>
              <a:spcAft>
                <a:spcPts val="600"/>
              </a:spcAft>
              <a:buFont typeface="Arial" panose="020B0604020202020204" pitchFamily="34" charset="0"/>
              <a:buChar char="•"/>
            </a:pPr>
            <a:r>
              <a:rPr lang="da-DK" dirty="0"/>
              <a:t>Hun er forvirret over hvor hun er, og kan ikke huske plejepersonalet. Vil gerne hjem til sin hund – forsøger ind imellem at komme ud af sengen for at tage hjem</a:t>
            </a:r>
          </a:p>
        </p:txBody>
      </p:sp>
      <p:sp>
        <p:nvSpPr>
          <p:cNvPr id="3" name="AutoShape 2" descr="Billedresultat for kommunikati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143862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17370" y="503519"/>
            <a:ext cx="6096000" cy="1769715"/>
          </a:xfrm>
          <a:prstGeom prst="rect">
            <a:avLst/>
          </a:prstGeom>
        </p:spPr>
        <p:txBody>
          <a:bodyPr>
            <a:spAutoFit/>
          </a:bodyPr>
          <a:lstStyle/>
          <a:p>
            <a:pPr algn="ctr"/>
            <a:r>
              <a:rPr lang="da-DK" sz="2800"/>
              <a:t>VIDEOKLIP</a:t>
            </a:r>
          </a:p>
          <a:p>
            <a:pPr algn="ctr">
              <a:lnSpc>
                <a:spcPct val="150000"/>
              </a:lnSpc>
            </a:pPr>
            <a:r>
              <a:rPr lang="da-DK"/>
              <a:t>PLEJE OG OBSERVATION AF</a:t>
            </a:r>
          </a:p>
          <a:p>
            <a:pPr algn="ctr"/>
            <a:endParaRPr lang="da-DK"/>
          </a:p>
          <a:p>
            <a:pPr algn="ctr"/>
            <a:r>
              <a:rPr lang="da-DK" b="1"/>
              <a:t>DEN DEMENTE SMÅTSPISENDE OG DRIKKENDE PATIENT</a:t>
            </a:r>
          </a:p>
        </p:txBody>
      </p:sp>
      <p:pic>
        <p:nvPicPr>
          <p:cNvPr id="6" name="Picture 5">
            <a:extLst>
              <a:ext uri="{FF2B5EF4-FFF2-40B4-BE49-F238E27FC236}">
                <a16:creationId xmlns:a16="http://schemas.microsoft.com/office/drawing/2014/main" id="{EE5E280F-93CE-A0B9-CE3D-5841B53CB37B}"/>
              </a:ext>
            </a:extLst>
          </p:cNvPr>
          <p:cNvPicPr>
            <a:picLocks noChangeAspect="1"/>
          </p:cNvPicPr>
          <p:nvPr/>
        </p:nvPicPr>
        <p:blipFill>
          <a:blip r:embed="rId3"/>
          <a:stretch>
            <a:fillRect/>
          </a:stretch>
        </p:blipFill>
        <p:spPr>
          <a:xfrm>
            <a:off x="2828874" y="2273234"/>
            <a:ext cx="6272992" cy="3038276"/>
          </a:xfrm>
          <a:prstGeom prst="rect">
            <a:avLst/>
          </a:prstGeom>
        </p:spPr>
      </p:pic>
    </p:spTree>
    <p:extLst>
      <p:ext uri="{BB962C8B-B14F-4D97-AF65-F5344CB8AC3E}">
        <p14:creationId xmlns:p14="http://schemas.microsoft.com/office/powerpoint/2010/main" val="130463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8119" y="2302785"/>
            <a:ext cx="9144000" cy="1887308"/>
          </a:xfrm>
        </p:spPr>
        <p:txBody>
          <a:bodyPr>
            <a:normAutofit/>
          </a:bodyPr>
          <a:lstStyle/>
          <a:p>
            <a:r>
              <a:rPr lang="da-DK" sz="2800"/>
              <a:t>Hvilke behovsområder/problemer har patienten – </a:t>
            </a:r>
            <a:br>
              <a:rPr lang="da-DK" sz="2800"/>
            </a:br>
            <a:r>
              <a:rPr lang="da-DK" sz="2800"/>
              <a:t>dels ud fra rapporten dels ud fra videoen?</a:t>
            </a:r>
          </a:p>
        </p:txBody>
      </p:sp>
    </p:spTree>
    <p:extLst>
      <p:ext uri="{BB962C8B-B14F-4D97-AF65-F5344CB8AC3E}">
        <p14:creationId xmlns:p14="http://schemas.microsoft.com/office/powerpoint/2010/main" val="171257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836" y="214498"/>
            <a:ext cx="9144000" cy="763399"/>
          </a:xfrm>
        </p:spPr>
        <p:txBody>
          <a:bodyPr>
            <a:normAutofit/>
          </a:bodyPr>
          <a:lstStyle/>
          <a:p>
            <a:r>
              <a:rPr lang="da-DK" sz="2800"/>
              <a:t>BEHOVSOMRÅDER</a:t>
            </a:r>
          </a:p>
        </p:txBody>
      </p:sp>
      <p:graphicFrame>
        <p:nvGraphicFramePr>
          <p:cNvPr id="10" name="Tabel 9"/>
          <p:cNvGraphicFramePr>
            <a:graphicFrameLocks noGrp="1"/>
          </p:cNvGraphicFramePr>
          <p:nvPr>
            <p:extLst>
              <p:ext uri="{D42A27DB-BD31-4B8C-83A1-F6EECF244321}">
                <p14:modId xmlns:p14="http://schemas.microsoft.com/office/powerpoint/2010/main" val="4291524301"/>
              </p:ext>
            </p:extLst>
          </p:nvPr>
        </p:nvGraphicFramePr>
        <p:xfrm>
          <a:off x="369455" y="1182849"/>
          <a:ext cx="11434620" cy="822960"/>
        </p:xfrm>
        <a:graphic>
          <a:graphicData uri="http://schemas.openxmlformats.org/drawingml/2006/table">
            <a:tbl>
              <a:tblPr firstRow="1" bandRow="1">
                <a:tableStyleId>{616DA210-FB5B-4158-B5E0-FEB733F419BA}</a:tableStyleId>
              </a:tblPr>
              <a:tblGrid>
                <a:gridCol w="2858655">
                  <a:extLst>
                    <a:ext uri="{9D8B030D-6E8A-4147-A177-3AD203B41FA5}">
                      <a16:colId xmlns:a16="http://schemas.microsoft.com/office/drawing/2014/main" val="20000"/>
                    </a:ext>
                  </a:extLst>
                </a:gridCol>
                <a:gridCol w="2858655">
                  <a:extLst>
                    <a:ext uri="{9D8B030D-6E8A-4147-A177-3AD203B41FA5}">
                      <a16:colId xmlns:a16="http://schemas.microsoft.com/office/drawing/2014/main" val="20001"/>
                    </a:ext>
                  </a:extLst>
                </a:gridCol>
                <a:gridCol w="5717310">
                  <a:extLst>
                    <a:ext uri="{9D8B030D-6E8A-4147-A177-3AD203B41FA5}">
                      <a16:colId xmlns:a16="http://schemas.microsoft.com/office/drawing/2014/main" val="20002"/>
                    </a:ext>
                  </a:extLst>
                </a:gridCol>
              </a:tblGrid>
              <a:tr h="370840">
                <a:tc>
                  <a:txBody>
                    <a:bodyPr/>
                    <a:lstStyle/>
                    <a:p>
                      <a:pPr algn="ctr"/>
                      <a:r>
                        <a:rPr lang="da-DK" sz="1600" b="0"/>
                        <a:t>Hvad</a:t>
                      </a:r>
                      <a:r>
                        <a:rPr lang="da-DK" sz="1600" b="0" baseline="0"/>
                        <a:t> er der af behovsområder / problemstillinger?</a:t>
                      </a:r>
                      <a:endParaRPr lang="da-DK" sz="1600" b="0"/>
                    </a:p>
                  </a:txBody>
                  <a:tcPr>
                    <a:solidFill>
                      <a:srgbClr val="99CCFF"/>
                    </a:solidFill>
                  </a:tcPr>
                </a:tc>
                <a:tc>
                  <a:txBody>
                    <a:bodyPr/>
                    <a:lstStyle/>
                    <a:p>
                      <a:pPr algn="ctr"/>
                      <a:r>
                        <a:rPr lang="da-DK" sz="1600" b="0"/>
                        <a:t>Hvad kan årsagen være? </a:t>
                      </a:r>
                    </a:p>
                  </a:txBody>
                  <a:tcPr>
                    <a:solidFill>
                      <a:srgbClr val="99CCFF"/>
                    </a:solidFill>
                  </a:tcPr>
                </a:tc>
                <a:tc>
                  <a:txBody>
                    <a:bodyPr/>
                    <a:lstStyle/>
                    <a:p>
                      <a:pPr algn="ctr"/>
                      <a:r>
                        <a:rPr lang="da-DK" sz="1600" b="0"/>
                        <a:t>SPV-opgaver</a:t>
                      </a:r>
                    </a:p>
                  </a:txBody>
                  <a:tcPr>
                    <a:solidFill>
                      <a:srgbClr val="99CCFF"/>
                    </a:solidFill>
                  </a:tcPr>
                </a:tc>
                <a:extLst>
                  <a:ext uri="{0D108BD9-81ED-4DB2-BD59-A6C34878D82A}">
                    <a16:rowId xmlns:a16="http://schemas.microsoft.com/office/drawing/2014/main" val="10000"/>
                  </a:ext>
                </a:extLst>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705668350"/>
              </p:ext>
            </p:extLst>
          </p:nvPr>
        </p:nvGraphicFramePr>
        <p:xfrm>
          <a:off x="371764" y="2017926"/>
          <a:ext cx="11448472" cy="4480560"/>
        </p:xfrm>
        <a:graphic>
          <a:graphicData uri="http://schemas.openxmlformats.org/drawingml/2006/table">
            <a:tbl>
              <a:tblPr firstRow="1" bandRow="1">
                <a:tableStyleId>{5940675A-B579-460E-94D1-54222C63F5DA}</a:tableStyleId>
              </a:tblPr>
              <a:tblGrid>
                <a:gridCol w="2862118">
                  <a:extLst>
                    <a:ext uri="{9D8B030D-6E8A-4147-A177-3AD203B41FA5}">
                      <a16:colId xmlns:a16="http://schemas.microsoft.com/office/drawing/2014/main" val="20000"/>
                    </a:ext>
                  </a:extLst>
                </a:gridCol>
                <a:gridCol w="2862118">
                  <a:extLst>
                    <a:ext uri="{9D8B030D-6E8A-4147-A177-3AD203B41FA5}">
                      <a16:colId xmlns:a16="http://schemas.microsoft.com/office/drawing/2014/main" val="20001"/>
                    </a:ext>
                  </a:extLst>
                </a:gridCol>
                <a:gridCol w="5724236">
                  <a:extLst>
                    <a:ext uri="{9D8B030D-6E8A-4147-A177-3AD203B41FA5}">
                      <a16:colId xmlns:a16="http://schemas.microsoft.com/office/drawing/2014/main" val="20002"/>
                    </a:ext>
                  </a:extLst>
                </a:gridCol>
              </a:tblGrid>
              <a:tr h="370840">
                <a:tc>
                  <a:txBody>
                    <a:bodyPr/>
                    <a:lstStyle/>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txBody>
                  <a:tcPr/>
                </a:tc>
                <a:tc>
                  <a:txBody>
                    <a:bodyPr/>
                    <a:lstStyle/>
                    <a:p>
                      <a:pPr>
                        <a:buFont typeface="Arial" pitchFamily="34" charset="0"/>
                        <a:buChar char="•"/>
                      </a:pPr>
                      <a:endParaRPr lang="da-DK"/>
                    </a:p>
                  </a:txBody>
                  <a:tcPr/>
                </a:tc>
                <a:tc>
                  <a:txBody>
                    <a:bodyPr/>
                    <a:lstStyle/>
                    <a:p>
                      <a:endParaRPr lang="da-DK"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0975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Lone\Pictures\MP Navigator EX\2011_12_16\IMG ab q copy.jpg"/>
          <p:cNvPicPr>
            <a:picLocks noChangeAspect="1" noChangeArrowheads="1"/>
          </p:cNvPicPr>
          <p:nvPr/>
        </p:nvPicPr>
        <p:blipFill>
          <a:blip r:embed="rId3" cstate="print"/>
          <a:srcRect l="23155" t="28308" r="20884" b="30667"/>
          <a:stretch>
            <a:fillRect/>
          </a:stretch>
        </p:blipFill>
        <p:spPr bwMode="auto">
          <a:xfrm>
            <a:off x="4326830" y="2458150"/>
            <a:ext cx="3108960" cy="2703443"/>
          </a:xfrm>
          <a:prstGeom prst="rect">
            <a:avLst/>
          </a:prstGeom>
          <a:noFill/>
        </p:spPr>
      </p:pic>
      <p:sp>
        <p:nvSpPr>
          <p:cNvPr id="2" name="Titel 1"/>
          <p:cNvSpPr>
            <a:spLocks noGrp="1"/>
          </p:cNvSpPr>
          <p:nvPr>
            <p:ph type="ctrTitle"/>
          </p:nvPr>
        </p:nvSpPr>
        <p:spPr>
          <a:xfrm>
            <a:off x="1524000" y="257285"/>
            <a:ext cx="9144000" cy="547643"/>
          </a:xfrm>
        </p:spPr>
        <p:txBody>
          <a:bodyPr>
            <a:normAutofit/>
          </a:bodyPr>
          <a:lstStyle/>
          <a:p>
            <a:r>
              <a:rPr lang="da-DK" sz="2800"/>
              <a:t>DEN SMÅTSPISENDE PATIENT</a:t>
            </a:r>
          </a:p>
        </p:txBody>
      </p:sp>
      <p:sp>
        <p:nvSpPr>
          <p:cNvPr id="4" name="Undertitel 3"/>
          <p:cNvSpPr>
            <a:spLocks noGrp="1"/>
          </p:cNvSpPr>
          <p:nvPr>
            <p:ph type="subTitle" idx="1"/>
          </p:nvPr>
        </p:nvSpPr>
        <p:spPr>
          <a:xfrm>
            <a:off x="370992" y="804705"/>
            <a:ext cx="11705009" cy="1112305"/>
          </a:xfrm>
        </p:spPr>
        <p:txBody>
          <a:bodyPr>
            <a:normAutofit/>
          </a:bodyPr>
          <a:lstStyle/>
          <a:p>
            <a:pPr algn="l"/>
            <a:endParaRPr lang="da-DK"/>
          </a:p>
          <a:p>
            <a:pPr algn="l"/>
            <a:r>
              <a:rPr lang="da-DK"/>
              <a:t>Der kan være mange grunde til, at patienten ikke får nok at spise og drikke bl.a.:</a:t>
            </a:r>
          </a:p>
        </p:txBody>
      </p:sp>
      <p:sp>
        <p:nvSpPr>
          <p:cNvPr id="8" name="Tekstfelt 7"/>
          <p:cNvSpPr txBox="1"/>
          <p:nvPr/>
        </p:nvSpPr>
        <p:spPr>
          <a:xfrm>
            <a:off x="5900134" y="2063445"/>
            <a:ext cx="5953874" cy="400110"/>
          </a:xfrm>
          <a:prstGeom prst="rect">
            <a:avLst/>
          </a:prstGeom>
          <a:noFill/>
        </p:spPr>
        <p:txBody>
          <a:bodyPr wrap="none" rtlCol="0">
            <a:spAutoFit/>
          </a:bodyPr>
          <a:lstStyle/>
          <a:p>
            <a:r>
              <a:rPr lang="da-DK" sz="2000" dirty="0">
                <a:solidFill>
                  <a:srgbClr val="009999"/>
                </a:solidFill>
              </a:rPr>
              <a:t>Manglende appetit – ændringer i smagsopfattelsen</a:t>
            </a:r>
          </a:p>
        </p:txBody>
      </p:sp>
      <p:sp>
        <p:nvSpPr>
          <p:cNvPr id="9" name="Tekstfelt 8"/>
          <p:cNvSpPr txBox="1"/>
          <p:nvPr/>
        </p:nvSpPr>
        <p:spPr>
          <a:xfrm>
            <a:off x="2614177" y="2349068"/>
            <a:ext cx="1125629" cy="400110"/>
          </a:xfrm>
          <a:prstGeom prst="rect">
            <a:avLst/>
          </a:prstGeom>
          <a:noFill/>
        </p:spPr>
        <p:txBody>
          <a:bodyPr wrap="none" rtlCol="0">
            <a:spAutoFit/>
          </a:bodyPr>
          <a:lstStyle/>
          <a:p>
            <a:r>
              <a:rPr lang="da-DK" sz="2000" dirty="0">
                <a:solidFill>
                  <a:srgbClr val="009999"/>
                </a:solidFill>
              </a:rPr>
              <a:t>Sygdom</a:t>
            </a:r>
          </a:p>
        </p:txBody>
      </p:sp>
      <p:sp>
        <p:nvSpPr>
          <p:cNvPr id="10" name="Tekstfelt 9"/>
          <p:cNvSpPr txBox="1"/>
          <p:nvPr/>
        </p:nvSpPr>
        <p:spPr>
          <a:xfrm>
            <a:off x="622453" y="2760539"/>
            <a:ext cx="1143390" cy="400110"/>
          </a:xfrm>
          <a:prstGeom prst="rect">
            <a:avLst/>
          </a:prstGeom>
          <a:noFill/>
        </p:spPr>
        <p:txBody>
          <a:bodyPr wrap="none" rtlCol="0">
            <a:spAutoFit/>
          </a:bodyPr>
          <a:lstStyle/>
          <a:p>
            <a:r>
              <a:rPr lang="da-DK" sz="2000" dirty="0">
                <a:solidFill>
                  <a:srgbClr val="009999"/>
                </a:solidFill>
              </a:rPr>
              <a:t>Træthed</a:t>
            </a:r>
          </a:p>
        </p:txBody>
      </p:sp>
      <p:sp>
        <p:nvSpPr>
          <p:cNvPr id="11" name="Tekstfelt 10"/>
          <p:cNvSpPr txBox="1"/>
          <p:nvPr/>
        </p:nvSpPr>
        <p:spPr>
          <a:xfrm>
            <a:off x="1902536" y="3503600"/>
            <a:ext cx="1952779" cy="400110"/>
          </a:xfrm>
          <a:prstGeom prst="rect">
            <a:avLst/>
          </a:prstGeom>
          <a:noFill/>
        </p:spPr>
        <p:txBody>
          <a:bodyPr wrap="none" rtlCol="0">
            <a:spAutoFit/>
          </a:bodyPr>
          <a:lstStyle/>
          <a:p>
            <a:r>
              <a:rPr lang="da-DK" sz="2000">
                <a:solidFill>
                  <a:srgbClr val="009999"/>
                </a:solidFill>
              </a:rPr>
              <a:t>Nye omgivelser</a:t>
            </a:r>
          </a:p>
        </p:txBody>
      </p:sp>
      <p:sp>
        <p:nvSpPr>
          <p:cNvPr id="12" name="Tekstfelt 11"/>
          <p:cNvSpPr txBox="1"/>
          <p:nvPr/>
        </p:nvSpPr>
        <p:spPr>
          <a:xfrm>
            <a:off x="1278751" y="5147326"/>
            <a:ext cx="3048079" cy="400110"/>
          </a:xfrm>
          <a:prstGeom prst="rect">
            <a:avLst/>
          </a:prstGeom>
          <a:noFill/>
        </p:spPr>
        <p:txBody>
          <a:bodyPr wrap="none" rtlCol="0">
            <a:spAutoFit/>
          </a:bodyPr>
          <a:lstStyle/>
          <a:p>
            <a:r>
              <a:rPr lang="da-DK" sz="2000">
                <a:solidFill>
                  <a:srgbClr val="009999"/>
                </a:solidFill>
              </a:rPr>
              <a:t>Tand- og mundproblemer</a:t>
            </a:r>
          </a:p>
        </p:txBody>
      </p:sp>
      <p:sp>
        <p:nvSpPr>
          <p:cNvPr id="13" name="Tekstfelt 12"/>
          <p:cNvSpPr txBox="1"/>
          <p:nvPr/>
        </p:nvSpPr>
        <p:spPr>
          <a:xfrm>
            <a:off x="3514065" y="5952767"/>
            <a:ext cx="5897768" cy="400110"/>
          </a:xfrm>
          <a:prstGeom prst="rect">
            <a:avLst/>
          </a:prstGeom>
          <a:noFill/>
        </p:spPr>
        <p:txBody>
          <a:bodyPr wrap="none" rtlCol="0">
            <a:spAutoFit/>
          </a:bodyPr>
          <a:lstStyle/>
          <a:p>
            <a:r>
              <a:rPr lang="da-DK" sz="2000">
                <a:solidFill>
                  <a:srgbClr val="009999"/>
                </a:solidFill>
              </a:rPr>
              <a:t>Psykiske faktorer (angst, krise, stress, depression</a:t>
            </a:r>
            <a:r>
              <a:rPr lang="da-DK">
                <a:solidFill>
                  <a:srgbClr val="009999"/>
                </a:solidFill>
              </a:rPr>
              <a:t>)</a:t>
            </a:r>
          </a:p>
        </p:txBody>
      </p:sp>
      <p:sp>
        <p:nvSpPr>
          <p:cNvPr id="14" name="Tekstfelt 13"/>
          <p:cNvSpPr txBox="1"/>
          <p:nvPr/>
        </p:nvSpPr>
        <p:spPr>
          <a:xfrm>
            <a:off x="7280309" y="5095762"/>
            <a:ext cx="3504742" cy="400110"/>
          </a:xfrm>
          <a:prstGeom prst="rect">
            <a:avLst/>
          </a:prstGeom>
          <a:noFill/>
        </p:spPr>
        <p:txBody>
          <a:bodyPr wrap="none" rtlCol="0">
            <a:spAutoFit/>
          </a:bodyPr>
          <a:lstStyle/>
          <a:p>
            <a:r>
              <a:rPr lang="da-DK" sz="2000" dirty="0">
                <a:solidFill>
                  <a:srgbClr val="009999"/>
                </a:solidFill>
              </a:rPr>
              <a:t>FASTE (ifbm. undersøgelser)</a:t>
            </a:r>
          </a:p>
        </p:txBody>
      </p:sp>
      <p:sp>
        <p:nvSpPr>
          <p:cNvPr id="15" name="Tekstfelt 14"/>
          <p:cNvSpPr txBox="1"/>
          <p:nvPr/>
        </p:nvSpPr>
        <p:spPr>
          <a:xfrm>
            <a:off x="8342309" y="4238757"/>
            <a:ext cx="1069524" cy="400110"/>
          </a:xfrm>
          <a:prstGeom prst="rect">
            <a:avLst/>
          </a:prstGeom>
          <a:noFill/>
        </p:spPr>
        <p:txBody>
          <a:bodyPr wrap="none" rtlCol="0">
            <a:spAutoFit/>
          </a:bodyPr>
          <a:lstStyle/>
          <a:p>
            <a:r>
              <a:rPr lang="da-DK" sz="2000" dirty="0">
                <a:solidFill>
                  <a:srgbClr val="009999"/>
                </a:solidFill>
              </a:rPr>
              <a:t>Medicin</a:t>
            </a:r>
          </a:p>
        </p:txBody>
      </p:sp>
      <p:sp>
        <p:nvSpPr>
          <p:cNvPr id="16" name="Tekstfelt 15"/>
          <p:cNvSpPr txBox="1"/>
          <p:nvPr/>
        </p:nvSpPr>
        <p:spPr>
          <a:xfrm>
            <a:off x="325719" y="4356152"/>
            <a:ext cx="2720617" cy="400110"/>
          </a:xfrm>
          <a:prstGeom prst="rect">
            <a:avLst/>
          </a:prstGeom>
          <a:noFill/>
        </p:spPr>
        <p:txBody>
          <a:bodyPr wrap="none" rtlCol="0">
            <a:spAutoFit/>
          </a:bodyPr>
          <a:lstStyle/>
          <a:p>
            <a:r>
              <a:rPr lang="da-DK" sz="2000" dirty="0">
                <a:solidFill>
                  <a:srgbClr val="009999"/>
                </a:solidFill>
              </a:rPr>
              <a:t>Kvalme / opkastninger</a:t>
            </a:r>
          </a:p>
        </p:txBody>
      </p:sp>
      <p:sp>
        <p:nvSpPr>
          <p:cNvPr id="17" name="Tekstfelt 16"/>
          <p:cNvSpPr txBox="1"/>
          <p:nvPr/>
        </p:nvSpPr>
        <p:spPr>
          <a:xfrm>
            <a:off x="9741878" y="3492157"/>
            <a:ext cx="1095172" cy="400110"/>
          </a:xfrm>
          <a:prstGeom prst="rect">
            <a:avLst/>
          </a:prstGeom>
          <a:noFill/>
        </p:spPr>
        <p:txBody>
          <a:bodyPr wrap="none" rtlCol="0">
            <a:spAutoFit/>
          </a:bodyPr>
          <a:lstStyle/>
          <a:p>
            <a:r>
              <a:rPr lang="da-DK" sz="2000" dirty="0">
                <a:solidFill>
                  <a:srgbClr val="009999"/>
                </a:solidFill>
              </a:rPr>
              <a:t>Smerter</a:t>
            </a:r>
          </a:p>
        </p:txBody>
      </p:sp>
      <p:sp>
        <p:nvSpPr>
          <p:cNvPr id="18" name="Tekstfelt 17"/>
          <p:cNvSpPr txBox="1"/>
          <p:nvPr/>
        </p:nvSpPr>
        <p:spPr>
          <a:xfrm>
            <a:off x="8065352" y="2960594"/>
            <a:ext cx="854721" cy="400110"/>
          </a:xfrm>
          <a:prstGeom prst="rect">
            <a:avLst/>
          </a:prstGeom>
          <a:noFill/>
        </p:spPr>
        <p:txBody>
          <a:bodyPr wrap="none" rtlCol="0">
            <a:spAutoFit/>
          </a:bodyPr>
          <a:lstStyle/>
          <a:p>
            <a:r>
              <a:rPr lang="da-DK" sz="2000" dirty="0">
                <a:solidFill>
                  <a:srgbClr val="009999"/>
                </a:solidFill>
              </a:rPr>
              <a:t>Feber</a:t>
            </a:r>
          </a:p>
        </p:txBody>
      </p:sp>
    </p:spTree>
    <p:extLst>
      <p:ext uri="{BB962C8B-B14F-4D97-AF65-F5344CB8AC3E}">
        <p14:creationId xmlns:p14="http://schemas.microsoft.com/office/powerpoint/2010/main" val="23656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one\Pictures\MP Navigator EX\2011_12_16\IMG ab q copy.jpg"/>
          <p:cNvPicPr>
            <a:picLocks noChangeAspect="1" noChangeArrowheads="1"/>
          </p:cNvPicPr>
          <p:nvPr/>
        </p:nvPicPr>
        <p:blipFill>
          <a:blip r:embed="rId3" cstate="print"/>
          <a:srcRect l="23155" t="28308" r="20884" b="30667"/>
          <a:stretch>
            <a:fillRect/>
          </a:stretch>
        </p:blipFill>
        <p:spPr bwMode="auto">
          <a:xfrm>
            <a:off x="4839672" y="1682972"/>
            <a:ext cx="3108960" cy="2703443"/>
          </a:xfrm>
          <a:prstGeom prst="rect">
            <a:avLst/>
          </a:prstGeom>
          <a:noFill/>
        </p:spPr>
      </p:pic>
      <p:sp>
        <p:nvSpPr>
          <p:cNvPr id="9" name="Titel 1"/>
          <p:cNvSpPr>
            <a:spLocks noGrp="1"/>
          </p:cNvSpPr>
          <p:nvPr>
            <p:ph type="ctrTitle"/>
          </p:nvPr>
        </p:nvSpPr>
        <p:spPr>
          <a:xfrm>
            <a:off x="-34302" y="141069"/>
            <a:ext cx="12293732" cy="763399"/>
          </a:xfrm>
        </p:spPr>
        <p:txBody>
          <a:bodyPr>
            <a:normAutofit/>
          </a:bodyPr>
          <a:lstStyle/>
          <a:p>
            <a:r>
              <a:rPr lang="da-DK" sz="2800"/>
              <a:t>SMÅ FIF SOM HJÆLP TIL DEN SMÅTSPISENDE PATIENT</a:t>
            </a:r>
          </a:p>
        </p:txBody>
      </p:sp>
      <p:sp>
        <p:nvSpPr>
          <p:cNvPr id="5" name="Tekstfelt 4"/>
          <p:cNvSpPr txBox="1"/>
          <p:nvPr/>
        </p:nvSpPr>
        <p:spPr>
          <a:xfrm>
            <a:off x="2246699" y="1102824"/>
            <a:ext cx="8032417" cy="369332"/>
          </a:xfrm>
          <a:prstGeom prst="rect">
            <a:avLst/>
          </a:prstGeom>
          <a:solidFill>
            <a:srgbClr val="CCFF99"/>
          </a:solidFill>
          <a:ln>
            <a:solidFill>
              <a:schemeClr val="tx1"/>
            </a:solidFill>
          </a:ln>
        </p:spPr>
        <p:txBody>
          <a:bodyPr wrap="square" rtlCol="0">
            <a:spAutoFit/>
          </a:bodyPr>
          <a:lstStyle/>
          <a:p>
            <a:r>
              <a:rPr lang="da-DK"/>
              <a:t>Afhjælp kvalme, stress, utryghed, obstipation, smerter, tygge/synkeproblemer </a:t>
            </a:r>
          </a:p>
        </p:txBody>
      </p:sp>
      <p:sp>
        <p:nvSpPr>
          <p:cNvPr id="10" name="Tekstfelt 9"/>
          <p:cNvSpPr txBox="1"/>
          <p:nvPr/>
        </p:nvSpPr>
        <p:spPr>
          <a:xfrm>
            <a:off x="9660656" y="1669768"/>
            <a:ext cx="1852296" cy="369332"/>
          </a:xfrm>
          <a:prstGeom prst="rect">
            <a:avLst/>
          </a:prstGeom>
          <a:solidFill>
            <a:srgbClr val="CCFF99"/>
          </a:solidFill>
          <a:ln>
            <a:solidFill>
              <a:schemeClr val="tx1"/>
            </a:solidFill>
          </a:ln>
        </p:spPr>
        <p:txBody>
          <a:bodyPr wrap="square" rtlCol="0">
            <a:spAutoFit/>
          </a:bodyPr>
          <a:lstStyle/>
          <a:p>
            <a:r>
              <a:rPr lang="da-DK" dirty="0"/>
              <a:t>Hvil før maden</a:t>
            </a:r>
          </a:p>
        </p:txBody>
      </p:sp>
      <p:sp>
        <p:nvSpPr>
          <p:cNvPr id="11" name="Tekstfelt 10"/>
          <p:cNvSpPr txBox="1"/>
          <p:nvPr/>
        </p:nvSpPr>
        <p:spPr>
          <a:xfrm>
            <a:off x="270976" y="3070101"/>
            <a:ext cx="2688791" cy="369332"/>
          </a:xfrm>
          <a:prstGeom prst="rect">
            <a:avLst/>
          </a:prstGeom>
          <a:solidFill>
            <a:srgbClr val="CCFF99"/>
          </a:solidFill>
          <a:ln>
            <a:solidFill>
              <a:schemeClr val="tx1"/>
            </a:solidFill>
          </a:ln>
        </p:spPr>
        <p:txBody>
          <a:bodyPr wrap="square" rtlCol="0">
            <a:spAutoFit/>
          </a:bodyPr>
          <a:lstStyle/>
          <a:p>
            <a:r>
              <a:rPr lang="da-DK"/>
              <a:t>Alt indenfor rækkevidde</a:t>
            </a:r>
          </a:p>
        </p:txBody>
      </p:sp>
      <p:sp>
        <p:nvSpPr>
          <p:cNvPr id="12" name="Tekstfelt 11"/>
          <p:cNvSpPr txBox="1"/>
          <p:nvPr/>
        </p:nvSpPr>
        <p:spPr>
          <a:xfrm>
            <a:off x="8623739" y="3301117"/>
            <a:ext cx="2445994" cy="369332"/>
          </a:xfrm>
          <a:prstGeom prst="rect">
            <a:avLst/>
          </a:prstGeom>
          <a:solidFill>
            <a:srgbClr val="CCFF99"/>
          </a:solidFill>
          <a:ln>
            <a:solidFill>
              <a:schemeClr val="tx1"/>
            </a:solidFill>
          </a:ln>
        </p:spPr>
        <p:txBody>
          <a:bodyPr wrap="square" rtlCol="0">
            <a:spAutoFit/>
          </a:bodyPr>
          <a:lstStyle/>
          <a:p>
            <a:r>
              <a:rPr lang="da-DK"/>
              <a:t>Hælde drikkevarer op</a:t>
            </a:r>
          </a:p>
        </p:txBody>
      </p:sp>
      <p:sp>
        <p:nvSpPr>
          <p:cNvPr id="13" name="Tekstfelt 12"/>
          <p:cNvSpPr txBox="1"/>
          <p:nvPr/>
        </p:nvSpPr>
        <p:spPr>
          <a:xfrm>
            <a:off x="142163" y="1756505"/>
            <a:ext cx="2732158" cy="369332"/>
          </a:xfrm>
          <a:prstGeom prst="rect">
            <a:avLst/>
          </a:prstGeom>
          <a:solidFill>
            <a:srgbClr val="CCFF99"/>
          </a:solidFill>
          <a:ln>
            <a:solidFill>
              <a:schemeClr val="tx1"/>
            </a:solidFill>
          </a:ln>
        </p:spPr>
        <p:txBody>
          <a:bodyPr wrap="square" rtlCol="0">
            <a:spAutoFit/>
          </a:bodyPr>
          <a:lstStyle/>
          <a:p>
            <a:r>
              <a:rPr lang="da-DK" dirty="0"/>
              <a:t>God udluftning på stuen</a:t>
            </a:r>
          </a:p>
        </p:txBody>
      </p:sp>
      <p:sp>
        <p:nvSpPr>
          <p:cNvPr id="14" name="Tekstfelt 13"/>
          <p:cNvSpPr txBox="1"/>
          <p:nvPr/>
        </p:nvSpPr>
        <p:spPr>
          <a:xfrm>
            <a:off x="9846736" y="4935067"/>
            <a:ext cx="1957972" cy="369332"/>
          </a:xfrm>
          <a:prstGeom prst="rect">
            <a:avLst/>
          </a:prstGeom>
          <a:solidFill>
            <a:srgbClr val="CCFF99"/>
          </a:solidFill>
          <a:ln>
            <a:solidFill>
              <a:schemeClr val="tx1"/>
            </a:solidFill>
          </a:ln>
        </p:spPr>
        <p:txBody>
          <a:bodyPr wrap="none" rtlCol="0">
            <a:spAutoFit/>
          </a:bodyPr>
          <a:lstStyle/>
          <a:p>
            <a:r>
              <a:rPr lang="da-DK" dirty="0"/>
              <a:t>God tid til måltidet</a:t>
            </a:r>
          </a:p>
        </p:txBody>
      </p:sp>
      <p:sp>
        <p:nvSpPr>
          <p:cNvPr id="15" name="Tekstfelt 14"/>
          <p:cNvSpPr txBox="1"/>
          <p:nvPr/>
        </p:nvSpPr>
        <p:spPr>
          <a:xfrm>
            <a:off x="3634874" y="3432228"/>
            <a:ext cx="1166892" cy="369332"/>
          </a:xfrm>
          <a:prstGeom prst="rect">
            <a:avLst/>
          </a:prstGeom>
          <a:solidFill>
            <a:srgbClr val="CCFF99"/>
          </a:solidFill>
          <a:ln>
            <a:solidFill>
              <a:schemeClr val="tx1"/>
            </a:solidFill>
          </a:ln>
        </p:spPr>
        <p:txBody>
          <a:bodyPr wrap="square" rtlCol="0">
            <a:spAutoFit/>
          </a:bodyPr>
          <a:lstStyle/>
          <a:p>
            <a:r>
              <a:rPr lang="da-DK"/>
              <a:t>Selskab?</a:t>
            </a:r>
          </a:p>
        </p:txBody>
      </p:sp>
      <p:sp>
        <p:nvSpPr>
          <p:cNvPr id="16" name="Tekstfelt 15"/>
          <p:cNvSpPr txBox="1"/>
          <p:nvPr/>
        </p:nvSpPr>
        <p:spPr>
          <a:xfrm>
            <a:off x="142163" y="4107750"/>
            <a:ext cx="5850623" cy="650265"/>
          </a:xfrm>
          <a:prstGeom prst="rect">
            <a:avLst/>
          </a:prstGeom>
          <a:solidFill>
            <a:srgbClr val="CCFF99"/>
          </a:solidFill>
          <a:ln>
            <a:solidFill>
              <a:schemeClr val="tx1"/>
            </a:solidFill>
          </a:ln>
        </p:spPr>
        <p:txBody>
          <a:bodyPr wrap="square" rtlCol="0">
            <a:spAutoFit/>
          </a:bodyPr>
          <a:lstStyle/>
          <a:p>
            <a:pPr algn="ctr"/>
            <a:r>
              <a:rPr lang="da-DK" dirty="0"/>
              <a:t>Æblebåde ½ time før måltidet </a:t>
            </a:r>
          </a:p>
          <a:p>
            <a:r>
              <a:rPr lang="da-DK" dirty="0"/>
              <a:t>Stimulerer spytsekretionen og virker appetitfremmende</a:t>
            </a:r>
          </a:p>
        </p:txBody>
      </p:sp>
      <p:sp>
        <p:nvSpPr>
          <p:cNvPr id="17" name="Tekstfelt 16"/>
          <p:cNvSpPr txBox="1"/>
          <p:nvPr/>
        </p:nvSpPr>
        <p:spPr>
          <a:xfrm>
            <a:off x="7986538" y="2391792"/>
            <a:ext cx="3975783" cy="646331"/>
          </a:xfrm>
          <a:prstGeom prst="rect">
            <a:avLst/>
          </a:prstGeom>
          <a:solidFill>
            <a:srgbClr val="CCFF99"/>
          </a:solidFill>
          <a:ln>
            <a:solidFill>
              <a:schemeClr val="tx1"/>
            </a:solidFill>
          </a:ln>
        </p:spPr>
        <p:txBody>
          <a:bodyPr wrap="square" rtlCol="0">
            <a:spAutoFit/>
          </a:bodyPr>
          <a:lstStyle/>
          <a:p>
            <a:pPr algn="ctr"/>
            <a:r>
              <a:rPr lang="da-DK"/>
              <a:t>Lækre små portioner </a:t>
            </a:r>
          </a:p>
          <a:p>
            <a:pPr algn="ctr"/>
            <a:r>
              <a:rPr lang="da-DK"/>
              <a:t>Mad patienten kan lide / tåle / religion</a:t>
            </a:r>
          </a:p>
        </p:txBody>
      </p:sp>
      <p:sp>
        <p:nvSpPr>
          <p:cNvPr id="18" name="Tekstfelt 17"/>
          <p:cNvSpPr txBox="1"/>
          <p:nvPr/>
        </p:nvSpPr>
        <p:spPr>
          <a:xfrm>
            <a:off x="7560156" y="4325563"/>
            <a:ext cx="4536762" cy="369332"/>
          </a:xfrm>
          <a:prstGeom prst="rect">
            <a:avLst/>
          </a:prstGeom>
          <a:solidFill>
            <a:srgbClr val="CCFF99"/>
          </a:solidFill>
          <a:ln>
            <a:solidFill>
              <a:schemeClr val="tx1"/>
            </a:solidFill>
          </a:ln>
        </p:spPr>
        <p:txBody>
          <a:bodyPr wrap="square" rtlCol="0">
            <a:spAutoFit/>
          </a:bodyPr>
          <a:lstStyle/>
          <a:p>
            <a:r>
              <a:rPr lang="da-DK"/>
              <a:t>Pårørende må gerne tage favoritmad med</a:t>
            </a:r>
          </a:p>
        </p:txBody>
      </p:sp>
      <p:sp>
        <p:nvSpPr>
          <p:cNvPr id="19" name="Tekstfelt 18"/>
          <p:cNvSpPr txBox="1"/>
          <p:nvPr/>
        </p:nvSpPr>
        <p:spPr>
          <a:xfrm>
            <a:off x="2223690" y="5059637"/>
            <a:ext cx="4319000" cy="369332"/>
          </a:xfrm>
          <a:prstGeom prst="rect">
            <a:avLst/>
          </a:prstGeom>
          <a:solidFill>
            <a:srgbClr val="CCFF99"/>
          </a:solidFill>
          <a:ln>
            <a:solidFill>
              <a:schemeClr val="tx1"/>
            </a:solidFill>
          </a:ln>
        </p:spPr>
        <p:txBody>
          <a:bodyPr wrap="square" rtlCol="0">
            <a:spAutoFit/>
          </a:bodyPr>
          <a:lstStyle/>
          <a:p>
            <a:r>
              <a:rPr lang="da-DK"/>
              <a:t>Mulighed for hjælp / guidning til at spise</a:t>
            </a:r>
          </a:p>
        </p:txBody>
      </p:sp>
      <p:sp>
        <p:nvSpPr>
          <p:cNvPr id="20" name="Tekstfelt 19"/>
          <p:cNvSpPr txBox="1"/>
          <p:nvPr/>
        </p:nvSpPr>
        <p:spPr>
          <a:xfrm>
            <a:off x="6839206" y="5504407"/>
            <a:ext cx="4332127" cy="369332"/>
          </a:xfrm>
          <a:prstGeom prst="rect">
            <a:avLst/>
          </a:prstGeom>
          <a:solidFill>
            <a:srgbClr val="CCFF99"/>
          </a:solidFill>
          <a:ln>
            <a:solidFill>
              <a:schemeClr val="tx1"/>
            </a:solidFill>
          </a:ln>
        </p:spPr>
        <p:txBody>
          <a:bodyPr wrap="square" rtlCol="0">
            <a:spAutoFit/>
          </a:bodyPr>
          <a:lstStyle/>
          <a:p>
            <a:r>
              <a:rPr lang="da-DK"/>
              <a:t>Mad, patienten kan tygge – </a:t>
            </a:r>
            <a:r>
              <a:rPr lang="da-DK" err="1"/>
              <a:t>obs</a:t>
            </a:r>
            <a:r>
              <a:rPr lang="da-DK"/>
              <a:t> protese</a:t>
            </a:r>
          </a:p>
        </p:txBody>
      </p:sp>
      <p:sp>
        <p:nvSpPr>
          <p:cNvPr id="21" name="Tekstfelt 20"/>
          <p:cNvSpPr txBox="1"/>
          <p:nvPr/>
        </p:nvSpPr>
        <p:spPr>
          <a:xfrm>
            <a:off x="1121621" y="5661685"/>
            <a:ext cx="3403082" cy="369332"/>
          </a:xfrm>
          <a:prstGeom prst="rect">
            <a:avLst/>
          </a:prstGeom>
          <a:solidFill>
            <a:srgbClr val="CCFF99"/>
          </a:solidFill>
          <a:ln>
            <a:solidFill>
              <a:schemeClr val="tx1"/>
            </a:solidFill>
          </a:ln>
        </p:spPr>
        <p:txBody>
          <a:bodyPr wrap="square" rtlCol="0">
            <a:spAutoFit/>
          </a:bodyPr>
          <a:lstStyle/>
          <a:p>
            <a:r>
              <a:rPr lang="da-DK" dirty="0"/>
              <a:t>Spiseredskaber (gigtpatienter)</a:t>
            </a:r>
          </a:p>
        </p:txBody>
      </p:sp>
      <p:sp>
        <p:nvSpPr>
          <p:cNvPr id="22" name="Tekstfelt 21"/>
          <p:cNvSpPr txBox="1"/>
          <p:nvPr/>
        </p:nvSpPr>
        <p:spPr>
          <a:xfrm>
            <a:off x="0" y="6207474"/>
            <a:ext cx="12391697" cy="369332"/>
          </a:xfrm>
          <a:prstGeom prst="rect">
            <a:avLst/>
          </a:prstGeom>
          <a:solidFill>
            <a:srgbClr val="CCFF99"/>
          </a:solidFill>
          <a:ln>
            <a:solidFill>
              <a:schemeClr val="tx1"/>
            </a:solidFill>
          </a:ln>
        </p:spPr>
        <p:txBody>
          <a:bodyPr wrap="square" rtlCol="0">
            <a:spAutoFit/>
          </a:bodyPr>
          <a:lstStyle/>
          <a:p>
            <a:r>
              <a:rPr lang="da-DK"/>
              <a:t>Tilsætte lidt mere fedt og protein til maden (smør i kartoffelmosen, rødgrød med fløde, mayonnaise på æggemaden </a:t>
            </a:r>
            <a:r>
              <a:rPr lang="da-DK" err="1"/>
              <a:t>etc</a:t>
            </a:r>
            <a:r>
              <a:rPr lang="da-DK"/>
              <a:t>)</a:t>
            </a:r>
          </a:p>
        </p:txBody>
      </p:sp>
      <p:sp>
        <p:nvSpPr>
          <p:cNvPr id="23" name="Tekstfelt 22"/>
          <p:cNvSpPr txBox="1"/>
          <p:nvPr/>
        </p:nvSpPr>
        <p:spPr>
          <a:xfrm>
            <a:off x="7567975" y="4939956"/>
            <a:ext cx="1456104" cy="369332"/>
          </a:xfrm>
          <a:prstGeom prst="rect">
            <a:avLst/>
          </a:prstGeom>
          <a:solidFill>
            <a:srgbClr val="CCFF99"/>
          </a:solidFill>
          <a:ln>
            <a:solidFill>
              <a:schemeClr val="tx1"/>
            </a:solidFill>
          </a:ln>
        </p:spPr>
        <p:txBody>
          <a:bodyPr wrap="square" rtlCol="0">
            <a:spAutoFit/>
          </a:bodyPr>
          <a:lstStyle/>
          <a:p>
            <a:r>
              <a:rPr lang="da-DK" dirty="0"/>
              <a:t>Protein-drik</a:t>
            </a:r>
          </a:p>
        </p:txBody>
      </p:sp>
      <p:sp>
        <p:nvSpPr>
          <p:cNvPr id="24" name="Tekstfelt 23"/>
          <p:cNvSpPr txBox="1"/>
          <p:nvPr/>
        </p:nvSpPr>
        <p:spPr>
          <a:xfrm>
            <a:off x="1282414" y="2410186"/>
            <a:ext cx="3293524" cy="369332"/>
          </a:xfrm>
          <a:prstGeom prst="rect">
            <a:avLst/>
          </a:prstGeom>
          <a:solidFill>
            <a:srgbClr val="CCFF99"/>
          </a:solidFill>
          <a:ln>
            <a:solidFill>
              <a:schemeClr val="tx1"/>
            </a:solidFill>
          </a:ln>
        </p:spPr>
        <p:txBody>
          <a:bodyPr wrap="square" rtlCol="0">
            <a:spAutoFit/>
          </a:bodyPr>
          <a:lstStyle/>
          <a:p>
            <a:r>
              <a:rPr lang="da-DK" dirty="0"/>
              <a:t>Sidde op (i stol eller i sengen)</a:t>
            </a:r>
          </a:p>
        </p:txBody>
      </p:sp>
    </p:spTree>
    <p:extLst>
      <p:ext uri="{BB962C8B-B14F-4D97-AF65-F5344CB8AC3E}">
        <p14:creationId xmlns:p14="http://schemas.microsoft.com/office/powerpoint/2010/main" val="222486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37854" y="34099"/>
            <a:ext cx="9144000" cy="763399"/>
          </a:xfrm>
        </p:spPr>
        <p:txBody>
          <a:bodyPr>
            <a:normAutofit/>
          </a:bodyPr>
          <a:lstStyle/>
          <a:p>
            <a:r>
              <a:rPr lang="da-DK" sz="2800"/>
              <a:t>HJÆLP TIL SPISNING</a:t>
            </a:r>
          </a:p>
        </p:txBody>
      </p:sp>
      <p:sp>
        <p:nvSpPr>
          <p:cNvPr id="22" name="Undertitel 3"/>
          <p:cNvSpPr>
            <a:spLocks noGrp="1"/>
          </p:cNvSpPr>
          <p:nvPr>
            <p:ph type="subTitle" idx="1"/>
          </p:nvPr>
        </p:nvSpPr>
        <p:spPr>
          <a:xfrm>
            <a:off x="336467" y="2602925"/>
            <a:ext cx="6194962" cy="3861818"/>
          </a:xfrm>
        </p:spPr>
        <p:txBody>
          <a:bodyPr>
            <a:normAutofit lnSpcReduction="10000"/>
          </a:bodyPr>
          <a:lstStyle/>
          <a:p>
            <a:pPr marL="457200" indent="-457200" algn="l">
              <a:buFont typeface="+mj-lt"/>
              <a:buAutoNum type="arabicPeriod"/>
            </a:pPr>
            <a:r>
              <a:rPr lang="da-DK" sz="1800" dirty="0"/>
              <a:t>Tilbyd at patienten kan få vasket sine hænder inden</a:t>
            </a:r>
          </a:p>
          <a:p>
            <a:pPr marL="457200" indent="-457200" algn="l">
              <a:buFont typeface="+mj-lt"/>
              <a:buAutoNum type="arabicPeriod"/>
            </a:pPr>
            <a:r>
              <a:rPr lang="da-DK" sz="1800" dirty="0"/>
              <a:t>Sæt patienten op</a:t>
            </a:r>
          </a:p>
          <a:p>
            <a:pPr marL="457200" indent="-457200" algn="l">
              <a:buFont typeface="+mj-lt"/>
              <a:buAutoNum type="arabicPeriod"/>
            </a:pPr>
            <a:r>
              <a:rPr lang="da-DK" sz="1800" dirty="0"/>
              <a:t>Sørg for at sidde i ordentlig højde i forhold til patienten</a:t>
            </a:r>
          </a:p>
          <a:p>
            <a:pPr marL="457200" indent="-457200" algn="l">
              <a:buFont typeface="+mj-lt"/>
              <a:buAutoNum type="arabicPeriod"/>
            </a:pPr>
            <a:r>
              <a:rPr lang="da-DK" sz="1800" dirty="0"/>
              <a:t>Vis patienten maden – fortæl, hvad det er</a:t>
            </a:r>
          </a:p>
          <a:p>
            <a:pPr marL="457200" indent="-457200" algn="l">
              <a:buFont typeface="+mj-lt"/>
              <a:buAutoNum type="arabicPeriod"/>
            </a:pPr>
            <a:r>
              <a:rPr lang="da-DK" sz="1800" dirty="0"/>
              <a:t>Tænk på tempoet</a:t>
            </a:r>
          </a:p>
          <a:p>
            <a:pPr marL="457200" indent="-457200" algn="l">
              <a:buFont typeface="+mj-lt"/>
              <a:buAutoNum type="arabicPeriod"/>
            </a:pPr>
            <a:r>
              <a:rPr lang="da-DK" sz="1800" dirty="0"/>
              <a:t>Ikke for store mundfulde</a:t>
            </a:r>
          </a:p>
          <a:p>
            <a:pPr marL="457200" indent="-457200" algn="l">
              <a:buFont typeface="+mj-lt"/>
              <a:buAutoNum type="arabicPeriod"/>
            </a:pPr>
            <a:r>
              <a:rPr lang="da-DK" sz="1800" dirty="0"/>
              <a:t>Tilbyd noget at drikke indimellem</a:t>
            </a:r>
          </a:p>
          <a:p>
            <a:pPr marL="457200" indent="-457200" algn="l">
              <a:buFont typeface="+mj-lt"/>
              <a:buAutoNum type="arabicPeriod"/>
            </a:pPr>
            <a:r>
              <a:rPr lang="da-DK" sz="1800" dirty="0"/>
              <a:t>Ikke ”puste” på maden</a:t>
            </a:r>
          </a:p>
          <a:p>
            <a:pPr marL="457200" indent="-457200" algn="l">
              <a:buFont typeface="+mj-lt"/>
              <a:buAutoNum type="arabicPeriod"/>
            </a:pPr>
            <a:r>
              <a:rPr lang="da-DK" sz="1800" dirty="0"/>
              <a:t>Hvis der spildes – tør da forsigtigt med servietten</a:t>
            </a:r>
          </a:p>
          <a:p>
            <a:pPr marL="457200" indent="-457200" algn="l">
              <a:buFont typeface="+mj-lt"/>
              <a:buAutoNum type="arabicPeriod"/>
            </a:pPr>
            <a:r>
              <a:rPr lang="da-DK" sz="1800" dirty="0"/>
              <a:t>Vis du har god tid. </a:t>
            </a:r>
          </a:p>
          <a:p>
            <a:pPr marL="457200" indent="-457200" algn="l"/>
            <a:endParaRPr lang="da-DK" sz="1800" dirty="0"/>
          </a:p>
          <a:p>
            <a:pPr marL="457200" indent="-457200" algn="l">
              <a:buFont typeface="+mj-lt"/>
              <a:buAutoNum type="arabicPeriod"/>
            </a:pPr>
            <a:endParaRPr lang="da-DK" sz="1800" dirty="0"/>
          </a:p>
          <a:p>
            <a:pPr marL="342900" indent="-342900" algn="l">
              <a:buFont typeface="Arial" panose="020B0604020202020204" pitchFamily="34" charset="0"/>
              <a:buChar char="•"/>
            </a:pPr>
            <a:endParaRPr lang="da-DK" dirty="0"/>
          </a:p>
          <a:p>
            <a:pPr marL="342900" indent="-342900" algn="l">
              <a:buFont typeface="Arial" panose="020B0604020202020204" pitchFamily="34" charset="0"/>
              <a:buChar char="•"/>
            </a:pPr>
            <a:endParaRPr lang="da-DK" dirty="0"/>
          </a:p>
        </p:txBody>
      </p:sp>
      <p:sp>
        <p:nvSpPr>
          <p:cNvPr id="7" name="Tekstboks 6"/>
          <p:cNvSpPr txBox="1"/>
          <p:nvPr/>
        </p:nvSpPr>
        <p:spPr>
          <a:xfrm>
            <a:off x="403760" y="1057763"/>
            <a:ext cx="11412187" cy="954107"/>
          </a:xfrm>
          <a:prstGeom prst="rect">
            <a:avLst/>
          </a:prstGeom>
          <a:noFill/>
        </p:spPr>
        <p:txBody>
          <a:bodyPr wrap="square" rtlCol="0">
            <a:spAutoFit/>
          </a:bodyPr>
          <a:lstStyle/>
          <a:p>
            <a:pPr algn="ctr"/>
            <a:r>
              <a:rPr lang="da-DK" sz="2800"/>
              <a:t>Når du skal hjælpe patienten med at spise, skal det foregå værdigt og med stor respekt for patienten</a:t>
            </a:r>
            <a:r>
              <a:rPr lang="da-DK"/>
              <a:t>.</a:t>
            </a:r>
          </a:p>
        </p:txBody>
      </p:sp>
      <p:pic>
        <p:nvPicPr>
          <p:cNvPr id="9" name="Billede 8" descr="fars nye kamere 083 r.jpg"/>
          <p:cNvPicPr>
            <a:picLocks noChangeAspect="1"/>
          </p:cNvPicPr>
          <p:nvPr/>
        </p:nvPicPr>
        <p:blipFill rotWithShape="1">
          <a:blip r:embed="rId3" cstate="print"/>
          <a:srcRect b="12775"/>
          <a:stretch/>
        </p:blipFill>
        <p:spPr>
          <a:xfrm>
            <a:off x="7077714" y="2011870"/>
            <a:ext cx="4154835" cy="2347524"/>
          </a:xfrm>
          <a:prstGeom prst="rect">
            <a:avLst/>
          </a:prstGeom>
          <a:effectLst>
            <a:softEdge rad="127000"/>
          </a:effectLst>
        </p:spPr>
      </p:pic>
      <p:pic>
        <p:nvPicPr>
          <p:cNvPr id="10" name="Billede 9" descr="fars nye kamere 084 r.jpg"/>
          <p:cNvPicPr>
            <a:picLocks noChangeAspect="1"/>
          </p:cNvPicPr>
          <p:nvPr/>
        </p:nvPicPr>
        <p:blipFill>
          <a:blip r:embed="rId4" cstate="print"/>
          <a:stretch>
            <a:fillRect/>
          </a:stretch>
        </p:blipFill>
        <p:spPr>
          <a:xfrm>
            <a:off x="7077712" y="4361423"/>
            <a:ext cx="4154835" cy="2311911"/>
          </a:xfrm>
          <a:prstGeom prst="rect">
            <a:avLst/>
          </a:prstGeom>
          <a:effectLst>
            <a:softEdge rad="127000"/>
          </a:effectLst>
        </p:spPr>
      </p:pic>
      <p:sp>
        <p:nvSpPr>
          <p:cNvPr id="4" name="Tekstfelt 1">
            <a:extLst>
              <a:ext uri="{FF2B5EF4-FFF2-40B4-BE49-F238E27FC236}">
                <a16:creationId xmlns:a16="http://schemas.microsoft.com/office/drawing/2014/main" id="{22D423C9-C759-07E8-368E-CF40B3AA06D3}"/>
              </a:ext>
            </a:extLst>
          </p:cNvPr>
          <p:cNvSpPr txBox="1"/>
          <p:nvPr/>
        </p:nvSpPr>
        <p:spPr>
          <a:xfrm rot="1320000">
            <a:off x="222073" y="3780696"/>
            <a:ext cx="5791197" cy="492443"/>
          </a:xfrm>
          <a:prstGeom prst="rect">
            <a:avLst/>
          </a:prstGeom>
          <a:solidFill>
            <a:srgbClr val="99CCFF"/>
          </a:solidFill>
          <a:ln w="57150">
            <a:solidFill>
              <a:srgbClr val="4472C4"/>
            </a:solidFill>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800"/>
              </a:spcBef>
              <a:spcAft>
                <a:spcPts val="800"/>
              </a:spcAft>
            </a:pPr>
            <a:r>
              <a:rPr lang="da-DK" sz="3200" b="1">
                <a:solidFill>
                  <a:srgbClr val="3366FF"/>
                </a:solidFill>
                <a:latin typeface="Times New Roman"/>
              </a:rPr>
              <a:t>Øves i formiddagspausen!</a:t>
            </a:r>
            <a:endParaRPr lang="da-DK" sz="3200" b="1" err="1">
              <a:solidFill>
                <a:srgbClr val="3366FF"/>
              </a:solidFill>
              <a:latin typeface="Times New Roman"/>
            </a:endParaRPr>
          </a:p>
        </p:txBody>
      </p:sp>
    </p:spTree>
    <p:extLst>
      <p:ext uri="{BB962C8B-B14F-4D97-AF65-F5344CB8AC3E}">
        <p14:creationId xmlns:p14="http://schemas.microsoft.com/office/powerpoint/2010/main" val="2116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RN PowerPoint.potx" id="{EAEDA0C0-547F-4C80-9090-47C665EE1375}" vid="{1BC242F4-41DA-4C28-875F-9D6FA6471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121BCCA46B7249995439124EC0077D" ma:contentTypeVersion="19" ma:contentTypeDescription="Opret et nyt dokument." ma:contentTypeScope="" ma:versionID="c2566f90d166231c259f881391c0fa1d">
  <xsd:schema xmlns:xsd="http://www.w3.org/2001/XMLSchema" xmlns:xs="http://www.w3.org/2001/XMLSchema" xmlns:p="http://schemas.microsoft.com/office/2006/metadata/properties" xmlns:ns2="0db300c0-440c-4ab3-8c10-ca8b5e323166" xmlns:ns3="a0feabf3-1304-4811-9c1c-69b0ef933db8" targetNamespace="http://schemas.microsoft.com/office/2006/metadata/properties" ma:root="true" ma:fieldsID="3836daf09e6f9ff4c9d6717699c5cdee" ns2:_="" ns3:_="">
    <xsd:import namespace="0db300c0-440c-4ab3-8c10-ca8b5e323166"/>
    <xsd:import namespace="a0feabf3-1304-4811-9c1c-69b0ef933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300c0-440c-4ab3-8c10-ca8b5e323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feabf3-1304-4811-9c1c-69b0ef933db8"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571fc0b4-e27a-45dd-b5a7-73ce30edab7d}" ma:internalName="TaxCatchAll" ma:showField="CatchAllData" ma:web="a0feabf3-1304-4811-9c1c-69b0ef933d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feabf3-1304-4811-9c1c-69b0ef933db8" xsi:nil="true"/>
    <lcf76f155ced4ddcb4097134ff3c332f xmlns="0db300c0-440c-4ab3-8c10-ca8b5e323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1629EF-E58C-4BD4-9026-C9A801D91E04}"/>
</file>

<file path=customXml/itemProps2.xml><?xml version="1.0" encoding="utf-8"?>
<ds:datastoreItem xmlns:ds="http://schemas.openxmlformats.org/officeDocument/2006/customXml" ds:itemID="{F9FFCBB1-D585-4DDD-88FA-6DA324376264}"/>
</file>

<file path=customXml/itemProps3.xml><?xml version="1.0" encoding="utf-8"?>
<ds:datastoreItem xmlns:ds="http://schemas.openxmlformats.org/officeDocument/2006/customXml" ds:itemID="{78FABF45-166A-4B4A-B380-9D4B431206D4}"/>
</file>

<file path=docProps/app.xml><?xml version="1.0" encoding="utf-8"?>
<Properties xmlns="http://schemas.openxmlformats.org/officeDocument/2006/extended-properties" xmlns:vt="http://schemas.openxmlformats.org/officeDocument/2006/docPropsVTypes">
  <Template>RN PowerPoint</Template>
  <TotalTime>47</TotalTime>
  <Words>2902</Words>
  <Application>Microsoft Macintosh PowerPoint</Application>
  <PresentationFormat>Widescreen</PresentationFormat>
  <Paragraphs>507</Paragraphs>
  <Slides>25</Slides>
  <Notes>25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25</vt:i4>
      </vt:variant>
    </vt:vector>
  </HeadingPairs>
  <TitlesOfParts>
    <vt:vector size="29" baseType="lpstr">
      <vt:lpstr>Arial</vt:lpstr>
      <vt:lpstr>Calibri</vt:lpstr>
      <vt:lpstr>Times New Roman</vt:lpstr>
      <vt:lpstr>Blank</vt:lpstr>
      <vt:lpstr>Pleje og observation af den småtspisende patient inkl. Diabetes mellitus</vt:lpstr>
      <vt:lpstr>Læringsmål for pleje og observation af  den småtspisende patient inkl. diabetes mellitus</vt:lpstr>
      <vt:lpstr>CASE - RAPPORTEN</vt:lpstr>
      <vt:lpstr>PowerPoint-præsentation</vt:lpstr>
      <vt:lpstr>Hvilke behovsområder/problemer har patienten –  dels ud fra rapporten dels ud fra videoen?</vt:lpstr>
      <vt:lpstr>BEHOVSOMRÅDER</vt:lpstr>
      <vt:lpstr>DEN SMÅTSPISENDE PATIENT</vt:lpstr>
      <vt:lpstr>SMÅ FIF SOM HJÆLP TIL DEN SMÅTSPISENDE PATIENT</vt:lpstr>
      <vt:lpstr>HJÆLP TIL SPISNING</vt:lpstr>
      <vt:lpstr>SONDEERNÆRING</vt:lpstr>
      <vt:lpstr>SONDEERNÆRING</vt:lpstr>
      <vt:lpstr>DEHYDRERING</vt:lpstr>
      <vt:lpstr>dehydrering</vt:lpstr>
      <vt:lpstr>VÆSKEBALANCE</vt:lpstr>
      <vt:lpstr>VÆSKESKEMA</vt:lpstr>
      <vt:lpstr>INFUSION / I.V.</vt:lpstr>
      <vt:lpstr>INFUSION / I.V.</vt:lpstr>
      <vt:lpstr>INFUSION / I.V.</vt:lpstr>
      <vt:lpstr>DIABETES MELLITUS Honning, der løber lige igennem (græsk)</vt:lpstr>
      <vt:lpstr>DIABETES MELLITUS Honning, der løber lige igennem (græsk)</vt:lpstr>
      <vt:lpstr>FEDTFORBRÆNDING / KETOACIDOSE</vt:lpstr>
      <vt:lpstr>HVAD SKAL MAN VÆRE OPMÆRKSOM PÅ, NÅR EN PATIENT MED DIABETES ER INDLAGT?</vt:lpstr>
      <vt:lpstr>MÅLING AF BLODSUKKER</vt:lpstr>
      <vt:lpstr>OVERLEVERING AF RAPPORT</vt:lpstr>
      <vt:lpstr>Kursist case</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Anja Aase Pors / Region Nordjylland</dc:creator>
  <cp:lastModifiedBy>Mathilde Sofie Danielsen</cp:lastModifiedBy>
  <cp:revision>21</cp:revision>
  <cp:lastPrinted>2016-04-21T06:30:30Z</cp:lastPrinted>
  <dcterms:created xsi:type="dcterms:W3CDTF">2017-01-13T12:23:55Z</dcterms:created>
  <dcterms:modified xsi:type="dcterms:W3CDTF">2025-08-14T11:25:03Z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SD_DocumentLanguageString">
    <vt:lpwstr>Dansk</vt:lpwstr>
  </property>
  <property fmtid="{D5CDD505-2E9C-101B-9397-08002B2CF9AE}" pid="6" name="SD_CtlText_Usersettings_Userprofile">
    <vt:lpwstr>Standard</vt:lpwstr>
  </property>
  <property fmtid="{D5CDD505-2E9C-101B-9397-08002B2CF9AE}" pid="7" name="SD_UserprofileName">
    <vt:lpwstr>ku</vt:lpwstr>
  </property>
  <property fmtid="{D5CDD505-2E9C-101B-9397-08002B2CF9AE}" pid="8" name="SD_OFF_ID">
    <vt:lpwstr>32</vt:lpwstr>
  </property>
  <property fmtid="{D5CDD505-2E9C-101B-9397-08002B2CF9AE}" pid="9" name="CurrentOfficeID">
    <vt:lpwstr>32</vt:lpwstr>
  </property>
  <property fmtid="{D5CDD505-2E9C-101B-9397-08002B2CF9AE}" pid="10" name="SD_OFF_DisplayName">
    <vt:lpwstr>Region Nordjylland</vt:lpwstr>
  </property>
  <property fmtid="{D5CDD505-2E9C-101B-9397-08002B2CF9AE}" pid="11" name="SD_OFF_Institute">
    <vt:lpwstr>Region Nordjylland</vt:lpwstr>
  </property>
  <property fmtid="{D5CDD505-2E9C-101B-9397-08002B2CF9AE}" pid="12" name="SD_OFF_MandatoryDepartment">
    <vt:lpwstr>Økonomi</vt:lpwstr>
  </property>
  <property fmtid="{D5CDD505-2E9C-101B-9397-08002B2CF9AE}" pid="13" name="SD_OFF_MandatoryDepartment_en-GB">
    <vt:lpwstr>Economy</vt:lpwstr>
  </property>
  <property fmtid="{D5CDD505-2E9C-101B-9397-08002B2CF9AE}" pid="14" name="SD_OFF_ColorDefinition">
    <vt:lpwstr>Red</vt:lpwstr>
  </property>
  <property fmtid="{D5CDD505-2E9C-101B-9397-08002B2CF9AE}" pid="15" name="SD_OFF_LogoFileName">
    <vt:lpwstr>RegionNordjylland</vt:lpwstr>
  </property>
  <property fmtid="{D5CDD505-2E9C-101B-9397-08002B2CF9AE}" pid="16" name="LastCompletedArtworkDefinition">
    <vt:lpwstr>RegionN</vt:lpwstr>
  </property>
  <property fmtid="{D5CDD505-2E9C-101B-9397-08002B2CF9AE}" pid="17" name="LastColorSetFilter">
    <vt:lpwstr>RedWhite*</vt:lpwstr>
  </property>
  <property fmtid="{D5CDD505-2E9C-101B-9397-08002B2CF9AE}" pid="18" name="ColorDefinition">
    <vt:lpwstr>Red</vt:lpwstr>
  </property>
  <property fmtid="{D5CDD505-2E9C-101B-9397-08002B2CF9AE}" pid="19" name="USR_Name">
    <vt:lpwstr>Tanja Weikop</vt:lpwstr>
  </property>
  <property fmtid="{D5CDD505-2E9C-101B-9397-08002B2CF9AE}" pid="20" name="USR_Title">
    <vt:lpwstr/>
  </property>
  <property fmtid="{D5CDD505-2E9C-101B-9397-08002B2CF9AE}" pid="21" name="USR_DirectPhone">
    <vt:lpwstr/>
  </property>
  <property fmtid="{D5CDD505-2E9C-101B-9397-08002B2CF9AE}" pid="22" name="USR_Email">
    <vt:lpwstr/>
  </property>
  <property fmtid="{D5CDD505-2E9C-101B-9397-08002B2CF9AE}" pid="23" name="USR_Department">
    <vt:lpwstr>Økonomi</vt:lpwstr>
  </property>
  <property fmtid="{D5CDD505-2E9C-101B-9397-08002B2CF9AE}" pid="24" name="USR_Speciality">
    <vt:lpwstr/>
  </property>
  <property fmtid="{D5CDD505-2E9C-101B-9397-08002B2CF9AE}" pid="25" name="USR_Unit">
    <vt:lpwstr/>
  </property>
  <property fmtid="{D5CDD505-2E9C-101B-9397-08002B2CF9AE}" pid="26" name="USR_AddressOne">
    <vt:lpwstr/>
  </property>
  <property fmtid="{D5CDD505-2E9C-101B-9397-08002B2CF9AE}" pid="27" name="USR_AddressTwo">
    <vt:lpwstr/>
  </property>
  <property fmtid="{D5CDD505-2E9C-101B-9397-08002B2CF9AE}" pid="28" name="USR_AddressThree">
    <vt:lpwstr/>
  </property>
  <property fmtid="{D5CDD505-2E9C-101B-9397-08002B2CF9AE}" pid="29" name="USR_BusinessPhone">
    <vt:lpwstr/>
  </property>
  <property fmtid="{D5CDD505-2E9C-101B-9397-08002B2CF9AE}" pid="30" name="USR_Web">
    <vt:lpwstr/>
  </property>
  <property fmtid="{D5CDD505-2E9C-101B-9397-08002B2CF9AE}" pid="31" name="USR_FreeText">
    <vt:lpwstr/>
  </property>
  <property fmtid="{D5CDD505-2E9C-101B-9397-08002B2CF9AE}" pid="32" name="USR_Signature1">
    <vt:lpwstr>jhgvuiv</vt:lpwstr>
  </property>
  <property fmtid="{D5CDD505-2E9C-101B-9397-08002B2CF9AE}" pid="33" name="USR_SignatureTitle1">
    <vt:lpwstr/>
  </property>
  <property fmtid="{D5CDD505-2E9C-101B-9397-08002B2CF9AE}" pid="34" name="DocumentInfoFinished">
    <vt:lpwstr>True</vt:lpwstr>
  </property>
  <property fmtid="{D5CDD505-2E9C-101B-9397-08002B2CF9AE}" pid="35" name="SD_DocumentLanguage">
    <vt:lpwstr>da-DK</vt:lpwstr>
  </property>
  <property fmtid="{D5CDD505-2E9C-101B-9397-08002B2CF9AE}" pid="36" name="ColorExtensionSet">
    <vt:lpwstr>73</vt:lpwstr>
  </property>
  <property fmtid="{D5CDD505-2E9C-101B-9397-08002B2CF9AE}" pid="37" name="ContentTypeId">
    <vt:lpwstr>0x01010051121BCCA46B7249995439124EC0077D</vt:lpwstr>
  </property>
</Properties>
</file>