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authors.xml" ContentType="application/vnd.ms-powerpoint.authors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2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95" r:id="rId3"/>
    <p:sldId id="281" r:id="rId4"/>
    <p:sldId id="283" r:id="rId5"/>
    <p:sldId id="286" r:id="rId6"/>
    <p:sldId id="297" r:id="rId7"/>
    <p:sldId id="309" r:id="rId8"/>
    <p:sldId id="308" r:id="rId9"/>
    <p:sldId id="306" r:id="rId10"/>
    <p:sldId id="304" r:id="rId11"/>
    <p:sldId id="303" r:id="rId12"/>
    <p:sldId id="302" r:id="rId13"/>
    <p:sldId id="301" r:id="rId14"/>
    <p:sldId id="300" r:id="rId15"/>
    <p:sldId id="299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1EF46A-13D8-99FC-17D8-C94FA6A6335C}" name="Gustav Holck Normann" initials="GN" userId="S::g.normann@rn.dk::793d8ec2-15d8-477f-8cf8-5ef4138fe8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6CCFF"/>
    <a:srgbClr val="33CCFF"/>
    <a:srgbClr val="3366FF"/>
    <a:srgbClr val="00FF99"/>
    <a:srgbClr val="33CCCC"/>
    <a:srgbClr val="C8EAF2"/>
    <a:srgbClr val="8D98A1"/>
    <a:srgbClr val="B3B5A7"/>
    <a:srgbClr val="CDCF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AE7F7-D807-B0F5-6F0C-4B0D87D0EF24}" v="4" dt="2023-03-16T15:06:05.934"/>
    <p1510:client id="{3F11B13D-54F5-849A-AA05-9E090EF5439E}" v="2" dt="2023-04-06T14:52:02.522"/>
    <p1510:client id="{4E425B63-4993-F86D-48D8-B73D8DD80564}" v="3" dt="2023-02-21T10:09:10.847"/>
    <p1510:client id="{59D872DA-2309-F073-5A36-C32DD31E5891}" v="6" dt="2023-02-21T11:50:29.919"/>
    <p1510:client id="{6489ADBA-A65C-1D21-AAD8-C3DE53117663}" v="35" dt="2023-03-16T14:56:21.894"/>
    <p1510:client id="{82588421-5801-6A22-4C19-2D6EDB14F366}" v="7" dt="2023-04-06T14:52:38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79006"/>
  </p:normalViewPr>
  <p:slideViewPr>
    <p:cSldViewPr snapToGrid="0">
      <p:cViewPr>
        <p:scale>
          <a:sx n="101" d="100"/>
          <a:sy n="101" d="100"/>
        </p:scale>
        <p:origin x="792" y="144"/>
      </p:cViewPr>
      <p:guideLst/>
    </p:cSldViewPr>
  </p:slideViewPr>
  <p:notesTextViewPr>
    <p:cViewPr>
      <p:scale>
        <a:sx n="145" d="100"/>
        <a:sy n="14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tav Holck Normann" userId="S::g.normann@rn.dk::793d8ec2-15d8-477f-8cf8-5ef4138fe873" providerId="AD" clId="Web-{3F11B13D-54F5-849A-AA05-9E090EF5439E}"/>
    <pc:docChg chg="">
      <pc:chgData name="Gustav Holck Normann" userId="S::g.normann@rn.dk::793d8ec2-15d8-477f-8cf8-5ef4138fe873" providerId="AD" clId="Web-{3F11B13D-54F5-849A-AA05-9E090EF5439E}" dt="2023-04-06T14:52:02.522" v="1"/>
      <pc:docMkLst>
        <pc:docMk/>
      </pc:docMkLst>
      <pc:sldChg chg="delCm">
        <pc:chgData name="Gustav Holck Normann" userId="S::g.normann@rn.dk::793d8ec2-15d8-477f-8cf8-5ef4138fe873" providerId="AD" clId="Web-{3F11B13D-54F5-849A-AA05-9E090EF5439E}" dt="2023-04-06T14:52:02.522" v="1"/>
        <pc:sldMkLst>
          <pc:docMk/>
          <pc:sldMk cId="4200153063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ustav Holck Normann" userId="S::g.normann@rn.dk::793d8ec2-15d8-477f-8cf8-5ef4138fe873" providerId="AD" clId="Web-{3F11B13D-54F5-849A-AA05-9E090EF5439E}" dt="2023-04-06T14:52:02.522" v="1"/>
              <pc2:cmMkLst xmlns:pc2="http://schemas.microsoft.com/office/powerpoint/2019/9/main/command">
                <pc:docMk/>
                <pc:sldMk cId="4200153063" sldId="300"/>
                <pc2:cmMk id="{8AC53D71-9A37-48F7-A49B-E74AC26042B8}"/>
              </pc2:cmMkLst>
            </pc226:cmChg>
          </p:ext>
        </pc:extLst>
      </pc:sldChg>
      <pc:sldChg chg="delCm">
        <pc:chgData name="Gustav Holck Normann" userId="S::g.normann@rn.dk::793d8ec2-15d8-477f-8cf8-5ef4138fe873" providerId="AD" clId="Web-{3F11B13D-54F5-849A-AA05-9E090EF5439E}" dt="2023-04-06T14:51:52.585" v="0"/>
        <pc:sldMkLst>
          <pc:docMk/>
          <pc:sldMk cId="3986560375" sldId="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ustav Holck Normann" userId="S::g.normann@rn.dk::793d8ec2-15d8-477f-8cf8-5ef4138fe873" providerId="AD" clId="Web-{3F11B13D-54F5-849A-AA05-9E090EF5439E}" dt="2023-04-06T14:51:52.585" v="0"/>
              <pc2:cmMkLst xmlns:pc2="http://schemas.microsoft.com/office/powerpoint/2019/9/main/command">
                <pc:docMk/>
                <pc:sldMk cId="3986560375" sldId="301"/>
                <pc2:cmMk id="{1CC6B76C-EB5C-4C75-B01F-691A92206DA8}"/>
              </pc2:cmMkLst>
            </pc226:cmChg>
          </p:ext>
        </pc:extLst>
      </pc:sldChg>
    </pc:docChg>
  </pc:docChgLst>
  <pc:docChgLst>
    <pc:chgData name="Gustav Holck Normann" userId="S::g.normann@rn.dk::793d8ec2-15d8-477f-8cf8-5ef4138fe873" providerId="AD" clId="Web-{3D8AE7F7-D807-B0F5-6F0C-4B0D87D0EF24}"/>
    <pc:docChg chg="modSld">
      <pc:chgData name="Gustav Holck Normann" userId="S::g.normann@rn.dk::793d8ec2-15d8-477f-8cf8-5ef4138fe873" providerId="AD" clId="Web-{3D8AE7F7-D807-B0F5-6F0C-4B0D87D0EF24}" dt="2023-03-16T15:06:05.934" v="3" actId="20577"/>
      <pc:docMkLst>
        <pc:docMk/>
      </pc:docMkLst>
      <pc:sldChg chg="modSp">
        <pc:chgData name="Gustav Holck Normann" userId="S::g.normann@rn.dk::793d8ec2-15d8-477f-8cf8-5ef4138fe873" providerId="AD" clId="Web-{3D8AE7F7-D807-B0F5-6F0C-4B0D87D0EF24}" dt="2023-03-16T15:06:05.934" v="3" actId="20577"/>
        <pc:sldMkLst>
          <pc:docMk/>
          <pc:sldMk cId="763470330" sldId="309"/>
        </pc:sldMkLst>
        <pc:spChg chg="mod">
          <ac:chgData name="Gustav Holck Normann" userId="S::g.normann@rn.dk::793d8ec2-15d8-477f-8cf8-5ef4138fe873" providerId="AD" clId="Web-{3D8AE7F7-D807-B0F5-6F0C-4B0D87D0EF24}" dt="2023-03-16T15:06:05.934" v="3" actId="20577"/>
          <ac:spMkLst>
            <pc:docMk/>
            <pc:sldMk cId="763470330" sldId="309"/>
            <ac:spMk id="5" creationId="{00000000-0000-0000-0000-000000000000}"/>
          </ac:spMkLst>
        </pc:spChg>
      </pc:sldChg>
    </pc:docChg>
  </pc:docChgLst>
  <pc:docChgLst>
    <pc:chgData name="Simon Mæng Tjørnehøj" userId="S::s.maeng@rn.dk::f3f0de39-2f2c-4442-913c-3ece5b133585" providerId="AD" clId="Web-{82588421-5801-6A22-4C19-2D6EDB14F366}"/>
    <pc:docChg chg="modSld">
      <pc:chgData name="Simon Mæng Tjørnehøj" userId="S::s.maeng@rn.dk::f3f0de39-2f2c-4442-913c-3ece5b133585" providerId="AD" clId="Web-{82588421-5801-6A22-4C19-2D6EDB14F366}" dt="2023-04-06T14:52:38.591" v="6" actId="1076"/>
      <pc:docMkLst>
        <pc:docMk/>
      </pc:docMkLst>
      <pc:sldChg chg="modSp">
        <pc:chgData name="Simon Mæng Tjørnehøj" userId="S::s.maeng@rn.dk::f3f0de39-2f2c-4442-913c-3ece5b133585" providerId="AD" clId="Web-{82588421-5801-6A22-4C19-2D6EDB14F366}" dt="2023-04-06T14:52:38.591" v="6" actId="1076"/>
        <pc:sldMkLst>
          <pc:docMk/>
          <pc:sldMk cId="3986560375" sldId="301"/>
        </pc:sldMkLst>
        <pc:graphicFrameChg chg="mod">
          <ac:chgData name="Simon Mæng Tjørnehøj" userId="S::s.maeng@rn.dk::f3f0de39-2f2c-4442-913c-3ece5b133585" providerId="AD" clId="Web-{82588421-5801-6A22-4C19-2D6EDB14F366}" dt="2023-04-06T14:52:38.591" v="6" actId="1076"/>
          <ac:graphicFrameMkLst>
            <pc:docMk/>
            <pc:sldMk cId="3986560375" sldId="301"/>
            <ac:graphicFrameMk id="10" creationId="{00000000-0000-0000-0000-000000000000}"/>
          </ac:graphicFrameMkLst>
        </pc:graphicFrameChg>
        <pc:graphicFrameChg chg="mod">
          <ac:chgData name="Simon Mæng Tjørnehøj" userId="S::s.maeng@rn.dk::f3f0de39-2f2c-4442-913c-3ece5b133585" providerId="AD" clId="Web-{82588421-5801-6A22-4C19-2D6EDB14F366}" dt="2023-04-06T14:52:23.945" v="5" actId="1076"/>
          <ac:graphicFrameMkLst>
            <pc:docMk/>
            <pc:sldMk cId="3986560375" sldId="301"/>
            <ac:graphicFrameMk id="11" creationId="{00000000-0000-0000-0000-000000000000}"/>
          </ac:graphicFrameMkLst>
        </pc:graphicFrameChg>
        <pc:graphicFrameChg chg="mod">
          <ac:chgData name="Simon Mæng Tjørnehøj" userId="S::s.maeng@rn.dk::f3f0de39-2f2c-4442-913c-3ece5b133585" providerId="AD" clId="Web-{82588421-5801-6A22-4C19-2D6EDB14F366}" dt="2023-04-06T14:52:11.367" v="1" actId="1076"/>
          <ac:graphicFrameMkLst>
            <pc:docMk/>
            <pc:sldMk cId="3986560375" sldId="301"/>
            <ac:graphicFrameMk id="12" creationId="{00000000-0000-0000-0000-000000000000}"/>
          </ac:graphicFrameMkLst>
        </pc:graphicFrameChg>
        <pc:graphicFrameChg chg="mod">
          <ac:chgData name="Simon Mæng Tjørnehøj" userId="S::s.maeng@rn.dk::f3f0de39-2f2c-4442-913c-3ece5b133585" providerId="AD" clId="Web-{82588421-5801-6A22-4C19-2D6EDB14F366}" dt="2023-04-06T14:52:14.711" v="2" actId="1076"/>
          <ac:graphicFrameMkLst>
            <pc:docMk/>
            <pc:sldMk cId="3986560375" sldId="301"/>
            <ac:graphicFrameMk id="13" creationId="{00000000-0000-0000-0000-000000000000}"/>
          </ac:graphicFrameMkLst>
        </pc:graphicFrameChg>
      </pc:sldChg>
    </pc:docChg>
  </pc:docChgLst>
  <pc:docChgLst>
    <pc:chgData name="Gustav Holck Normann" userId="S::g.normann@rn.dk::793d8ec2-15d8-477f-8cf8-5ef4138fe873" providerId="AD" clId="Web-{4E425B63-4993-F86D-48D8-B73D8DD80564}"/>
    <pc:docChg chg="modSld">
      <pc:chgData name="Gustav Holck Normann" userId="S::g.normann@rn.dk::793d8ec2-15d8-477f-8cf8-5ef4138fe873" providerId="AD" clId="Web-{4E425B63-4993-F86D-48D8-B73D8DD80564}" dt="2023-02-21T10:09:35.176" v="71"/>
      <pc:docMkLst>
        <pc:docMk/>
      </pc:docMkLst>
      <pc:sldChg chg="modNotes">
        <pc:chgData name="Gustav Holck Normann" userId="S::g.normann@rn.dk::793d8ec2-15d8-477f-8cf8-5ef4138fe873" providerId="AD" clId="Web-{4E425B63-4993-F86D-48D8-B73D8DD80564}" dt="2023-02-21T10:08:27.799" v="23"/>
        <pc:sldMkLst>
          <pc:docMk/>
          <pc:sldMk cId="1249868003" sldId="284"/>
        </pc:sldMkLst>
      </pc:sldChg>
      <pc:sldChg chg="modNotes">
        <pc:chgData name="Gustav Holck Normann" userId="S::g.normann@rn.dk::793d8ec2-15d8-477f-8cf8-5ef4138fe873" providerId="AD" clId="Web-{4E425B63-4993-F86D-48D8-B73D8DD80564}" dt="2023-02-21T10:08:44.721" v="39"/>
        <pc:sldMkLst>
          <pc:docMk/>
          <pc:sldMk cId="633952304" sldId="285"/>
        </pc:sldMkLst>
      </pc:sldChg>
      <pc:sldChg chg="modNotes">
        <pc:chgData name="Gustav Holck Normann" userId="S::g.normann@rn.dk::793d8ec2-15d8-477f-8cf8-5ef4138fe873" providerId="AD" clId="Web-{4E425B63-4993-F86D-48D8-B73D8DD80564}" dt="2023-02-21T10:09:35.176" v="71"/>
        <pc:sldMkLst>
          <pc:docMk/>
          <pc:sldMk cId="488358724" sldId="291"/>
        </pc:sldMkLst>
      </pc:sldChg>
      <pc:sldChg chg="modNotes">
        <pc:chgData name="Gustav Holck Normann" userId="S::g.normann@rn.dk::793d8ec2-15d8-477f-8cf8-5ef4138fe873" providerId="AD" clId="Web-{4E425B63-4993-F86D-48D8-B73D8DD80564}" dt="2023-02-21T10:09:07.534" v="60"/>
        <pc:sldMkLst>
          <pc:docMk/>
          <pc:sldMk cId="3827601951" sldId="297"/>
        </pc:sldMkLst>
      </pc:sldChg>
    </pc:docChg>
  </pc:docChgLst>
  <pc:docChgLst>
    <pc:chgData name="Gustav Holck Normann" userId="S::g.normann@rn.dk::793d8ec2-15d8-477f-8cf8-5ef4138fe873" providerId="AD" clId="Web-{6489ADBA-A65C-1D21-AAD8-C3DE53117663}"/>
    <pc:docChg chg="addSld delSld modSld sldOrd modMainMaster">
      <pc:chgData name="Gustav Holck Normann" userId="S::g.normann@rn.dk::793d8ec2-15d8-477f-8cf8-5ef4138fe873" providerId="AD" clId="Web-{6489ADBA-A65C-1D21-AAD8-C3DE53117663}" dt="2023-03-16T14:56:21.894" v="74"/>
      <pc:docMkLst>
        <pc:docMk/>
      </pc:docMkLst>
      <pc:sldChg chg="modNotes">
        <pc:chgData name="Gustav Holck Normann" userId="S::g.normann@rn.dk::793d8ec2-15d8-477f-8cf8-5ef4138fe873" providerId="AD" clId="Web-{6489ADBA-A65C-1D21-AAD8-C3DE53117663}" dt="2023-03-16T14:46:53.311" v="30"/>
        <pc:sldMkLst>
          <pc:docMk/>
          <pc:sldMk cId="717019508" sldId="283"/>
        </pc:sldMkLst>
      </pc:sldChg>
      <pc:sldChg chg="del">
        <pc:chgData name="Gustav Holck Normann" userId="S::g.normann@rn.dk::793d8ec2-15d8-477f-8cf8-5ef4138fe873" providerId="AD" clId="Web-{6489ADBA-A65C-1D21-AAD8-C3DE53117663}" dt="2023-03-16T14:43:17.434" v="0"/>
        <pc:sldMkLst>
          <pc:docMk/>
          <pc:sldMk cId="1249868003" sldId="284"/>
        </pc:sldMkLst>
      </pc:sldChg>
      <pc:sldChg chg="delSp modSp ord modCm">
        <pc:chgData name="Gustav Holck Normann" userId="S::g.normann@rn.dk::793d8ec2-15d8-477f-8cf8-5ef4138fe873" providerId="AD" clId="Web-{6489ADBA-A65C-1D21-AAD8-C3DE53117663}" dt="2023-03-16T14:43:53.387" v="4"/>
        <pc:sldMkLst>
          <pc:docMk/>
          <pc:sldMk cId="633952304" sldId="285"/>
        </pc:sldMkLst>
        <pc:spChg chg="del">
          <ac:chgData name="Gustav Holck Normann" userId="S::g.normann@rn.dk::793d8ec2-15d8-477f-8cf8-5ef4138fe873" providerId="AD" clId="Web-{6489ADBA-A65C-1D21-AAD8-C3DE53117663}" dt="2023-03-16T14:43:37.028" v="2"/>
          <ac:spMkLst>
            <pc:docMk/>
            <pc:sldMk cId="633952304" sldId="285"/>
            <ac:spMk id="6" creationId="{00000000-0000-0000-0000-000000000000}"/>
          </ac:spMkLst>
        </pc:spChg>
        <pc:picChg chg="mod">
          <ac:chgData name="Gustav Holck Normann" userId="S::g.normann@rn.dk::793d8ec2-15d8-477f-8cf8-5ef4138fe873" providerId="AD" clId="Web-{6489ADBA-A65C-1D21-AAD8-C3DE53117663}" dt="2023-03-16T14:43:41.793" v="3" actId="1076"/>
          <ac:picMkLst>
            <pc:docMk/>
            <pc:sldMk cId="633952304" sldId="285"/>
            <ac:picMk id="7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stav Holck Normann" userId="S::g.normann@rn.dk::793d8ec2-15d8-477f-8cf8-5ef4138fe873" providerId="AD" clId="Web-{6489ADBA-A65C-1D21-AAD8-C3DE53117663}" dt="2023-03-16T14:43:53.387" v="4"/>
              <pc2:cmMkLst xmlns:pc2="http://schemas.microsoft.com/office/powerpoint/2019/9/main/command">
                <pc:docMk/>
                <pc:sldMk cId="633952304" sldId="285"/>
                <pc2:cmMk id="{ED65EE3F-7E9F-4F38-B670-3D3CA5F2CEB1}"/>
              </pc2:cmMkLst>
            </pc226:cmChg>
          </p:ext>
        </pc:extLst>
      </pc:sldChg>
      <pc:sldChg chg="del ord">
        <pc:chgData name="Gustav Holck Normann" userId="S::g.normann@rn.dk::793d8ec2-15d8-477f-8cf8-5ef4138fe873" providerId="AD" clId="Web-{6489ADBA-A65C-1D21-AAD8-C3DE53117663}" dt="2023-03-16T14:46:59.170" v="31"/>
        <pc:sldMkLst>
          <pc:docMk/>
          <pc:sldMk cId="488358724" sldId="291"/>
        </pc:sldMkLst>
      </pc:sldChg>
      <pc:sldChg chg="addSp modSp addAnim modAnim delCm">
        <pc:chgData name="Gustav Holck Normann" userId="S::g.normann@rn.dk::793d8ec2-15d8-477f-8cf8-5ef4138fe873" providerId="AD" clId="Web-{6489ADBA-A65C-1D21-AAD8-C3DE53117663}" dt="2023-03-16T14:47:11.389" v="32"/>
        <pc:sldMkLst>
          <pc:docMk/>
          <pc:sldMk cId="3827601951" sldId="297"/>
        </pc:sldMkLst>
        <pc:spChg chg="add mod">
          <ac:chgData name="Gustav Holck Normann" userId="S::g.normann@rn.dk::793d8ec2-15d8-477f-8cf8-5ef4138fe873" providerId="AD" clId="Web-{6489ADBA-A65C-1D21-AAD8-C3DE53117663}" dt="2023-03-16T14:44:43.388" v="8" actId="1076"/>
          <ac:spMkLst>
            <pc:docMk/>
            <pc:sldMk cId="3827601951" sldId="297"/>
            <ac:spMk id="6" creationId="{6256C2FD-C38F-E474-9B2C-3CDC3BE01B0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ustav Holck Normann" userId="S::g.normann@rn.dk::793d8ec2-15d8-477f-8cf8-5ef4138fe873" providerId="AD" clId="Web-{6489ADBA-A65C-1D21-AAD8-C3DE53117663}" dt="2023-03-16T14:47:11.389" v="32"/>
              <pc2:cmMkLst xmlns:pc2="http://schemas.microsoft.com/office/powerpoint/2019/9/main/command">
                <pc:docMk/>
                <pc:sldMk cId="3827601951" sldId="297"/>
                <pc2:cmMk id="{94D262A8-33AE-43AD-9682-353D79F782B2}"/>
              </pc2:cmMkLst>
            </pc226:cmChg>
          </p:ext>
        </pc:extLst>
      </pc:sldChg>
      <pc:sldChg chg="add del">
        <pc:chgData name="Gustav Holck Normann" userId="S::g.normann@rn.dk::793d8ec2-15d8-477f-8cf8-5ef4138fe873" providerId="AD" clId="Web-{6489ADBA-A65C-1D21-AAD8-C3DE53117663}" dt="2023-03-16T14:56:21.894" v="74"/>
        <pc:sldMkLst>
          <pc:docMk/>
          <pc:sldMk cId="3612910269" sldId="298"/>
        </pc:sldMkLst>
      </pc:sldChg>
      <pc:sldChg chg="add">
        <pc:chgData name="Gustav Holck Normann" userId="S::g.normann@rn.dk::793d8ec2-15d8-477f-8cf8-5ef4138fe873" providerId="AD" clId="Web-{6489ADBA-A65C-1D21-AAD8-C3DE53117663}" dt="2023-03-16T14:48:12.155" v="34"/>
        <pc:sldMkLst>
          <pc:docMk/>
          <pc:sldMk cId="2000668193" sldId="299"/>
        </pc:sldMkLst>
      </pc:sldChg>
      <pc:sldChg chg="add">
        <pc:chgData name="Gustav Holck Normann" userId="S::g.normann@rn.dk::793d8ec2-15d8-477f-8cf8-5ef4138fe873" providerId="AD" clId="Web-{6489ADBA-A65C-1D21-AAD8-C3DE53117663}" dt="2023-03-16T14:48:12.249" v="35"/>
        <pc:sldMkLst>
          <pc:docMk/>
          <pc:sldMk cId="4200153063" sldId="300"/>
        </pc:sldMkLst>
      </pc:sldChg>
      <pc:sldChg chg="add">
        <pc:chgData name="Gustav Holck Normann" userId="S::g.normann@rn.dk::793d8ec2-15d8-477f-8cf8-5ef4138fe873" providerId="AD" clId="Web-{6489ADBA-A65C-1D21-AAD8-C3DE53117663}" dt="2023-03-16T14:48:12.374" v="36"/>
        <pc:sldMkLst>
          <pc:docMk/>
          <pc:sldMk cId="3986560375" sldId="301"/>
        </pc:sldMkLst>
      </pc:sldChg>
      <pc:sldChg chg="add">
        <pc:chgData name="Gustav Holck Normann" userId="S::g.normann@rn.dk::793d8ec2-15d8-477f-8cf8-5ef4138fe873" providerId="AD" clId="Web-{6489ADBA-A65C-1D21-AAD8-C3DE53117663}" dt="2023-03-16T14:48:12.499" v="37"/>
        <pc:sldMkLst>
          <pc:docMk/>
          <pc:sldMk cId="1719863597" sldId="302"/>
        </pc:sldMkLst>
      </pc:sldChg>
      <pc:sldChg chg="add">
        <pc:chgData name="Gustav Holck Normann" userId="S::g.normann@rn.dk::793d8ec2-15d8-477f-8cf8-5ef4138fe873" providerId="AD" clId="Web-{6489ADBA-A65C-1D21-AAD8-C3DE53117663}" dt="2023-03-16T14:48:12.577" v="38"/>
        <pc:sldMkLst>
          <pc:docMk/>
          <pc:sldMk cId="3953754270" sldId="303"/>
        </pc:sldMkLst>
      </pc:sldChg>
      <pc:sldChg chg="add">
        <pc:chgData name="Gustav Holck Normann" userId="S::g.normann@rn.dk::793d8ec2-15d8-477f-8cf8-5ef4138fe873" providerId="AD" clId="Web-{6489ADBA-A65C-1D21-AAD8-C3DE53117663}" dt="2023-03-16T14:48:12.655" v="39"/>
        <pc:sldMkLst>
          <pc:docMk/>
          <pc:sldMk cId="1724518126" sldId="304"/>
        </pc:sldMkLst>
      </pc:sldChg>
      <pc:sldChg chg="add del">
        <pc:chgData name="Gustav Holck Normann" userId="S::g.normann@rn.dk::793d8ec2-15d8-477f-8cf8-5ef4138fe873" providerId="AD" clId="Web-{6489ADBA-A65C-1D21-AAD8-C3DE53117663}" dt="2023-03-16T14:56:09.909" v="73"/>
        <pc:sldMkLst>
          <pc:docMk/>
          <pc:sldMk cId="239715780" sldId="305"/>
        </pc:sldMkLst>
      </pc:sldChg>
      <pc:sldChg chg="add modNotes">
        <pc:chgData name="Gustav Holck Normann" userId="S::g.normann@rn.dk::793d8ec2-15d8-477f-8cf8-5ef4138fe873" providerId="AD" clId="Web-{6489ADBA-A65C-1D21-AAD8-C3DE53117663}" dt="2023-03-16T14:55:47.534" v="72"/>
        <pc:sldMkLst>
          <pc:docMk/>
          <pc:sldMk cId="1343789280" sldId="306"/>
        </pc:sldMkLst>
      </pc:sldChg>
      <pc:sldChg chg="add del">
        <pc:chgData name="Gustav Holck Normann" userId="S::g.normann@rn.dk::793d8ec2-15d8-477f-8cf8-5ef4138fe873" providerId="AD" clId="Web-{6489ADBA-A65C-1D21-AAD8-C3DE53117663}" dt="2023-03-16T14:55:14.815" v="46"/>
        <pc:sldMkLst>
          <pc:docMk/>
          <pc:sldMk cId="206195594" sldId="307"/>
        </pc:sldMkLst>
      </pc:sldChg>
      <pc:sldChg chg="add">
        <pc:chgData name="Gustav Holck Normann" userId="S::g.normann@rn.dk::793d8ec2-15d8-477f-8cf8-5ef4138fe873" providerId="AD" clId="Web-{6489ADBA-A65C-1D21-AAD8-C3DE53117663}" dt="2023-03-16T14:48:13.046" v="43"/>
        <pc:sldMkLst>
          <pc:docMk/>
          <pc:sldMk cId="1777897328" sldId="308"/>
        </pc:sldMkLst>
      </pc:sldChg>
      <pc:sldChg chg="modSp add">
        <pc:chgData name="Gustav Holck Normann" userId="S::g.normann@rn.dk::793d8ec2-15d8-477f-8cf8-5ef4138fe873" providerId="AD" clId="Web-{6489ADBA-A65C-1D21-AAD8-C3DE53117663}" dt="2023-03-16T14:55:06.768" v="45" actId="20577"/>
        <pc:sldMkLst>
          <pc:docMk/>
          <pc:sldMk cId="763470330" sldId="309"/>
        </pc:sldMkLst>
        <pc:spChg chg="mod">
          <ac:chgData name="Gustav Holck Normann" userId="S::g.normann@rn.dk::793d8ec2-15d8-477f-8cf8-5ef4138fe873" providerId="AD" clId="Web-{6489ADBA-A65C-1D21-AAD8-C3DE53117663}" dt="2023-03-16T14:55:06.768" v="45" actId="20577"/>
          <ac:spMkLst>
            <pc:docMk/>
            <pc:sldMk cId="763470330" sldId="309"/>
            <ac:spMk id="5" creationId="{00000000-0000-0000-0000-000000000000}"/>
          </ac:spMkLst>
        </pc:spChg>
      </pc:sldChg>
      <pc:sldMasterChg chg="addSldLayout modSldLayout">
        <pc:chgData name="Gustav Holck Normann" userId="S::g.normann@rn.dk::793d8ec2-15d8-477f-8cf8-5ef4138fe873" providerId="AD" clId="Web-{6489ADBA-A65C-1D21-AAD8-C3DE53117663}" dt="2023-03-16T14:48:12.108" v="33"/>
        <pc:sldMasterMkLst>
          <pc:docMk/>
          <pc:sldMasterMk cId="2143522105" sldId="2147483648"/>
        </pc:sldMasterMkLst>
        <pc:sldLayoutChg chg="add">
          <pc:chgData name="Gustav Holck Normann" userId="S::g.normann@rn.dk::793d8ec2-15d8-477f-8cf8-5ef4138fe873" providerId="AD" clId="Web-{6489ADBA-A65C-1D21-AAD8-C3DE53117663}" dt="2023-03-16T14:48:12.108" v="33"/>
          <pc:sldLayoutMkLst>
            <pc:docMk/>
            <pc:sldMasterMk cId="2143522105" sldId="2147483648"/>
            <pc:sldLayoutMk cId="3758628243" sldId="2147483670"/>
          </pc:sldLayoutMkLst>
        </pc:sldLayoutChg>
        <pc:sldLayoutChg chg="add">
          <pc:chgData name="Gustav Holck Normann" userId="S::g.normann@rn.dk::793d8ec2-15d8-477f-8cf8-5ef4138fe873" providerId="AD" clId="Web-{6489ADBA-A65C-1D21-AAD8-C3DE53117663}" dt="2023-03-16T14:48:12.108" v="33"/>
          <pc:sldLayoutMkLst>
            <pc:docMk/>
            <pc:sldMasterMk cId="2143522105" sldId="2147483648"/>
            <pc:sldLayoutMk cId="4181858372" sldId="2147483671"/>
          </pc:sldLayoutMkLst>
        </pc:sldLayoutChg>
        <pc:sldLayoutChg chg="replId">
          <pc:chgData name="Gustav Holck Normann" userId="S::g.normann@rn.dk::793d8ec2-15d8-477f-8cf8-5ef4138fe873" providerId="AD" clId="Web-{6489ADBA-A65C-1D21-AAD8-C3DE53117663}" dt="2023-03-16T14:48:12.108" v="33"/>
          <pc:sldLayoutMkLst>
            <pc:docMk/>
            <pc:sldMasterMk cId="2143522105" sldId="2147483648"/>
            <pc:sldLayoutMk cId="3926885241" sldId="2147483672"/>
          </pc:sldLayoutMkLst>
        </pc:sldLayoutChg>
        <pc:sldLayoutChg chg="replId">
          <pc:chgData name="Gustav Holck Normann" userId="S::g.normann@rn.dk::793d8ec2-15d8-477f-8cf8-5ef4138fe873" providerId="AD" clId="Web-{6489ADBA-A65C-1D21-AAD8-C3DE53117663}" dt="2023-03-16T14:48:12.108" v="33"/>
          <pc:sldLayoutMkLst>
            <pc:docMk/>
            <pc:sldMasterMk cId="2143522105" sldId="2147483648"/>
            <pc:sldLayoutMk cId="538945322" sldId="2147483673"/>
          </pc:sldLayoutMkLst>
        </pc:sldLayoutChg>
      </pc:sldMasterChg>
    </pc:docChg>
  </pc:docChgLst>
  <pc:docChgLst>
    <pc:chgData name="Gustav Holck Normann" userId="S::g.normann@rn.dk::793d8ec2-15d8-477f-8cf8-5ef4138fe873" providerId="AD" clId="Web-{59D872DA-2309-F073-5A36-C32DD31E5891}"/>
    <pc:docChg chg="mod">
      <pc:chgData name="Gustav Holck Normann" userId="S::g.normann@rn.dk::793d8ec2-15d8-477f-8cf8-5ef4138fe873" providerId="AD" clId="Web-{59D872DA-2309-F073-5A36-C32DD31E5891}" dt="2023-02-21T11:50:29.919" v="5"/>
      <pc:docMkLst>
        <pc:docMk/>
      </pc:docMkLst>
      <pc:sldChg chg="addCm">
        <pc:chgData name="Gustav Holck Normann" userId="S::g.normann@rn.dk::793d8ec2-15d8-477f-8cf8-5ef4138fe873" providerId="AD" clId="Web-{59D872DA-2309-F073-5A36-C32DD31E5891}" dt="2023-02-21T11:45:53.160" v="1"/>
        <pc:sldMkLst>
          <pc:docMk/>
          <pc:sldMk cId="1249868003" sldId="2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59D872DA-2309-F073-5A36-C32DD31E5891}" dt="2023-02-21T11:45:53.160" v="1"/>
              <pc2:cmMkLst xmlns:pc2="http://schemas.microsoft.com/office/powerpoint/2019/9/main/command">
                <pc:docMk/>
                <pc:sldMk cId="1249868003" sldId="284"/>
                <pc2:cmMk id="{07666F26-CD53-4E88-B7F2-0583860F2068}"/>
              </pc2:cmMkLst>
            </pc226:cmChg>
          </p:ext>
        </pc:extLst>
      </pc:sldChg>
      <pc:sldChg chg="addCm">
        <pc:chgData name="Gustav Holck Normann" userId="S::g.normann@rn.dk::793d8ec2-15d8-477f-8cf8-5ef4138fe873" providerId="AD" clId="Web-{59D872DA-2309-F073-5A36-C32DD31E5891}" dt="2023-02-21T11:47:05.881" v="2"/>
        <pc:sldMkLst>
          <pc:docMk/>
          <pc:sldMk cId="63395230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59D872DA-2309-F073-5A36-C32DD31E5891}" dt="2023-02-21T11:47:05.881" v="2"/>
              <pc2:cmMkLst xmlns:pc2="http://schemas.microsoft.com/office/powerpoint/2019/9/main/command">
                <pc:docMk/>
                <pc:sldMk cId="633952304" sldId="285"/>
                <pc2:cmMk id="{ED65EE3F-7E9F-4F38-B670-3D3CA5F2CEB1}"/>
              </pc2:cmMkLst>
            </pc226:cmChg>
          </p:ext>
        </pc:extLst>
      </pc:sldChg>
      <pc:sldChg chg="addCm">
        <pc:chgData name="Gustav Holck Normann" userId="S::g.normann@rn.dk::793d8ec2-15d8-477f-8cf8-5ef4138fe873" providerId="AD" clId="Web-{59D872DA-2309-F073-5A36-C32DD31E5891}" dt="2023-02-21T11:48:17.321" v="3"/>
        <pc:sldMkLst>
          <pc:docMk/>
          <pc:sldMk cId="4189612483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59D872DA-2309-F073-5A36-C32DD31E5891}" dt="2023-02-21T11:48:17.321" v="3"/>
              <pc2:cmMkLst xmlns:pc2="http://schemas.microsoft.com/office/powerpoint/2019/9/main/command">
                <pc:docMk/>
                <pc:sldMk cId="4189612483" sldId="287"/>
                <pc2:cmMk id="{43EE8A06-F512-4A71-9342-06AE52BA65D1}"/>
              </pc2:cmMkLst>
            </pc226:cmChg>
          </p:ext>
        </pc:extLst>
      </pc:sldChg>
      <pc:sldChg chg="addCm">
        <pc:chgData name="Gustav Holck Normann" userId="S::g.normann@rn.dk::793d8ec2-15d8-477f-8cf8-5ef4138fe873" providerId="AD" clId="Web-{59D872DA-2309-F073-5A36-C32DD31E5891}" dt="2023-02-21T11:50:29.919" v="5"/>
        <pc:sldMkLst>
          <pc:docMk/>
          <pc:sldMk cId="48835872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59D872DA-2309-F073-5A36-C32DD31E5891}" dt="2023-02-21T11:50:29.919" v="5"/>
              <pc2:cmMkLst xmlns:pc2="http://schemas.microsoft.com/office/powerpoint/2019/9/main/command">
                <pc:docMk/>
                <pc:sldMk cId="488358724" sldId="291"/>
                <pc2:cmMk id="{F098CDAF-4582-4571-A634-A6AE4B8ECFF2}"/>
              </pc2:cmMkLst>
            </pc226:cmChg>
          </p:ext>
        </pc:extLst>
      </pc:sldChg>
      <pc:sldChg chg="addCm">
        <pc:chgData name="Gustav Holck Normann" userId="S::g.normann@rn.dk::793d8ec2-15d8-477f-8cf8-5ef4138fe873" providerId="AD" clId="Web-{59D872DA-2309-F073-5A36-C32DD31E5891}" dt="2023-02-21T11:49:33.261" v="4"/>
        <pc:sldMkLst>
          <pc:docMk/>
          <pc:sldMk cId="3827601951" sldId="2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59D872DA-2309-F073-5A36-C32DD31E5891}" dt="2023-02-21T11:49:33.261" v="4"/>
              <pc2:cmMkLst xmlns:pc2="http://schemas.microsoft.com/office/powerpoint/2019/9/main/command">
                <pc:docMk/>
                <pc:sldMk cId="3827601951" sldId="297"/>
                <pc2:cmMk id="{94D262A8-33AE-43AD-9682-353D79F782B2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styles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26531">
              <a:defRPr/>
            </a:pPr>
            <a:r>
              <a:rPr lang="da-DK" b="1"/>
              <a:t>Tag</a:t>
            </a:r>
            <a:r>
              <a:rPr lang="da-DK" b="1" baseline="0"/>
              <a:t> følgende ting med ind i klasselokalet:</a:t>
            </a:r>
          </a:p>
          <a:p>
            <a:pPr defTabSz="1026531">
              <a:defRPr/>
            </a:pPr>
            <a:r>
              <a:rPr lang="da-DK" b="0" baseline="0"/>
              <a:t>Modulmappe til undervisning</a:t>
            </a:r>
          </a:p>
          <a:p>
            <a:pPr defTabSz="1026531">
              <a:defRPr/>
            </a:pPr>
            <a:endParaRPr lang="da-DK" b="1" baseline="0"/>
          </a:p>
          <a:p>
            <a:pPr defTabSz="1026531">
              <a:defRPr/>
            </a:pPr>
            <a:r>
              <a:rPr lang="da-DK" b="1" baseline="0"/>
              <a:t>Ting, der skal findes frem til øvelserne:</a:t>
            </a:r>
          </a:p>
          <a:p>
            <a:pPr defTabSz="1026531">
              <a:defRPr/>
            </a:pPr>
            <a:r>
              <a:rPr lang="da-DK" b="0" baseline="0"/>
              <a:t>Sprit</a:t>
            </a:r>
          </a:p>
          <a:p>
            <a:pPr defTabSz="1026531">
              <a:defRPr/>
            </a:pPr>
            <a:r>
              <a:rPr lang="da-DK" b="0" baseline="0"/>
              <a:t>Glitterbug og scanner</a:t>
            </a:r>
          </a:p>
          <a:p>
            <a:pPr defTabSz="1026531">
              <a:defRPr/>
            </a:pPr>
            <a:r>
              <a:rPr lang="da-DK" b="0" baseline="0" err="1"/>
              <a:t>Evt</a:t>
            </a:r>
            <a:r>
              <a:rPr lang="da-DK" b="0" baseline="0"/>
              <a:t> handsker</a:t>
            </a:r>
            <a:endParaRPr lang="da-DK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7990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DB7C-65B1-43E6-8007-A704F4578B8E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9105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 lukkede spørgsmål, kan anvendes, når man har brug for et svar. </a:t>
            </a:r>
          </a:p>
          <a:p>
            <a:r>
              <a:rPr lang="da-DK" dirty="0"/>
              <a:t>Kan anvendes til</a:t>
            </a:r>
            <a:r>
              <a:rPr lang="da-DK" baseline="0" dirty="0"/>
              <a:t> Afatiske og konfuse/demente patienter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DB7C-65B1-43E6-8007-A704F4578B8E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6965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Overensstemmelse:</a:t>
            </a:r>
            <a:r>
              <a:rPr lang="da-DK" dirty="0"/>
              <a:t>	</a:t>
            </a:r>
          </a:p>
          <a:p>
            <a:r>
              <a:rPr lang="da-DK" dirty="0"/>
              <a:t>”Har jeg forstået det rigtigt, når du</a:t>
            </a:r>
            <a:r>
              <a:rPr lang="da-DK" baseline="0" dirty="0"/>
              <a:t> siger….?”</a:t>
            </a:r>
          </a:p>
          <a:p>
            <a:r>
              <a:rPr lang="da-DK" baseline="0" dirty="0"/>
              <a:t>”Det du er vred over, er altså …..?”</a:t>
            </a:r>
          </a:p>
          <a:p>
            <a:endParaRPr lang="da-DK" baseline="0" dirty="0"/>
          </a:p>
          <a:p>
            <a:r>
              <a:rPr lang="da-DK" b="1" baseline="0" dirty="0"/>
              <a:t>Ledende spørgsmål:</a:t>
            </a:r>
            <a:r>
              <a:rPr lang="da-DK" baseline="0" dirty="0"/>
              <a:t>	</a:t>
            </a:r>
          </a:p>
          <a:p>
            <a:r>
              <a:rPr lang="da-DK" baseline="0" dirty="0"/>
              <a:t>”Kan man ikke også sige, at….?”</a:t>
            </a:r>
          </a:p>
          <a:p>
            <a:r>
              <a:rPr lang="da-DK" baseline="0" dirty="0"/>
              <a:t>”Du vil da ikke mene, at….?”</a:t>
            </a:r>
          </a:p>
          <a:p>
            <a:endParaRPr lang="da-DK" baseline="0" dirty="0"/>
          </a:p>
          <a:p>
            <a:r>
              <a:rPr lang="da-DK" baseline="0" dirty="0"/>
              <a:t>Papegøjesprog – gensvarsmodeller - </a:t>
            </a:r>
          </a:p>
          <a:p>
            <a:r>
              <a:rPr lang="da-DK" dirty="0"/>
              <a:t> </a:t>
            </a:r>
          </a:p>
          <a:p>
            <a:endParaRPr lang="da-DK" dirty="0"/>
          </a:p>
          <a:p>
            <a:r>
              <a:rPr lang="da-DK" dirty="0"/>
              <a:t> </a:t>
            </a:r>
          </a:p>
          <a:p>
            <a:r>
              <a:rPr lang="da-DK" dirty="0"/>
              <a:t> 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DB7C-65B1-43E6-8007-A704F4578B8E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3057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Sympati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en følelse af medfølelse og forståelse for en andens situation, ofte ledsaget af en vis afstand. 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Empati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derimod, er evnen til at sætte sig selv i den andens sted og virkelig føle med dem, at opleve deres følelser som sine egne, selvom man er klar over, at det er deres følelser</a:t>
            </a:r>
            <a:endParaRPr lang="da-DK" b="1" dirty="0"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DB7C-65B1-43E6-8007-A704F4578B8E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9200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DB7C-65B1-43E6-8007-A704F4578B8E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6713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dirty="0"/>
              <a:t>I bruger de øvelser</a:t>
            </a:r>
            <a:r>
              <a:rPr lang="da-DK" altLang="da-DK" baseline="0" dirty="0"/>
              <a:t> I synes virker godt ( for Jer og kursisterne) – I må også meget gerne bruge nogle helt andre. Disse kun forslag. Følgende har jeg fra undervisere på SPV-kurset. Tager gerne imod flere forslag. </a:t>
            </a:r>
            <a:endParaRPr lang="da-DK" alt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altLang="da-DK" dirty="0"/>
          </a:p>
          <a:p>
            <a:r>
              <a:rPr lang="en-US" dirty="0"/>
              <a:t>4 I </a:t>
            </a:r>
            <a:r>
              <a:rPr lang="en-US" dirty="0" err="1"/>
              <a:t>hver</a:t>
            </a:r>
            <a:r>
              <a:rPr lang="en-US" dirty="0"/>
              <a:t> gruppe. 2 </a:t>
            </a:r>
            <a:r>
              <a:rPr lang="en-US" dirty="0" err="1"/>
              <a:t>grupper</a:t>
            </a:r>
            <a:r>
              <a:rPr lang="en-US" dirty="0"/>
              <a:t> I </a:t>
            </a:r>
            <a:r>
              <a:rPr lang="en-US" dirty="0" err="1"/>
              <a:t>hvert</a:t>
            </a:r>
            <a:r>
              <a:rPr lang="en-US" dirty="0"/>
              <a:t> locale. En </a:t>
            </a:r>
            <a:r>
              <a:rPr lang="en-US" dirty="0" err="1"/>
              <a:t>underviser</a:t>
            </a:r>
            <a:r>
              <a:rPr lang="en-US" dirty="0"/>
              <a:t> I </a:t>
            </a:r>
            <a:r>
              <a:rPr lang="en-US" dirty="0" err="1"/>
              <a:t>hvert</a:t>
            </a:r>
            <a:r>
              <a:rPr lang="en-US" dirty="0"/>
              <a:t> rum med </a:t>
            </a:r>
            <a:r>
              <a:rPr lang="en-US" dirty="0" err="1"/>
              <a:t>hver</a:t>
            </a:r>
            <a:r>
              <a:rPr lang="en-US" dirty="0"/>
              <a:t> sin case. Cases </a:t>
            </a:r>
            <a:r>
              <a:rPr lang="en-US" dirty="0" err="1"/>
              <a:t>lavet</a:t>
            </a:r>
            <a:r>
              <a:rPr lang="en-US" dirty="0"/>
              <a:t>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DB7C-65B1-43E6-8007-A704F4578B8E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154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23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Udover det selvfølgelig først</a:t>
            </a:r>
            <a:r>
              <a:rPr lang="da-DK" baseline="0" dirty="0"/>
              <a:t> og fremmest </a:t>
            </a:r>
            <a:r>
              <a:rPr lang="da-DK" dirty="0"/>
              <a:t>er skidt</a:t>
            </a:r>
            <a:r>
              <a:rPr lang="da-DK" baseline="0" dirty="0"/>
              <a:t> for patienten, er det </a:t>
            </a:r>
            <a:r>
              <a:rPr lang="da-DK" b="1" baseline="0" dirty="0"/>
              <a:t>samfundsøkonomisk </a:t>
            </a:r>
            <a:r>
              <a:rPr lang="da-DK" baseline="0" dirty="0"/>
              <a:t>også meget dyrt.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851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Kontaktsmitte:	</a:t>
            </a:r>
            <a:r>
              <a:rPr lang="da-DK" dirty="0"/>
              <a:t>	</a:t>
            </a:r>
          </a:p>
          <a:p>
            <a:r>
              <a:rPr lang="da-DK" dirty="0"/>
              <a:t>Direkte kontaktsmitte sker ved fysisk kontakt mellem smittekilde og smittemodtager (ex hud- eller</a:t>
            </a:r>
            <a:r>
              <a:rPr lang="da-DK" baseline="0" dirty="0"/>
              <a:t> kønssygdomme)</a:t>
            </a:r>
            <a:endParaRPr lang="da-DK" dirty="0"/>
          </a:p>
          <a:p>
            <a:r>
              <a:rPr lang="da-DK" dirty="0"/>
              <a:t>Indirekte</a:t>
            </a:r>
            <a:r>
              <a:rPr lang="da-DK" baseline="0" dirty="0"/>
              <a:t> kontaktsmitter spiller den største rolle i overførelsen af hospitalsinfektioner. </a:t>
            </a:r>
          </a:p>
          <a:p>
            <a:r>
              <a:rPr lang="da-DK" baseline="0" dirty="0"/>
              <a:t>Smitten overføres oftest af sundhedspersonale via forurenede genstande som dørhåndtag, vandhaner, bækkener, urinkolber og lignende.</a:t>
            </a:r>
          </a:p>
          <a:p>
            <a:endParaRPr lang="da-DK" baseline="0" dirty="0"/>
          </a:p>
          <a:p>
            <a:r>
              <a:rPr lang="da-DK" b="1" baseline="0" dirty="0"/>
              <a:t>Luftbåren smitte:</a:t>
            </a:r>
            <a:r>
              <a:rPr lang="da-DK" baseline="0" dirty="0"/>
              <a:t>	</a:t>
            </a:r>
          </a:p>
          <a:p>
            <a:r>
              <a:rPr lang="da-DK" baseline="0" dirty="0"/>
              <a:t>Via støv og dråber. (tuberkulosebakterier og stafylokokker) Kan overleve i støv i lang tid. </a:t>
            </a:r>
          </a:p>
          <a:p>
            <a:r>
              <a:rPr lang="da-DK" baseline="0" dirty="0"/>
              <a:t>Når støvet hvirvles op – blandt andet når der skiftes sengelinned – sker der en luftforurening.</a:t>
            </a:r>
          </a:p>
          <a:p>
            <a:r>
              <a:rPr lang="da-DK" baseline="0" dirty="0"/>
              <a:t>Ved tale, nys, hoste slynges små dråber ud i luften og tørrer ind til dråbekerner. </a:t>
            </a:r>
          </a:p>
          <a:p>
            <a:endParaRPr lang="da-DK" baseline="0" dirty="0"/>
          </a:p>
          <a:p>
            <a:r>
              <a:rPr lang="da-DK" b="1" baseline="0" dirty="0"/>
              <a:t>Alimentær smitte:</a:t>
            </a:r>
            <a:r>
              <a:rPr lang="da-DK" baseline="0" dirty="0"/>
              <a:t>	</a:t>
            </a:r>
          </a:p>
          <a:p>
            <a:r>
              <a:rPr lang="da-DK" baseline="0" dirty="0"/>
              <a:t>Forurenede føde og drikkevarer.</a:t>
            </a:r>
          </a:p>
          <a:p>
            <a:endParaRPr lang="da-DK" baseline="0" dirty="0"/>
          </a:p>
          <a:p>
            <a:r>
              <a:rPr lang="da-DK" b="1" baseline="0" dirty="0"/>
              <a:t>Inokulationssmitte:</a:t>
            </a:r>
            <a:r>
              <a:rPr lang="da-DK" baseline="0" dirty="0"/>
              <a:t>	</a:t>
            </a:r>
          </a:p>
          <a:p>
            <a:r>
              <a:rPr lang="da-DK" baseline="0" dirty="0"/>
              <a:t>Inficeret blod. (stik, læderet hud, forurenet blodkomponenter).</a:t>
            </a:r>
            <a:endParaRPr lang="da-DK" dirty="0"/>
          </a:p>
          <a:p>
            <a:endParaRPr lang="da-DK" dirty="0"/>
          </a:p>
          <a:p>
            <a:r>
              <a:rPr lang="da-DK" b="1" dirty="0">
                <a:cs typeface="Calibri"/>
              </a:rPr>
              <a:t>Snavsetøj:</a:t>
            </a:r>
          </a:p>
          <a:p>
            <a:r>
              <a:rPr lang="da-DK" dirty="0"/>
              <a:t>Brugt patienttøj, sengelinned, håndklæder m.m. opsamles og anbringes i en snavsetøjspose.</a:t>
            </a:r>
            <a:endParaRPr lang="da-DK" dirty="0">
              <a:cs typeface="Calibri"/>
            </a:endParaRPr>
          </a:p>
          <a:p>
            <a:endParaRPr lang="da-DK" dirty="0"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511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spcBef>
                <a:spcPct val="20000"/>
              </a:spcBef>
              <a:buClr>
                <a:schemeClr val="tx1"/>
              </a:buClr>
              <a:defRPr/>
            </a:pPr>
            <a:r>
              <a:rPr lang="da-DK" b="1" dirty="0">
                <a:latin typeface="Arial" pitchFamily="34" charset="0"/>
                <a:ea typeface="ＭＳ Ｐゴシック" pitchFamily="34" charset="-128"/>
              </a:rPr>
              <a:t>Hvorfor spritte efter handskebrug? </a:t>
            </a:r>
          </a:p>
          <a:p>
            <a:pPr defTabSz="990478">
              <a:spcBef>
                <a:spcPct val="20000"/>
              </a:spcBef>
              <a:buClr>
                <a:schemeClr val="tx1"/>
              </a:buClr>
              <a:defRPr/>
            </a:pPr>
            <a:r>
              <a:rPr lang="da-DK" dirty="0">
                <a:latin typeface="Arial" pitchFamily="34" charset="0"/>
                <a:ea typeface="ＭＳ Ｐゴシック" pitchFamily="34" charset="-128"/>
              </a:rPr>
              <a:t>Efter brug af handsker: fordi alle mikroorganismer ikke er væk selvom man tager handsken af. God formeringsstatus under en handske. </a:t>
            </a:r>
          </a:p>
          <a:p>
            <a:pPr defTabSz="990478">
              <a:defRPr/>
            </a:pPr>
            <a:endParaRPr lang="da-DK" dirty="0">
              <a:latin typeface="Arial" pitchFamily="34" charset="0"/>
              <a:ea typeface="ＭＳ Ｐゴシック" pitchFamily="34" charset="-128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4098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da-DK" dirty="0">
                <a:cs typeface="Calibri"/>
              </a:rPr>
              <a:t>*Udskift med video fra Corona</a:t>
            </a:r>
            <a:endParaRPr lang="da-DK" dirty="0"/>
          </a:p>
          <a:p>
            <a:pPr defTabSz="990478">
              <a:defRPr/>
            </a:pPr>
            <a:r>
              <a:rPr lang="da-DK" dirty="0"/>
              <a:t>Noter fra SPV-håndbogen</a:t>
            </a:r>
            <a:endParaRPr lang="da-DK" dirty="0">
              <a:cs typeface="Calibri"/>
            </a:endParaRPr>
          </a:p>
          <a:p>
            <a:pPr defTabSz="990478">
              <a:defRPr/>
            </a:pP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b="1" dirty="0"/>
              <a:t>1. Smittefarlig:	</a:t>
            </a:r>
          </a:p>
          <a:p>
            <a:pPr marL="0" indent="0">
              <a:buNone/>
            </a:pPr>
            <a:r>
              <a:rPr lang="da-DK" dirty="0"/>
              <a:t>Ex. MRSA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b="1" dirty="0"/>
              <a:t>2. Beskyttes:	</a:t>
            </a:r>
          </a:p>
          <a:p>
            <a:r>
              <a:rPr lang="da-DK" dirty="0"/>
              <a:t>Ex. Cytostatikabehandling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649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2180">
              <a:defRPr/>
            </a:pPr>
            <a:r>
              <a:rPr lang="da-DK" b="1"/>
              <a:t>Tag</a:t>
            </a:r>
            <a:r>
              <a:rPr lang="da-DK" b="1" baseline="0"/>
              <a:t> følgende ting med ind i klasselokalet:</a:t>
            </a:r>
          </a:p>
          <a:p>
            <a:pPr defTabSz="982180">
              <a:defRPr/>
            </a:pPr>
            <a:r>
              <a:rPr lang="da-DK" b="0" baseline="0"/>
              <a:t>Legoklodser</a:t>
            </a:r>
          </a:p>
          <a:p>
            <a:pPr defTabSz="982180">
              <a:defRPr/>
            </a:pPr>
            <a:r>
              <a:rPr lang="da-DK" b="0" baseline="0"/>
              <a:t>Modulmappe</a:t>
            </a:r>
          </a:p>
          <a:p>
            <a:pPr defTabSz="982180">
              <a:defRPr/>
            </a:pPr>
            <a:endParaRPr lang="da-DK" baseline="0"/>
          </a:p>
          <a:p>
            <a:pPr defTabSz="982180">
              <a:defRPr/>
            </a:pPr>
            <a:r>
              <a:rPr lang="da-DK" b="1" baseline="0"/>
              <a:t>Ting, der skal findes frem til øvelserne</a:t>
            </a:r>
          </a:p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7990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9180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>
                <a:cs typeface="Calibri"/>
              </a:rPr>
              <a:t>Husk at nævn at snakke i øjenhøjde her</a:t>
            </a:r>
            <a:endParaRPr lang="da-DK" b="1" dirty="0"/>
          </a:p>
          <a:p>
            <a:r>
              <a:rPr lang="da-DK" b="1" dirty="0"/>
              <a:t>Fagter</a:t>
            </a:r>
            <a:r>
              <a:rPr lang="da-DK" b="1" baseline="0" dirty="0"/>
              <a:t> (Gestik)	</a:t>
            </a:r>
            <a:r>
              <a:rPr lang="da-DK" baseline="0" dirty="0"/>
              <a:t>	</a:t>
            </a:r>
            <a:endParaRPr lang="da-DK" dirty="0"/>
          </a:p>
          <a:p>
            <a:r>
              <a:rPr lang="da-DK" baseline="0" dirty="0"/>
              <a:t>Mange bruger deres arme og hænder for at understrege det, man siger. </a:t>
            </a:r>
          </a:p>
          <a:p>
            <a:r>
              <a:rPr lang="da-DK" baseline="0" dirty="0"/>
              <a:t>Nogle steder i verden bruger man meget gestik, andre steder kun meget lidt.</a:t>
            </a:r>
          </a:p>
          <a:p>
            <a:endParaRPr lang="da-DK" baseline="0" dirty="0"/>
          </a:p>
          <a:p>
            <a:r>
              <a:rPr lang="da-DK" baseline="0" dirty="0"/>
              <a:t>Mange af os har gavn af at tænke lidt over, hvilke signaler vi sender til andre mennesker. </a:t>
            </a:r>
          </a:p>
          <a:p>
            <a:r>
              <a:rPr lang="da-DK" baseline="0" dirty="0"/>
              <a:t>Vi synes måske, at vi sagtens kan høre efter, mens vi SMS´er eller læser avis, men hvordan opfatter andre det vi gør?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DB7C-65B1-43E6-8007-A704F4578B8E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33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imaryColor"/>
          <p:cNvSpPr/>
          <p:nvPr userDrawn="1"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11" name="SecondaryColor"/>
          <p:cNvSpPr/>
          <p:nvPr userDrawn="1"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002839"/>
              </a:solidFill>
            </a:endParaRPr>
          </a:p>
        </p:txBody>
      </p:sp>
      <p:pic>
        <p:nvPicPr>
          <p:cNvPr id="16" name="Femte eleme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39" y="6489700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pic>
        <p:nvPicPr>
          <p:cNvPr id="14" name="(n) 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10" name="LogoPPT"/>
          <p:cNvSpPr/>
          <p:nvPr userDrawn="1"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3" name="LogoPPT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33" y="5810400"/>
            <a:ext cx="243186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 - bille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00400"/>
          </a:xfrm>
          <a:solidFill>
            <a:schemeClr val="bg1"/>
          </a:solidFill>
        </p:spPr>
        <p:txBody>
          <a:bodyPr lIns="3996000" tIns="0" rIns="0" anchor="ctr" anchorCtr="0"/>
          <a:lstStyle>
            <a:lvl1pPr marL="0" indent="0" algn="ctr">
              <a:buNone/>
              <a:defRPr sz="1800" baseline="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1357312"/>
            <a:ext cx="10656362" cy="1910143"/>
          </a:xfrm>
        </p:spPr>
        <p:txBody>
          <a:bodyPr/>
          <a:lstStyle>
            <a:lvl1pPr>
              <a:defRPr sz="6600" spc="6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765176" y="3560064"/>
            <a:ext cx="10652124" cy="273437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14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83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forside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1155799"/>
            <a:ext cx="5746539" cy="5394127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55606" y="1659452"/>
            <a:ext cx="7416000" cy="2168975"/>
          </a:xfrm>
        </p:spPr>
        <p:txBody>
          <a:bodyPr anchor="b"/>
          <a:lstStyle>
            <a:lvl1pPr>
              <a:defRPr sz="4500" spc="45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65174" y="3831570"/>
            <a:ext cx="7416000" cy="1202158"/>
          </a:xfrm>
        </p:spPr>
        <p:txBody>
          <a:bodyPr/>
          <a:lstStyle>
            <a:lvl1pPr marL="0" indent="0">
              <a:buNone/>
              <a:defRPr sz="2400" i="1" spc="2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12.08.2025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3" y="75272"/>
            <a:ext cx="6991093" cy="4940118"/>
          </a:xfrm>
          <a:prstGeom prst="rect">
            <a:avLst/>
          </a:prstGeom>
        </p:spPr>
      </p:pic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345937"/>
            <a:ext cx="55080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12.08.2025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 b="7163"/>
          <a:stretch/>
        </p:blipFill>
        <p:spPr>
          <a:xfrm>
            <a:off x="6880143" y="2199409"/>
            <a:ext cx="5305995" cy="4595091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759600" y="3344400"/>
            <a:ext cx="5508000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12.08.2025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2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d baggrund"/>
          <p:cNvSpPr/>
          <p:nvPr userDrawn="1"/>
        </p:nvSpPr>
        <p:spPr>
          <a:xfrm>
            <a:off x="0" y="0"/>
            <a:ext cx="12192000" cy="6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>
          <a:xfrm>
            <a:off x="838200" y="7118350"/>
            <a:ext cx="2743200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>
          <a:xfrm>
            <a:off x="4038600" y="7118350"/>
            <a:ext cx="4114800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711835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og indsæt billede</a:t>
            </a:r>
          </a:p>
        </p:txBody>
      </p:sp>
      <p:sp>
        <p:nvSpPr>
          <p:cNvPr id="20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6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konta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12.08.2025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27" name="USR_Email" hidden="1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Økonomi</a:t>
            </a:r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Region Nordjylland</a:t>
            </a:r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>
                <a:solidFill>
                  <a:srgbClr val="FFFFFF"/>
                </a:solidFill>
              </a:rPr>
              <a:t>Region Nordjylland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Økonomi</a:t>
            </a: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l"/>
            <a:endParaRPr lang="da-DK" sz="5000" b="1" cap="all" spc="500" baseline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>
              <a:solidFill>
                <a:srgbClr val="FFFFFF"/>
              </a:solidFill>
            </a:endParaRPr>
          </a:p>
        </p:txBody>
      </p:sp>
      <p:sp>
        <p:nvSpPr>
          <p:cNvPr id="19" name="SD_LAN_Contact"/>
          <p:cNvSpPr/>
          <p:nvPr userDrawn="1"/>
        </p:nvSpPr>
        <p:spPr>
          <a:xfrm>
            <a:off x="760544" y="355600"/>
            <a:ext cx="5973992" cy="100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0000"/>
              </a:lnSpc>
            </a:pPr>
            <a:r>
              <a:rPr lang="da-DK" sz="2000" b="1" cap="all" spc="200" baseline="0">
                <a:solidFill>
                  <a:schemeClr val="tx1"/>
                </a:solidFill>
              </a:rPr>
              <a:t>Kontakt for yderligere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76199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t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12.08.2025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27" name="USR_Email" hidden="1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Økonomi</a:t>
            </a:r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Region Nordjylland</a:t>
            </a:r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>
                <a:solidFill>
                  <a:srgbClr val="FFFFFF"/>
                </a:solidFill>
              </a:rPr>
              <a:t>Region Nordjylland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Økonomi</a:t>
            </a: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l"/>
            <a:endParaRPr lang="da-DK" sz="5000" b="1" cap="all" spc="500" baseline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>
              <a:solidFill>
                <a:srgbClr val="FFFFFF"/>
              </a:solidFill>
            </a:endParaRPr>
          </a:p>
        </p:txBody>
      </p:sp>
      <p:sp>
        <p:nvSpPr>
          <p:cNvPr id="19" name="SD_LAN_Thanks"/>
          <p:cNvSpPr/>
          <p:nvPr userDrawn="1"/>
        </p:nvSpPr>
        <p:spPr>
          <a:xfrm>
            <a:off x="760544" y="355600"/>
            <a:ext cx="5973992" cy="100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0000"/>
              </a:lnSpc>
            </a:pPr>
            <a:r>
              <a:rPr lang="da-DK" sz="2000" b="1" cap="all" spc="200" baseline="0">
                <a:solidFill>
                  <a:schemeClr val="tx1"/>
                </a:solidFill>
              </a:rPr>
              <a:t>Tak for i dag</a:t>
            </a:r>
          </a:p>
        </p:txBody>
      </p:sp>
    </p:spTree>
    <p:extLst>
      <p:ext uri="{BB962C8B-B14F-4D97-AF65-F5344CB8AC3E}">
        <p14:creationId xmlns:p14="http://schemas.microsoft.com/office/powerpoint/2010/main" val="206853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B1B3-6F5E-42EE-94AC-F94417D1AC36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BD67-8924-4FC8-BC2D-A75CF0FAF7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862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far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15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12.08.2025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6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B1B3-6F5E-42EE-94AC-F94417D1AC36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BD67-8924-4FC8-BC2D-A75CF0FAF7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1858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CB3-C4B3-4998-82A9-F774DD8CDEE8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54A0-CA77-43A4-8E0F-F86CF2496B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6885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CB3-C4B3-4998-82A9-F774DD8CDEE8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54A0-CA77-43A4-8E0F-F86CF2496B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94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28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12.08.2025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47" y="968429"/>
            <a:ext cx="4870271" cy="4955993"/>
          </a:xfrm>
          <a:prstGeom prst="rect">
            <a:avLst/>
          </a:prstGeom>
        </p:spPr>
      </p:pic>
      <p:pic>
        <p:nvPicPr>
          <p:cNvPr id="37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5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4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12.08.2025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46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vid baggrund"/>
          <p:cNvSpPr/>
          <p:nvPr userDrawn="1"/>
        </p:nvSpPr>
        <p:spPr>
          <a:xfrm>
            <a:off x="5981700" y="0"/>
            <a:ext cx="6210299" cy="68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981700" y="0"/>
            <a:ext cx="6210299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12.08.2025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002839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21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7" name="LogoN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357200"/>
            <a:ext cx="3906000" cy="3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1357200"/>
            <a:ext cx="10656362" cy="1911600"/>
          </a:xfrm>
        </p:spPr>
        <p:txBody>
          <a:bodyPr/>
          <a:lstStyle>
            <a:lvl1pPr>
              <a:defRPr sz="6600" spc="6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3" name="Text"/>
          <p:cNvSpPr>
            <a:spLocks noGrp="1"/>
          </p:cNvSpPr>
          <p:nvPr>
            <p:ph sz="quarter" idx="13"/>
          </p:nvPr>
        </p:nvSpPr>
        <p:spPr>
          <a:xfrm>
            <a:off x="765176" y="3560400"/>
            <a:ext cx="10652124" cy="273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12.08.2025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5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38696"/>
            <a:ext cx="10655999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Sjette niveau</a:t>
            </a:r>
          </a:p>
          <a:p>
            <a:pPr lvl="6"/>
            <a:r>
              <a:rPr lang="da-DK"/>
              <a:t>Syvende niveau</a:t>
            </a:r>
          </a:p>
          <a:p>
            <a:pPr lvl="7"/>
            <a:r>
              <a:rPr lang="da-DK"/>
              <a:t>Ottende niveau</a:t>
            </a:r>
          </a:p>
          <a:p>
            <a:pPr lvl="8"/>
            <a:r>
              <a:rPr lang="da-DK"/>
              <a:t>Niende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939" y="6462696"/>
            <a:ext cx="2820461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696"/>
            <a:ext cx="41148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696"/>
            <a:ext cx="28067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3" name="(n)B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64" r:id="rId5"/>
    <p:sldLayoutId id="2147483668" r:id="rId6"/>
    <p:sldLayoutId id="2147483658" r:id="rId7"/>
    <p:sldLayoutId id="2147483667" r:id="rId8"/>
    <p:sldLayoutId id="2147483657" r:id="rId9"/>
    <p:sldLayoutId id="2147483660" r:id="rId10"/>
    <p:sldLayoutId id="2147483651" r:id="rId11"/>
    <p:sldLayoutId id="2147483665" r:id="rId12"/>
    <p:sldLayoutId id="2147483661" r:id="rId13"/>
    <p:sldLayoutId id="2147483656" r:id="rId14"/>
    <p:sldLayoutId id="2147483666" r:id="rId15"/>
    <p:sldLayoutId id="2147483669" r:id="rId16"/>
    <p:sldLayoutId id="2147483655" r:id="rId17"/>
    <p:sldLayoutId id="2147483654" r:id="rId18"/>
    <p:sldLayoutId id="2147483670" r:id="rId19"/>
    <p:sldLayoutId id="2147483671" r:id="rId20"/>
    <p:sldLayoutId id="2147483672" r:id="rId21"/>
    <p:sldLayoutId id="214748367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2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16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192" userDrawn="1">
          <p15:clr>
            <a:srgbClr val="F26B43"/>
          </p15:clr>
        </p15:guide>
        <p15:guide id="3" orient="horz" pos="224" userDrawn="1">
          <p15:clr>
            <a:srgbClr val="F26B43"/>
          </p15:clr>
        </p15:guide>
        <p15:guide id="4" orient="horz" pos="855" userDrawn="1">
          <p15:clr>
            <a:srgbClr val="F26B43"/>
          </p15:clr>
        </p15:guide>
        <p15:guide id="5" pos="482" userDrawn="1">
          <p15:clr>
            <a:srgbClr val="F26B43"/>
          </p15:clr>
        </p15:guide>
        <p15:guide id="6" pos="3725" userDrawn="1">
          <p15:clr>
            <a:srgbClr val="F26B43"/>
          </p15:clr>
        </p15:guide>
        <p15:guide id="7" orient="horz" pos="1032" userDrawn="1">
          <p15:clr>
            <a:srgbClr val="F26B43"/>
          </p15:clr>
        </p15:guide>
        <p15:guide id="8" orient="horz" pos="3965" userDrawn="1">
          <p15:clr>
            <a:srgbClr val="F26B43"/>
          </p15:clr>
        </p15:guide>
        <p15:guide id="9" pos="39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pri.rn.dk/Sider/8876.aspx" TargetMode="External"/><Relationship Id="rId5" Type="http://schemas.openxmlformats.org/officeDocument/2006/relationships/hyperlink" Target="https://pri.rn.dk/Sider/16930.aspx" TargetMode="Externa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05" y="1659452"/>
            <a:ext cx="8628237" cy="2168975"/>
          </a:xfrm>
        </p:spPr>
        <p:txBody>
          <a:bodyPr/>
          <a:lstStyle/>
          <a:p>
            <a:r>
              <a:rPr lang="da-DK"/>
              <a:t>Hospitalsinfektioner</a:t>
            </a:r>
            <a:br>
              <a:rPr lang="da-DK"/>
            </a:br>
            <a:r>
              <a:rPr lang="da-DK" sz="3200"/>
              <a:t>Hygiejne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55605" y="3981472"/>
            <a:ext cx="7416000" cy="1202158"/>
          </a:xfrm>
        </p:spPr>
        <p:txBody>
          <a:bodyPr/>
          <a:lstStyle/>
          <a:p>
            <a:r>
              <a:rPr lang="da-DK"/>
              <a:t>Modul A</a:t>
            </a:r>
          </a:p>
          <a:p>
            <a:endParaRPr lang="da-DK"/>
          </a:p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02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/>
              <a:t>Spørgsmåls-typer</a:t>
            </a:r>
            <a:br>
              <a:rPr lang="da-DK" sz="2800"/>
            </a:br>
            <a:r>
              <a:rPr lang="da-DK" sz="2800"/>
              <a:t>Åbne og lukkede spørgsmål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48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Åbne spørgsmål giver patienten mulighed for at give et uddybende svar, og selv bestemme hvad han vil svare</a:t>
            </a:r>
            <a:endParaRPr lang="da-DK" dirty="0"/>
          </a:p>
          <a:p>
            <a:pPr marL="0" indent="0" algn="ctr">
              <a:buNone/>
            </a:pPr>
            <a:r>
              <a:rPr lang="da-DK" sz="2400" b="1" dirty="0"/>
              <a:t>Eksempel</a:t>
            </a:r>
            <a:r>
              <a:rPr lang="da-DK" sz="2400" dirty="0"/>
              <a:t>:</a:t>
            </a:r>
          </a:p>
          <a:p>
            <a:pPr marL="0" indent="0" algn="ctr">
              <a:buNone/>
            </a:pPr>
            <a:r>
              <a:rPr lang="da-DK" b="1" dirty="0"/>
              <a:t>Hv</a:t>
            </a:r>
            <a:r>
              <a:rPr lang="da-DK" dirty="0"/>
              <a:t>ordan kan det være …..</a:t>
            </a:r>
          </a:p>
          <a:p>
            <a:pPr marL="0" indent="0" algn="ctr">
              <a:buNone/>
            </a:pPr>
            <a:r>
              <a:rPr lang="da-DK" b="1" dirty="0"/>
              <a:t>Hv</a:t>
            </a:r>
            <a:r>
              <a:rPr lang="da-DK" dirty="0"/>
              <a:t>ad tænker du om …..</a:t>
            </a:r>
          </a:p>
          <a:p>
            <a:pPr marL="0" indent="0" algn="ctr">
              <a:buNone/>
            </a:pPr>
            <a:r>
              <a:rPr lang="da-DK" b="1" dirty="0"/>
              <a:t>Hv</a:t>
            </a:r>
            <a:r>
              <a:rPr lang="da-DK" dirty="0"/>
              <a:t>ilke muligheder ser du i …..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>
                <a:solidFill>
                  <a:srgbClr val="0070C0"/>
                </a:solidFill>
              </a:rPr>
              <a:t>Vær forsigtig med at bruge ”hvorfor”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4647628" y="5530632"/>
            <a:ext cx="3485948" cy="646331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Brug kun åbne spørgsmål, når du har tid til at lytte til svaret </a:t>
            </a:r>
          </a:p>
        </p:txBody>
      </p:sp>
    </p:spTree>
    <p:extLst>
      <p:ext uri="{BB962C8B-B14F-4D97-AF65-F5344CB8AC3E}">
        <p14:creationId xmlns:p14="http://schemas.microsoft.com/office/powerpoint/2010/main" val="172451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/>
              <a:t>Spørgsmåls-typer</a:t>
            </a:r>
            <a:br>
              <a:rPr lang="da-DK" sz="2800"/>
            </a:br>
            <a:r>
              <a:rPr lang="da-DK" sz="2800"/>
              <a:t>Åbne og lukkede spørgsmål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48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Stil lukkede spørgsmål når du har brug for en bestemt oplysning. </a:t>
            </a:r>
            <a:br>
              <a:rPr lang="da-DK" sz="2400" dirty="0"/>
            </a:br>
            <a:r>
              <a:rPr lang="da-DK" sz="2400" dirty="0"/>
              <a:t>Man kan ofte svare med få ord. </a:t>
            </a:r>
            <a:endParaRPr lang="da-DK" dirty="0"/>
          </a:p>
          <a:p>
            <a:pPr marL="0" indent="0" algn="ctr">
              <a:buNone/>
            </a:pPr>
            <a:r>
              <a:rPr lang="da-DK" sz="2400" dirty="0"/>
              <a:t>Eksempel:</a:t>
            </a:r>
          </a:p>
          <a:p>
            <a:pPr marL="0" indent="0" algn="ctr">
              <a:buNone/>
            </a:pPr>
            <a:r>
              <a:rPr lang="da-DK" b="1" dirty="0"/>
              <a:t>Hv</a:t>
            </a:r>
            <a:r>
              <a:rPr lang="da-DK" dirty="0"/>
              <a:t>em var det…..</a:t>
            </a:r>
          </a:p>
          <a:p>
            <a:pPr marL="0" indent="0" algn="ctr">
              <a:buNone/>
            </a:pPr>
            <a:r>
              <a:rPr lang="da-DK" b="1" dirty="0"/>
              <a:t>Hv</a:t>
            </a:r>
            <a:r>
              <a:rPr lang="da-DK" dirty="0"/>
              <a:t>ad er klokken…..</a:t>
            </a:r>
          </a:p>
          <a:p>
            <a:pPr marL="0" indent="0" algn="ctr">
              <a:buNone/>
            </a:pPr>
            <a:r>
              <a:rPr lang="da-DK" b="1" dirty="0"/>
              <a:t>H</a:t>
            </a:r>
            <a:r>
              <a:rPr lang="da-DK" dirty="0"/>
              <a:t>ar du sovet godt?</a:t>
            </a:r>
          </a:p>
          <a:p>
            <a:pPr marL="0" indent="0" algn="ctr">
              <a:buNone/>
            </a:pP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4592007" y="5394355"/>
            <a:ext cx="3597190" cy="646331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Hvornår kan det være godt, at du bruger et lukket spørgsmål?</a:t>
            </a:r>
          </a:p>
        </p:txBody>
      </p:sp>
    </p:spTree>
    <p:extLst>
      <p:ext uri="{BB962C8B-B14F-4D97-AF65-F5344CB8AC3E}">
        <p14:creationId xmlns:p14="http://schemas.microsoft.com/office/powerpoint/2010/main" val="39537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96" y="1908883"/>
            <a:ext cx="3800856" cy="38008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/>
              <a:t>Aktiv lytning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544536" y="977152"/>
            <a:ext cx="3383757" cy="40011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dirty="0"/>
              <a:t>Tale er sølv, tavshed er guld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7396210" y="2285304"/>
            <a:ext cx="4185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/>
              <a:t>Samtalen er på talerens præmisser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7875987" y="3039747"/>
            <a:ext cx="4373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/>
              <a:t>Den der lytter, tænker </a:t>
            </a:r>
            <a:r>
              <a:rPr lang="da-DK" sz="2000" b="1" dirty="0"/>
              <a:t>sammen</a:t>
            </a:r>
            <a:r>
              <a:rPr lang="da-DK" sz="2000" dirty="0"/>
              <a:t> med den der taler – ikke </a:t>
            </a:r>
            <a:r>
              <a:rPr lang="da-DK" sz="2000" b="1" dirty="0"/>
              <a:t>om</a:t>
            </a:r>
            <a:r>
              <a:rPr lang="da-DK" sz="2000" dirty="0"/>
              <a:t> eller </a:t>
            </a:r>
            <a:r>
              <a:rPr lang="da-DK" sz="2000" b="1" dirty="0"/>
              <a:t>for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7815673" y="4076691"/>
            <a:ext cx="3429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/>
              <a:t>Stil åbne spørgsmål – vær nysgerrig/undrende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3747661" y="1912662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/>
              <a:t>Den talende er midtpunkt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306415" y="2250831"/>
            <a:ext cx="3022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/>
              <a:t>Anerkend patienten, også selvom du ikke nødvendigvis har den samme opfattelse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676742" y="5211061"/>
            <a:ext cx="3419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Anvend evt. ”Papegøjesnak”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4666777" y="5432572"/>
            <a:ext cx="4421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Bekræft, at du har forstået det rigtigt?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25169" y="3858442"/>
            <a:ext cx="3022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/>
              <a:t>Opmærksom på den talendes ord, tonefald og kropssprog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8047304" y="531633"/>
            <a:ext cx="3383757" cy="1015663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dirty="0"/>
              <a:t>Husk det er taleren, der selv skal løse problemet. </a:t>
            </a:r>
          </a:p>
          <a:p>
            <a:pPr algn="ctr"/>
            <a:r>
              <a:rPr lang="da-DK" sz="2000" dirty="0"/>
              <a:t>Lytteren er blot en hjælper.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9958753" y="5336755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/>
              <a:t>Pauser!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3584529" y="6161740"/>
            <a:ext cx="5009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/>
              <a:t>Vær tilstede – tænk på dit eget kropssprog</a:t>
            </a:r>
          </a:p>
        </p:txBody>
      </p:sp>
    </p:spTree>
    <p:extLst>
      <p:ext uri="{BB962C8B-B14F-4D97-AF65-F5344CB8AC3E}">
        <p14:creationId xmlns:p14="http://schemas.microsoft.com/office/powerpoint/2010/main" val="17198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8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86557"/>
            <a:ext cx="10515600" cy="930179"/>
          </a:xfrm>
        </p:spPr>
        <p:txBody>
          <a:bodyPr/>
          <a:lstStyle/>
          <a:p>
            <a:pPr algn="ctr"/>
            <a:r>
              <a:rPr lang="da-DK" sz="2800"/>
              <a:t>EMPATI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21128" y="1402750"/>
            <a:ext cx="10515600" cy="835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Evnen til at genkende og forstå andres følelser, uden af involvere sig så meget, at man ikke kan handle professionelt.</a:t>
            </a:r>
          </a:p>
        </p:txBody>
      </p:sp>
      <p:pic>
        <p:nvPicPr>
          <p:cNvPr id="6" name="Picture 5" descr="empati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40" y="1"/>
            <a:ext cx="2357760" cy="14437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felt 13"/>
          <p:cNvSpPr txBox="1"/>
          <p:nvPr/>
        </p:nvSpPr>
        <p:spPr>
          <a:xfrm>
            <a:off x="838200" y="376658"/>
            <a:ext cx="2889738" cy="92333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Hvorfor er det vigtigt, at du som SPV-vagt bruger din empati?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70F9D66-2118-EA10-4E7C-D8D1BB393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217929"/>
              </p:ext>
            </p:extLst>
          </p:nvPr>
        </p:nvGraphicFramePr>
        <p:xfrm>
          <a:off x="2132378" y="2680269"/>
          <a:ext cx="8293100" cy="3781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6550">
                  <a:extLst>
                    <a:ext uri="{9D8B030D-6E8A-4147-A177-3AD203B41FA5}">
                      <a16:colId xmlns:a16="http://schemas.microsoft.com/office/drawing/2014/main" val="3132936414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168506647"/>
                    </a:ext>
                  </a:extLst>
                </a:gridCol>
              </a:tblGrid>
              <a:tr h="477599"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Empati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Sympati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71726"/>
                  </a:ext>
                </a:extLst>
              </a:tr>
              <a:tr h="477599"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Objektiv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Subjektiv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831961"/>
                  </a:ext>
                </a:extLst>
              </a:tr>
              <a:tr h="824349"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Evne til at genkende og forstå andres følelser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Følelse af medfølelse og forståelse for en andens situation.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016440"/>
                  </a:ext>
                </a:extLst>
              </a:tr>
              <a:tr h="1177641"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Sætter sig i deres sted, uden at være den anden.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Du går ind og mærker følelserne:</a:t>
                      </a:r>
                    </a:p>
                    <a:p>
                      <a:pPr algn="l"/>
                      <a:r>
                        <a:rPr lang="da-DK" dirty="0"/>
                        <a:t>”det kender jeg godt”</a:t>
                      </a:r>
                    </a:p>
                    <a:p>
                      <a:pPr algn="l"/>
                      <a:r>
                        <a:rPr lang="da-DK" dirty="0"/>
                        <a:t>”det er synd for dig”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100505"/>
                  </a:ext>
                </a:extLst>
              </a:tr>
              <a:tr h="824349"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Man er ikke handlingslammet, da man formår at se situationen udefra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Man mister overblikket og bliver handlingslammet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57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5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556" y="0"/>
            <a:ext cx="10656887" cy="1001762"/>
          </a:xfrm>
        </p:spPr>
        <p:txBody>
          <a:bodyPr/>
          <a:lstStyle/>
          <a:p>
            <a:pPr algn="ctr"/>
            <a:r>
              <a:rPr lang="da-DK" sz="2800" dirty="0"/>
              <a:t>ØVELSE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296988"/>
            <a:ext cx="11635946" cy="4638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da-DK" altLang="da-DK" sz="2000" dirty="0"/>
              <a:t>Kom med forslag til, hvordan man kan svare med henholdsvis aktiv lytning og ikke-</a:t>
            </a:r>
          </a:p>
          <a:p>
            <a:pPr>
              <a:buFontTx/>
              <a:buNone/>
            </a:pPr>
            <a:r>
              <a:rPr lang="da-DK" altLang="da-DK" sz="2000" dirty="0"/>
              <a:t>aktiv lytning</a:t>
            </a:r>
          </a:p>
          <a:p>
            <a:pPr>
              <a:buFontTx/>
              <a:buNone/>
            </a:pPr>
            <a:endParaRPr lang="da-DK" altLang="da-DK" sz="2000" dirty="0"/>
          </a:p>
          <a:p>
            <a:r>
              <a:rPr lang="da-DK" altLang="da-DK" sz="2000" i="1" dirty="0"/>
              <a:t>”Jeg er bange for operationen”</a:t>
            </a:r>
          </a:p>
          <a:p>
            <a:pPr marL="0" indent="0">
              <a:buNone/>
            </a:pPr>
            <a:endParaRPr lang="da-DK" altLang="da-DK" sz="2000" i="1" dirty="0"/>
          </a:p>
          <a:p>
            <a:pPr>
              <a:lnSpc>
                <a:spcPct val="170000"/>
              </a:lnSpc>
            </a:pPr>
            <a:r>
              <a:rPr lang="da-DK" altLang="da-DK" sz="2000" i="1" dirty="0"/>
              <a:t>”Medpatienten irriterer mig. Han tænder altid lyset om natten, snorker rigtig meget, er pylret og træls at høre på.”</a:t>
            </a:r>
          </a:p>
          <a:p>
            <a:pPr marL="0" indent="0">
              <a:buNone/>
            </a:pPr>
            <a:endParaRPr lang="da-DK" altLang="da-DK" sz="2000" i="1" dirty="0"/>
          </a:p>
          <a:p>
            <a:r>
              <a:rPr lang="da-DK" altLang="da-DK" sz="2000" i="1" dirty="0"/>
              <a:t>”Du lovede at hente et glas vand til mig. Jeg er simpelthen så træt af, at I aldrig overholder, hvad I lover!”</a:t>
            </a:r>
          </a:p>
          <a:p>
            <a:pPr marL="0" indent="0">
              <a:buNone/>
            </a:pPr>
            <a:endParaRPr lang="da-DK" altLang="da-DK" sz="2000" i="1" dirty="0"/>
          </a:p>
        </p:txBody>
      </p:sp>
    </p:spTree>
    <p:extLst>
      <p:ext uri="{BB962C8B-B14F-4D97-AF65-F5344CB8AC3E}">
        <p14:creationId xmlns:p14="http://schemas.microsoft.com/office/powerpoint/2010/main" val="42001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2319" y="2103438"/>
            <a:ext cx="10515600" cy="1325563"/>
          </a:xfrm>
        </p:spPr>
        <p:txBody>
          <a:bodyPr/>
          <a:lstStyle/>
          <a:p>
            <a:pPr algn="ctr"/>
            <a:r>
              <a:rPr lang="da-DK" sz="2800"/>
              <a:t>ØVELSE</a:t>
            </a:r>
          </a:p>
        </p:txBody>
      </p:sp>
    </p:spTree>
    <p:extLst>
      <p:ext uri="{BB962C8B-B14F-4D97-AF65-F5344CB8AC3E}">
        <p14:creationId xmlns:p14="http://schemas.microsoft.com/office/powerpoint/2010/main" val="200066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 err="1"/>
              <a:t>lærinGSMÅL</a:t>
            </a:r>
            <a:r>
              <a:rPr lang="da-DK" sz="2800"/>
              <a:t> FOR HOSPITALSINFEKTIONER - HYGIEJNE 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/>
              <a:t>At kursisterne får kendskab til de teoretiske og praktiske færdigheder, som det er nødvendigt at besidde i forhold til forebyggelse af hospitalsinfektioner</a:t>
            </a:r>
          </a:p>
          <a:p>
            <a:endParaRPr lang="da-DK" sz="2400" dirty="0"/>
          </a:p>
          <a:p>
            <a:r>
              <a:rPr lang="da-DK" sz="2400" dirty="0"/>
              <a:t>Herunder vask og desinfektion af hænder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73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419450"/>
            <a:ext cx="9144000" cy="763399"/>
          </a:xfrm>
        </p:spPr>
        <p:txBody>
          <a:bodyPr>
            <a:normAutofit/>
          </a:bodyPr>
          <a:lstStyle/>
          <a:p>
            <a:r>
              <a:rPr lang="da-DK" sz="2800"/>
              <a:t>HOSPITALSINFEKTIONER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387178" y="1578289"/>
            <a:ext cx="11417643" cy="4168346"/>
          </a:xfrm>
        </p:spPr>
        <p:txBody>
          <a:bodyPr>
            <a:noAutofit/>
          </a:bodyPr>
          <a:lstStyle/>
          <a:p>
            <a:pPr algn="l"/>
            <a:r>
              <a:rPr lang="da-DK" dirty="0"/>
              <a:t>Omkring hver tiende af de patienter, der indlægges eller behandles på et dansk sygehus, pådrager sig en hospitalsinfektion. Hyppigste infektioner er:</a:t>
            </a:r>
          </a:p>
          <a:p>
            <a:pPr algn="l"/>
            <a:endParaRPr lang="da-DK" dirty="0"/>
          </a:p>
          <a:p>
            <a:pPr marL="2628900" lvl="5" indent="-342900" algn="l">
              <a:buFont typeface="Arial" panose="020B0604020202020204" pitchFamily="34" charset="0"/>
              <a:buChar char="•"/>
            </a:pPr>
            <a:r>
              <a:rPr lang="da-DK" sz="2400" dirty="0"/>
              <a:t>Urinvejsinfektioner </a:t>
            </a:r>
          </a:p>
          <a:p>
            <a:pPr lvl="5" algn="l"/>
            <a:endParaRPr lang="da-DK" sz="2400" dirty="0"/>
          </a:p>
          <a:p>
            <a:pPr marL="2628900" lvl="5" indent="-342900" algn="l">
              <a:buFont typeface="Arial" panose="020B0604020202020204" pitchFamily="34" charset="0"/>
              <a:buChar char="•"/>
            </a:pPr>
            <a:r>
              <a:rPr lang="da-DK" sz="2400" dirty="0"/>
              <a:t>Sårinfektioner  (operationssår / decubitus)</a:t>
            </a:r>
          </a:p>
          <a:p>
            <a:pPr lvl="5" algn="l"/>
            <a:endParaRPr lang="da-DK" sz="2400" dirty="0"/>
          </a:p>
          <a:p>
            <a:pPr marL="2628900" lvl="5" indent="-342900" algn="l">
              <a:buFont typeface="Arial" panose="020B0604020202020204" pitchFamily="34" charset="0"/>
              <a:buChar char="•"/>
            </a:pPr>
            <a:r>
              <a:rPr lang="da-DK" sz="2400" dirty="0"/>
              <a:t>Luftvejsinfektioner  (pneumoni)</a:t>
            </a:r>
          </a:p>
          <a:p>
            <a:pPr lvl="5" algn="l"/>
            <a:endParaRPr lang="da-DK" sz="2400" dirty="0"/>
          </a:p>
          <a:p>
            <a:pPr marL="2628900" lvl="5" indent="-342900" algn="l">
              <a:buFont typeface="Arial" panose="020B0604020202020204" pitchFamily="34" charset="0"/>
              <a:buChar char="•"/>
            </a:pPr>
            <a:r>
              <a:rPr lang="da-DK" sz="2400" dirty="0"/>
              <a:t>Mave- / tarminfektioner</a:t>
            </a:r>
          </a:p>
          <a:p>
            <a:pPr lvl="5" algn="l"/>
            <a:endParaRPr lang="da-DK" sz="2400" dirty="0"/>
          </a:p>
          <a:p>
            <a:pPr marL="2628900" lvl="5" indent="-342900" algn="l">
              <a:buFont typeface="Arial" panose="020B0604020202020204" pitchFamily="34" charset="0"/>
              <a:buChar char="•"/>
            </a:pPr>
            <a:endParaRPr lang="da-DK" sz="2400" dirty="0"/>
          </a:p>
          <a:p>
            <a:pPr algn="l"/>
            <a:endParaRPr lang="da-DK" sz="3200" dirty="0"/>
          </a:p>
          <a:p>
            <a:pPr marL="2628900" lvl="5" indent="-342900" algn="l">
              <a:buFont typeface="Arial" panose="020B0604020202020204" pitchFamily="34" charset="0"/>
              <a:buChar char="•"/>
            </a:pPr>
            <a:endParaRPr lang="da-DK" sz="2000" dirty="0"/>
          </a:p>
          <a:p>
            <a:pPr algn="l"/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65150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fars nye kamere 064 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2749" y="567251"/>
            <a:ext cx="1211911" cy="307701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419450"/>
            <a:ext cx="9144000" cy="763399"/>
          </a:xfrm>
        </p:spPr>
        <p:txBody>
          <a:bodyPr>
            <a:normAutofit/>
          </a:bodyPr>
          <a:lstStyle/>
          <a:p>
            <a:r>
              <a:rPr lang="da-DK" sz="2800"/>
              <a:t>SMITTESPREDNING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477795" y="2042984"/>
            <a:ext cx="11417643" cy="4168346"/>
          </a:xfrm>
          <a:effectLst>
            <a:softEdge rad="127000"/>
          </a:effectLst>
        </p:spPr>
        <p:txBody>
          <a:bodyPr>
            <a:noAutofit/>
          </a:bodyPr>
          <a:lstStyle/>
          <a:p>
            <a:pPr lvl="5" algn="l"/>
            <a:endParaRPr lang="da-DK" sz="2400" dirty="0"/>
          </a:p>
          <a:p>
            <a:pPr marL="2628900" lvl="5" indent="-342900" algn="l">
              <a:buFont typeface="Arial" panose="020B0604020202020204" pitchFamily="34" charset="0"/>
              <a:buChar char="•"/>
            </a:pPr>
            <a:endParaRPr lang="da-DK" sz="2400" dirty="0"/>
          </a:p>
          <a:p>
            <a:pPr algn="l"/>
            <a:endParaRPr lang="da-DK" sz="3200" dirty="0"/>
          </a:p>
          <a:p>
            <a:pPr marL="2628900" lvl="5" indent="-342900" algn="l">
              <a:buFont typeface="Arial" panose="020B0604020202020204" pitchFamily="34" charset="0"/>
              <a:buChar char="•"/>
            </a:pPr>
            <a:endParaRPr lang="da-DK" sz="2000" dirty="0"/>
          </a:p>
          <a:p>
            <a:pPr algn="l"/>
            <a:endParaRPr lang="da-DK" sz="2800" dirty="0"/>
          </a:p>
        </p:txBody>
      </p:sp>
      <p:pic>
        <p:nvPicPr>
          <p:cNvPr id="7" name="Billede 3" descr="IMG rrr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5" y="1483518"/>
            <a:ext cx="2623454" cy="21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Buet forbindelse 7"/>
          <p:cNvCxnSpPr/>
          <p:nvPr/>
        </p:nvCxnSpPr>
        <p:spPr>
          <a:xfrm rot="16200000" flipH="1">
            <a:off x="603504" y="3383280"/>
            <a:ext cx="256032" cy="9753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Kombinationstegning 8"/>
          <p:cNvSpPr/>
          <p:nvPr/>
        </p:nvSpPr>
        <p:spPr>
          <a:xfrm>
            <a:off x="548640" y="3169920"/>
            <a:ext cx="918632" cy="426720"/>
          </a:xfrm>
          <a:custGeom>
            <a:avLst/>
            <a:gdLst>
              <a:gd name="connsiteX0" fmla="*/ 304800 w 918632"/>
              <a:gd name="connsiteY0" fmla="*/ 97536 h 426720"/>
              <a:gd name="connsiteX1" fmla="*/ 463296 w 918632"/>
              <a:gd name="connsiteY1" fmla="*/ 97536 h 426720"/>
              <a:gd name="connsiteX2" fmla="*/ 451104 w 918632"/>
              <a:gd name="connsiteY2" fmla="*/ 134112 h 426720"/>
              <a:gd name="connsiteX3" fmla="*/ 414528 w 918632"/>
              <a:gd name="connsiteY3" fmla="*/ 146304 h 426720"/>
              <a:gd name="connsiteX4" fmla="*/ 377952 w 918632"/>
              <a:gd name="connsiteY4" fmla="*/ 170688 h 426720"/>
              <a:gd name="connsiteX5" fmla="*/ 426720 w 918632"/>
              <a:gd name="connsiteY5" fmla="*/ 243840 h 426720"/>
              <a:gd name="connsiteX6" fmla="*/ 475488 w 918632"/>
              <a:gd name="connsiteY6" fmla="*/ 231648 h 426720"/>
              <a:gd name="connsiteX7" fmla="*/ 426720 w 918632"/>
              <a:gd name="connsiteY7" fmla="*/ 207264 h 426720"/>
              <a:gd name="connsiteX8" fmla="*/ 353568 w 918632"/>
              <a:gd name="connsiteY8" fmla="*/ 195072 h 426720"/>
              <a:gd name="connsiteX9" fmla="*/ 390144 w 918632"/>
              <a:gd name="connsiteY9" fmla="*/ 182880 h 426720"/>
              <a:gd name="connsiteX10" fmla="*/ 438912 w 918632"/>
              <a:gd name="connsiteY10" fmla="*/ 170688 h 426720"/>
              <a:gd name="connsiteX11" fmla="*/ 560832 w 918632"/>
              <a:gd name="connsiteY11" fmla="*/ 195072 h 426720"/>
              <a:gd name="connsiteX12" fmla="*/ 548640 w 918632"/>
              <a:gd name="connsiteY12" fmla="*/ 158496 h 426720"/>
              <a:gd name="connsiteX13" fmla="*/ 524256 w 918632"/>
              <a:gd name="connsiteY13" fmla="*/ 121920 h 426720"/>
              <a:gd name="connsiteX14" fmla="*/ 621792 w 918632"/>
              <a:gd name="connsiteY14" fmla="*/ 134112 h 426720"/>
              <a:gd name="connsiteX15" fmla="*/ 633984 w 918632"/>
              <a:gd name="connsiteY15" fmla="*/ 170688 h 426720"/>
              <a:gd name="connsiteX16" fmla="*/ 512064 w 918632"/>
              <a:gd name="connsiteY16" fmla="*/ 170688 h 426720"/>
              <a:gd name="connsiteX17" fmla="*/ 560832 w 918632"/>
              <a:gd name="connsiteY17" fmla="*/ 97536 h 426720"/>
              <a:gd name="connsiteX18" fmla="*/ 694944 w 918632"/>
              <a:gd name="connsiteY18" fmla="*/ 109728 h 426720"/>
              <a:gd name="connsiteX19" fmla="*/ 719328 w 918632"/>
              <a:gd name="connsiteY19" fmla="*/ 182880 h 426720"/>
              <a:gd name="connsiteX20" fmla="*/ 536448 w 918632"/>
              <a:gd name="connsiteY20" fmla="*/ 243840 h 426720"/>
              <a:gd name="connsiteX21" fmla="*/ 548640 w 918632"/>
              <a:gd name="connsiteY21" fmla="*/ 280416 h 426720"/>
              <a:gd name="connsiteX22" fmla="*/ 755904 w 918632"/>
              <a:gd name="connsiteY22" fmla="*/ 280416 h 426720"/>
              <a:gd name="connsiteX23" fmla="*/ 780288 w 918632"/>
              <a:gd name="connsiteY23" fmla="*/ 207264 h 426720"/>
              <a:gd name="connsiteX24" fmla="*/ 792480 w 918632"/>
              <a:gd name="connsiteY24" fmla="*/ 243840 h 426720"/>
              <a:gd name="connsiteX25" fmla="*/ 829056 w 918632"/>
              <a:gd name="connsiteY25" fmla="*/ 256032 h 426720"/>
              <a:gd name="connsiteX26" fmla="*/ 865632 w 918632"/>
              <a:gd name="connsiteY26" fmla="*/ 243840 h 426720"/>
              <a:gd name="connsiteX27" fmla="*/ 841248 w 918632"/>
              <a:gd name="connsiteY27" fmla="*/ 182880 h 426720"/>
              <a:gd name="connsiteX28" fmla="*/ 804672 w 918632"/>
              <a:gd name="connsiteY28" fmla="*/ 170688 h 426720"/>
              <a:gd name="connsiteX29" fmla="*/ 816864 w 918632"/>
              <a:gd name="connsiteY29" fmla="*/ 60960 h 426720"/>
              <a:gd name="connsiteX30" fmla="*/ 914400 w 918632"/>
              <a:gd name="connsiteY30" fmla="*/ 73152 h 426720"/>
              <a:gd name="connsiteX31" fmla="*/ 902208 w 918632"/>
              <a:gd name="connsiteY31" fmla="*/ 109728 h 426720"/>
              <a:gd name="connsiteX32" fmla="*/ 853440 w 918632"/>
              <a:gd name="connsiteY32" fmla="*/ 121920 h 426720"/>
              <a:gd name="connsiteX33" fmla="*/ 792480 w 918632"/>
              <a:gd name="connsiteY33" fmla="*/ 134112 h 426720"/>
              <a:gd name="connsiteX34" fmla="*/ 755904 w 918632"/>
              <a:gd name="connsiteY34" fmla="*/ 48768 h 426720"/>
              <a:gd name="connsiteX35" fmla="*/ 768096 w 918632"/>
              <a:gd name="connsiteY35" fmla="*/ 85344 h 426720"/>
              <a:gd name="connsiteX36" fmla="*/ 621792 w 918632"/>
              <a:gd name="connsiteY36" fmla="*/ 73152 h 426720"/>
              <a:gd name="connsiteX37" fmla="*/ 548640 w 918632"/>
              <a:gd name="connsiteY37" fmla="*/ 24384 h 426720"/>
              <a:gd name="connsiteX38" fmla="*/ 512064 w 918632"/>
              <a:gd name="connsiteY38" fmla="*/ 12192 h 426720"/>
              <a:gd name="connsiteX39" fmla="*/ 402336 w 918632"/>
              <a:gd name="connsiteY39" fmla="*/ 0 h 426720"/>
              <a:gd name="connsiteX40" fmla="*/ 353568 w 918632"/>
              <a:gd name="connsiteY40" fmla="*/ 12192 h 426720"/>
              <a:gd name="connsiteX41" fmla="*/ 329184 w 918632"/>
              <a:gd name="connsiteY41" fmla="*/ 109728 h 426720"/>
              <a:gd name="connsiteX42" fmla="*/ 280416 w 918632"/>
              <a:gd name="connsiteY42" fmla="*/ 121920 h 426720"/>
              <a:gd name="connsiteX43" fmla="*/ 207264 w 918632"/>
              <a:gd name="connsiteY43" fmla="*/ 146304 h 426720"/>
              <a:gd name="connsiteX44" fmla="*/ 195072 w 918632"/>
              <a:gd name="connsiteY44" fmla="*/ 256032 h 426720"/>
              <a:gd name="connsiteX45" fmla="*/ 182880 w 918632"/>
              <a:gd name="connsiteY45" fmla="*/ 329184 h 426720"/>
              <a:gd name="connsiteX46" fmla="*/ 134112 w 918632"/>
              <a:gd name="connsiteY46" fmla="*/ 316992 h 426720"/>
              <a:gd name="connsiteX47" fmla="*/ 97536 w 918632"/>
              <a:gd name="connsiteY47" fmla="*/ 304800 h 426720"/>
              <a:gd name="connsiteX48" fmla="*/ 0 w 918632"/>
              <a:gd name="connsiteY48" fmla="*/ 280416 h 426720"/>
              <a:gd name="connsiteX49" fmla="*/ 292608 w 918632"/>
              <a:gd name="connsiteY49" fmla="*/ 280416 h 426720"/>
              <a:gd name="connsiteX50" fmla="*/ 268224 w 918632"/>
              <a:gd name="connsiteY50" fmla="*/ 316992 h 426720"/>
              <a:gd name="connsiteX51" fmla="*/ 195072 w 918632"/>
              <a:gd name="connsiteY51" fmla="*/ 353568 h 426720"/>
              <a:gd name="connsiteX52" fmla="*/ 73152 w 918632"/>
              <a:gd name="connsiteY52" fmla="*/ 329184 h 426720"/>
              <a:gd name="connsiteX53" fmla="*/ 48768 w 918632"/>
              <a:gd name="connsiteY53" fmla="*/ 256032 h 426720"/>
              <a:gd name="connsiteX54" fmla="*/ 85344 w 918632"/>
              <a:gd name="connsiteY54" fmla="*/ 231648 h 426720"/>
              <a:gd name="connsiteX55" fmla="*/ 231648 w 918632"/>
              <a:gd name="connsiteY55" fmla="*/ 231648 h 426720"/>
              <a:gd name="connsiteX56" fmla="*/ 268224 w 918632"/>
              <a:gd name="connsiteY56" fmla="*/ 256032 h 426720"/>
              <a:gd name="connsiteX57" fmla="*/ 426720 w 918632"/>
              <a:gd name="connsiteY57" fmla="*/ 268224 h 426720"/>
              <a:gd name="connsiteX58" fmla="*/ 451104 w 918632"/>
              <a:gd name="connsiteY58" fmla="*/ 341376 h 426720"/>
              <a:gd name="connsiteX59" fmla="*/ 609600 w 918632"/>
              <a:gd name="connsiteY59" fmla="*/ 365760 h 426720"/>
              <a:gd name="connsiteX60" fmla="*/ 646176 w 918632"/>
              <a:gd name="connsiteY60" fmla="*/ 353568 h 426720"/>
              <a:gd name="connsiteX61" fmla="*/ 804672 w 918632"/>
              <a:gd name="connsiteY61" fmla="*/ 329184 h 426720"/>
              <a:gd name="connsiteX62" fmla="*/ 816864 w 918632"/>
              <a:gd name="connsiteY62" fmla="*/ 292608 h 426720"/>
              <a:gd name="connsiteX63" fmla="*/ 780288 w 918632"/>
              <a:gd name="connsiteY63" fmla="*/ 304800 h 426720"/>
              <a:gd name="connsiteX64" fmla="*/ 585216 w 918632"/>
              <a:gd name="connsiteY64" fmla="*/ 316992 h 426720"/>
              <a:gd name="connsiteX65" fmla="*/ 597408 w 918632"/>
              <a:gd name="connsiteY65" fmla="*/ 365760 h 426720"/>
              <a:gd name="connsiteX66" fmla="*/ 670560 w 918632"/>
              <a:gd name="connsiteY66" fmla="*/ 390144 h 426720"/>
              <a:gd name="connsiteX67" fmla="*/ 707136 w 918632"/>
              <a:gd name="connsiteY67" fmla="*/ 414528 h 426720"/>
              <a:gd name="connsiteX68" fmla="*/ 536448 w 918632"/>
              <a:gd name="connsiteY68" fmla="*/ 402336 h 426720"/>
              <a:gd name="connsiteX69" fmla="*/ 597408 w 918632"/>
              <a:gd name="connsiteY69" fmla="*/ 414528 h 426720"/>
              <a:gd name="connsiteX70" fmla="*/ 646176 w 918632"/>
              <a:gd name="connsiteY70" fmla="*/ 426720 h 426720"/>
              <a:gd name="connsiteX71" fmla="*/ 755904 w 918632"/>
              <a:gd name="connsiteY71" fmla="*/ 414528 h 426720"/>
              <a:gd name="connsiteX72" fmla="*/ 792480 w 918632"/>
              <a:gd name="connsiteY72" fmla="*/ 390144 h 426720"/>
              <a:gd name="connsiteX73" fmla="*/ 877824 w 918632"/>
              <a:gd name="connsiteY73" fmla="*/ 377952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18632" h="426720">
                <a:moveTo>
                  <a:pt x="304800" y="97536"/>
                </a:moveTo>
                <a:cubicBezTo>
                  <a:pt x="335361" y="93170"/>
                  <a:pt x="429976" y="70880"/>
                  <a:pt x="463296" y="97536"/>
                </a:cubicBezTo>
                <a:cubicBezTo>
                  <a:pt x="473331" y="105564"/>
                  <a:pt x="460191" y="125025"/>
                  <a:pt x="451104" y="134112"/>
                </a:cubicBezTo>
                <a:cubicBezTo>
                  <a:pt x="442017" y="143199"/>
                  <a:pt x="426023" y="140557"/>
                  <a:pt x="414528" y="146304"/>
                </a:cubicBezTo>
                <a:cubicBezTo>
                  <a:pt x="401422" y="152857"/>
                  <a:pt x="390144" y="162560"/>
                  <a:pt x="377952" y="170688"/>
                </a:cubicBezTo>
                <a:cubicBezTo>
                  <a:pt x="385853" y="202290"/>
                  <a:pt x="383062" y="237603"/>
                  <a:pt x="426720" y="243840"/>
                </a:cubicBezTo>
                <a:cubicBezTo>
                  <a:pt x="443308" y="246210"/>
                  <a:pt x="459232" y="235712"/>
                  <a:pt x="475488" y="231648"/>
                </a:cubicBezTo>
                <a:cubicBezTo>
                  <a:pt x="459232" y="223520"/>
                  <a:pt x="444128" y="212486"/>
                  <a:pt x="426720" y="207264"/>
                </a:cubicBezTo>
                <a:cubicBezTo>
                  <a:pt x="403042" y="200161"/>
                  <a:pt x="374137" y="208784"/>
                  <a:pt x="353568" y="195072"/>
                </a:cubicBezTo>
                <a:cubicBezTo>
                  <a:pt x="342875" y="187943"/>
                  <a:pt x="377787" y="186411"/>
                  <a:pt x="390144" y="182880"/>
                </a:cubicBezTo>
                <a:cubicBezTo>
                  <a:pt x="406256" y="178277"/>
                  <a:pt x="422656" y="174752"/>
                  <a:pt x="438912" y="170688"/>
                </a:cubicBezTo>
                <a:cubicBezTo>
                  <a:pt x="471424" y="181525"/>
                  <a:pt x="532813" y="204412"/>
                  <a:pt x="560832" y="195072"/>
                </a:cubicBezTo>
                <a:cubicBezTo>
                  <a:pt x="573024" y="191008"/>
                  <a:pt x="554387" y="169991"/>
                  <a:pt x="548640" y="158496"/>
                </a:cubicBezTo>
                <a:cubicBezTo>
                  <a:pt x="542087" y="145390"/>
                  <a:pt x="532384" y="134112"/>
                  <a:pt x="524256" y="121920"/>
                </a:cubicBezTo>
                <a:cubicBezTo>
                  <a:pt x="596784" y="97744"/>
                  <a:pt x="591431" y="73390"/>
                  <a:pt x="621792" y="134112"/>
                </a:cubicBezTo>
                <a:cubicBezTo>
                  <a:pt x="627539" y="145607"/>
                  <a:pt x="629920" y="158496"/>
                  <a:pt x="633984" y="170688"/>
                </a:cubicBezTo>
                <a:cubicBezTo>
                  <a:pt x="598339" y="182570"/>
                  <a:pt x="547088" y="205712"/>
                  <a:pt x="512064" y="170688"/>
                </a:cubicBezTo>
                <a:cubicBezTo>
                  <a:pt x="460571" y="119195"/>
                  <a:pt x="545656" y="102595"/>
                  <a:pt x="560832" y="97536"/>
                </a:cubicBezTo>
                <a:lnTo>
                  <a:pt x="694944" y="109728"/>
                </a:lnTo>
                <a:cubicBezTo>
                  <a:pt x="717575" y="121914"/>
                  <a:pt x="719328" y="182880"/>
                  <a:pt x="719328" y="182880"/>
                </a:cubicBezTo>
                <a:cubicBezTo>
                  <a:pt x="615556" y="252062"/>
                  <a:pt x="675303" y="228412"/>
                  <a:pt x="536448" y="243840"/>
                </a:cubicBezTo>
                <a:cubicBezTo>
                  <a:pt x="540512" y="256032"/>
                  <a:pt x="536562" y="276024"/>
                  <a:pt x="548640" y="280416"/>
                </a:cubicBezTo>
                <a:cubicBezTo>
                  <a:pt x="620810" y="306660"/>
                  <a:pt x="685251" y="290509"/>
                  <a:pt x="755904" y="280416"/>
                </a:cubicBezTo>
                <a:cubicBezTo>
                  <a:pt x="764032" y="256032"/>
                  <a:pt x="772160" y="182880"/>
                  <a:pt x="780288" y="207264"/>
                </a:cubicBezTo>
                <a:cubicBezTo>
                  <a:pt x="784352" y="219456"/>
                  <a:pt x="783393" y="234753"/>
                  <a:pt x="792480" y="243840"/>
                </a:cubicBezTo>
                <a:cubicBezTo>
                  <a:pt x="801567" y="252927"/>
                  <a:pt x="816864" y="251968"/>
                  <a:pt x="829056" y="256032"/>
                </a:cubicBezTo>
                <a:cubicBezTo>
                  <a:pt x="841248" y="251968"/>
                  <a:pt x="856545" y="252927"/>
                  <a:pt x="865632" y="243840"/>
                </a:cubicBezTo>
                <a:cubicBezTo>
                  <a:pt x="900285" y="209187"/>
                  <a:pt x="868190" y="196351"/>
                  <a:pt x="841248" y="182880"/>
                </a:cubicBezTo>
                <a:cubicBezTo>
                  <a:pt x="829753" y="177133"/>
                  <a:pt x="816864" y="174752"/>
                  <a:pt x="804672" y="170688"/>
                </a:cubicBezTo>
                <a:cubicBezTo>
                  <a:pt x="808736" y="134112"/>
                  <a:pt x="789359" y="85409"/>
                  <a:pt x="816864" y="60960"/>
                </a:cubicBezTo>
                <a:cubicBezTo>
                  <a:pt x="841353" y="39192"/>
                  <a:pt x="885952" y="56896"/>
                  <a:pt x="914400" y="73152"/>
                </a:cubicBezTo>
                <a:cubicBezTo>
                  <a:pt x="925558" y="79528"/>
                  <a:pt x="912243" y="101700"/>
                  <a:pt x="902208" y="109728"/>
                </a:cubicBezTo>
                <a:cubicBezTo>
                  <a:pt x="889124" y="120196"/>
                  <a:pt x="869797" y="118285"/>
                  <a:pt x="853440" y="121920"/>
                </a:cubicBezTo>
                <a:cubicBezTo>
                  <a:pt x="833211" y="126415"/>
                  <a:pt x="812800" y="130048"/>
                  <a:pt x="792480" y="134112"/>
                </a:cubicBezTo>
                <a:cubicBezTo>
                  <a:pt x="745782" y="122437"/>
                  <a:pt x="702523" y="128840"/>
                  <a:pt x="755904" y="48768"/>
                </a:cubicBezTo>
                <a:cubicBezTo>
                  <a:pt x="763033" y="38075"/>
                  <a:pt x="780740" y="83045"/>
                  <a:pt x="768096" y="85344"/>
                </a:cubicBezTo>
                <a:cubicBezTo>
                  <a:pt x="719948" y="94098"/>
                  <a:pt x="670560" y="77216"/>
                  <a:pt x="621792" y="73152"/>
                </a:cubicBezTo>
                <a:cubicBezTo>
                  <a:pt x="534823" y="44162"/>
                  <a:pt x="639967" y="85269"/>
                  <a:pt x="548640" y="24384"/>
                </a:cubicBezTo>
                <a:cubicBezTo>
                  <a:pt x="537947" y="17255"/>
                  <a:pt x="524741" y="14305"/>
                  <a:pt x="512064" y="12192"/>
                </a:cubicBezTo>
                <a:cubicBezTo>
                  <a:pt x="475764" y="6142"/>
                  <a:pt x="438912" y="4064"/>
                  <a:pt x="402336" y="0"/>
                </a:cubicBezTo>
                <a:cubicBezTo>
                  <a:pt x="386080" y="4064"/>
                  <a:pt x="362863" y="-1750"/>
                  <a:pt x="353568" y="12192"/>
                </a:cubicBezTo>
                <a:cubicBezTo>
                  <a:pt x="334979" y="40076"/>
                  <a:pt x="361696" y="101600"/>
                  <a:pt x="329184" y="109728"/>
                </a:cubicBezTo>
                <a:cubicBezTo>
                  <a:pt x="312928" y="113792"/>
                  <a:pt x="296466" y="117105"/>
                  <a:pt x="280416" y="121920"/>
                </a:cubicBezTo>
                <a:cubicBezTo>
                  <a:pt x="255797" y="129306"/>
                  <a:pt x="207264" y="146304"/>
                  <a:pt x="207264" y="146304"/>
                </a:cubicBezTo>
                <a:cubicBezTo>
                  <a:pt x="203200" y="182880"/>
                  <a:pt x="199936" y="219554"/>
                  <a:pt x="195072" y="256032"/>
                </a:cubicBezTo>
                <a:cubicBezTo>
                  <a:pt x="191805" y="280535"/>
                  <a:pt x="200360" y="311704"/>
                  <a:pt x="182880" y="329184"/>
                </a:cubicBezTo>
                <a:cubicBezTo>
                  <a:pt x="171032" y="341032"/>
                  <a:pt x="150224" y="321595"/>
                  <a:pt x="134112" y="316992"/>
                </a:cubicBezTo>
                <a:cubicBezTo>
                  <a:pt x="121755" y="313461"/>
                  <a:pt x="110004" y="307917"/>
                  <a:pt x="97536" y="304800"/>
                </a:cubicBezTo>
                <a:lnTo>
                  <a:pt x="0" y="280416"/>
                </a:lnTo>
                <a:cubicBezTo>
                  <a:pt x="105518" y="245243"/>
                  <a:pt x="104276" y="240767"/>
                  <a:pt x="292608" y="280416"/>
                </a:cubicBezTo>
                <a:cubicBezTo>
                  <a:pt x="306947" y="283435"/>
                  <a:pt x="278585" y="306631"/>
                  <a:pt x="268224" y="316992"/>
                </a:cubicBezTo>
                <a:cubicBezTo>
                  <a:pt x="244589" y="340627"/>
                  <a:pt x="224820" y="343652"/>
                  <a:pt x="195072" y="353568"/>
                </a:cubicBezTo>
                <a:cubicBezTo>
                  <a:pt x="154432" y="345440"/>
                  <a:pt x="86258" y="368502"/>
                  <a:pt x="73152" y="329184"/>
                </a:cubicBezTo>
                <a:lnTo>
                  <a:pt x="48768" y="256032"/>
                </a:lnTo>
                <a:cubicBezTo>
                  <a:pt x="60960" y="247904"/>
                  <a:pt x="71624" y="236793"/>
                  <a:pt x="85344" y="231648"/>
                </a:cubicBezTo>
                <a:cubicBezTo>
                  <a:pt x="144360" y="209517"/>
                  <a:pt x="167563" y="222493"/>
                  <a:pt x="231648" y="231648"/>
                </a:cubicBezTo>
                <a:cubicBezTo>
                  <a:pt x="243840" y="239776"/>
                  <a:pt x="253822" y="253332"/>
                  <a:pt x="268224" y="256032"/>
                </a:cubicBezTo>
                <a:cubicBezTo>
                  <a:pt x="320305" y="265797"/>
                  <a:pt x="378703" y="245816"/>
                  <a:pt x="426720" y="268224"/>
                </a:cubicBezTo>
                <a:cubicBezTo>
                  <a:pt x="450012" y="279093"/>
                  <a:pt x="425900" y="336335"/>
                  <a:pt x="451104" y="341376"/>
                </a:cubicBezTo>
                <a:cubicBezTo>
                  <a:pt x="544193" y="359994"/>
                  <a:pt x="491502" y="350998"/>
                  <a:pt x="609600" y="365760"/>
                </a:cubicBezTo>
                <a:cubicBezTo>
                  <a:pt x="621792" y="361696"/>
                  <a:pt x="633631" y="356356"/>
                  <a:pt x="646176" y="353568"/>
                </a:cubicBezTo>
                <a:cubicBezTo>
                  <a:pt x="676625" y="346801"/>
                  <a:pt x="777448" y="333073"/>
                  <a:pt x="804672" y="329184"/>
                </a:cubicBezTo>
                <a:cubicBezTo>
                  <a:pt x="808736" y="316992"/>
                  <a:pt x="825951" y="301695"/>
                  <a:pt x="816864" y="292608"/>
                </a:cubicBezTo>
                <a:cubicBezTo>
                  <a:pt x="807777" y="283521"/>
                  <a:pt x="793069" y="303455"/>
                  <a:pt x="780288" y="304800"/>
                </a:cubicBezTo>
                <a:cubicBezTo>
                  <a:pt x="715495" y="311620"/>
                  <a:pt x="650240" y="312928"/>
                  <a:pt x="585216" y="316992"/>
                </a:cubicBezTo>
                <a:cubicBezTo>
                  <a:pt x="589280" y="333248"/>
                  <a:pt x="584686" y="354855"/>
                  <a:pt x="597408" y="365760"/>
                </a:cubicBezTo>
                <a:cubicBezTo>
                  <a:pt x="616923" y="382487"/>
                  <a:pt x="649174" y="375887"/>
                  <a:pt x="670560" y="390144"/>
                </a:cubicBezTo>
                <a:cubicBezTo>
                  <a:pt x="682752" y="398272"/>
                  <a:pt x="721729" y="413201"/>
                  <a:pt x="707136" y="414528"/>
                </a:cubicBezTo>
                <a:cubicBezTo>
                  <a:pt x="650329" y="419692"/>
                  <a:pt x="593344" y="406400"/>
                  <a:pt x="536448" y="402336"/>
                </a:cubicBezTo>
                <a:cubicBezTo>
                  <a:pt x="556768" y="406400"/>
                  <a:pt x="577179" y="410033"/>
                  <a:pt x="597408" y="414528"/>
                </a:cubicBezTo>
                <a:cubicBezTo>
                  <a:pt x="613765" y="418163"/>
                  <a:pt x="629420" y="426720"/>
                  <a:pt x="646176" y="426720"/>
                </a:cubicBezTo>
                <a:cubicBezTo>
                  <a:pt x="682977" y="426720"/>
                  <a:pt x="719328" y="418592"/>
                  <a:pt x="755904" y="414528"/>
                </a:cubicBezTo>
                <a:cubicBezTo>
                  <a:pt x="768096" y="406400"/>
                  <a:pt x="778445" y="394354"/>
                  <a:pt x="792480" y="390144"/>
                </a:cubicBezTo>
                <a:cubicBezTo>
                  <a:pt x="820005" y="381887"/>
                  <a:pt x="877824" y="377952"/>
                  <a:pt x="877824" y="377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3172094" y="1792995"/>
            <a:ext cx="2694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/>
              <a:t>Gulve betragtes altid som stærkt kontaminerede.</a:t>
            </a:r>
          </a:p>
          <a:p>
            <a:pPr algn="ctr"/>
            <a:r>
              <a:rPr lang="da-DK" b="1"/>
              <a:t>Alt</a:t>
            </a:r>
            <a:r>
              <a:rPr lang="da-DK"/>
              <a:t>, hvad der falder på gulvet må kasseres eller gøres rent!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10164174" y="769389"/>
            <a:ext cx="1827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/>
              <a:t>Kittel skiftes dagligt samt efter kontaminering</a:t>
            </a:r>
          </a:p>
        </p:txBody>
      </p:sp>
      <p:sp>
        <p:nvSpPr>
          <p:cNvPr id="13" name="Kombinationstegning 12"/>
          <p:cNvSpPr/>
          <p:nvPr/>
        </p:nvSpPr>
        <p:spPr>
          <a:xfrm>
            <a:off x="9095232" y="1499616"/>
            <a:ext cx="365760" cy="586759"/>
          </a:xfrm>
          <a:custGeom>
            <a:avLst/>
            <a:gdLst>
              <a:gd name="connsiteX0" fmla="*/ 219456 w 365760"/>
              <a:gd name="connsiteY0" fmla="*/ 60960 h 586759"/>
              <a:gd name="connsiteX1" fmla="*/ 170688 w 365760"/>
              <a:gd name="connsiteY1" fmla="*/ 195072 h 586759"/>
              <a:gd name="connsiteX2" fmla="*/ 243840 w 365760"/>
              <a:gd name="connsiteY2" fmla="*/ 182880 h 586759"/>
              <a:gd name="connsiteX3" fmla="*/ 268224 w 365760"/>
              <a:gd name="connsiteY3" fmla="*/ 146304 h 586759"/>
              <a:gd name="connsiteX4" fmla="*/ 231648 w 365760"/>
              <a:gd name="connsiteY4" fmla="*/ 158496 h 586759"/>
              <a:gd name="connsiteX5" fmla="*/ 207264 w 365760"/>
              <a:gd name="connsiteY5" fmla="*/ 195072 h 586759"/>
              <a:gd name="connsiteX6" fmla="*/ 195072 w 365760"/>
              <a:gd name="connsiteY6" fmla="*/ 231648 h 586759"/>
              <a:gd name="connsiteX7" fmla="*/ 158496 w 365760"/>
              <a:gd name="connsiteY7" fmla="*/ 243840 h 586759"/>
              <a:gd name="connsiteX8" fmla="*/ 48768 w 365760"/>
              <a:gd name="connsiteY8" fmla="*/ 231648 h 586759"/>
              <a:gd name="connsiteX9" fmla="*/ 85344 w 365760"/>
              <a:gd name="connsiteY9" fmla="*/ 195072 h 586759"/>
              <a:gd name="connsiteX10" fmla="*/ 158496 w 365760"/>
              <a:gd name="connsiteY10" fmla="*/ 207264 h 586759"/>
              <a:gd name="connsiteX11" fmla="*/ 219456 w 365760"/>
              <a:gd name="connsiteY11" fmla="*/ 316992 h 586759"/>
              <a:gd name="connsiteX12" fmla="*/ 231648 w 365760"/>
              <a:gd name="connsiteY12" fmla="*/ 268224 h 586759"/>
              <a:gd name="connsiteX13" fmla="*/ 243840 w 365760"/>
              <a:gd name="connsiteY13" fmla="*/ 231648 h 586759"/>
              <a:gd name="connsiteX14" fmla="*/ 268224 w 365760"/>
              <a:gd name="connsiteY14" fmla="*/ 268224 h 586759"/>
              <a:gd name="connsiteX15" fmla="*/ 292608 w 365760"/>
              <a:gd name="connsiteY15" fmla="*/ 341376 h 586759"/>
              <a:gd name="connsiteX16" fmla="*/ 304800 w 365760"/>
              <a:gd name="connsiteY16" fmla="*/ 292608 h 586759"/>
              <a:gd name="connsiteX17" fmla="*/ 292608 w 365760"/>
              <a:gd name="connsiteY17" fmla="*/ 256032 h 586759"/>
              <a:gd name="connsiteX18" fmla="*/ 280416 w 365760"/>
              <a:gd name="connsiteY18" fmla="*/ 292608 h 586759"/>
              <a:gd name="connsiteX19" fmla="*/ 256032 w 365760"/>
              <a:gd name="connsiteY19" fmla="*/ 353568 h 586759"/>
              <a:gd name="connsiteX20" fmla="*/ 231648 w 365760"/>
              <a:gd name="connsiteY20" fmla="*/ 438912 h 586759"/>
              <a:gd name="connsiteX21" fmla="*/ 219456 w 365760"/>
              <a:gd name="connsiteY21" fmla="*/ 548640 h 586759"/>
              <a:gd name="connsiteX22" fmla="*/ 207264 w 365760"/>
              <a:gd name="connsiteY22" fmla="*/ 585216 h 586759"/>
              <a:gd name="connsiteX23" fmla="*/ 170688 w 365760"/>
              <a:gd name="connsiteY23" fmla="*/ 573024 h 586759"/>
              <a:gd name="connsiteX24" fmla="*/ 97536 w 365760"/>
              <a:gd name="connsiteY24" fmla="*/ 524256 h 586759"/>
              <a:gd name="connsiteX25" fmla="*/ 85344 w 365760"/>
              <a:gd name="connsiteY25" fmla="*/ 475488 h 586759"/>
              <a:gd name="connsiteX26" fmla="*/ 36576 w 365760"/>
              <a:gd name="connsiteY26" fmla="*/ 402336 h 586759"/>
              <a:gd name="connsiteX27" fmla="*/ 12192 w 365760"/>
              <a:gd name="connsiteY27" fmla="*/ 329184 h 586759"/>
              <a:gd name="connsiteX28" fmla="*/ 0 w 365760"/>
              <a:gd name="connsiteY28" fmla="*/ 292608 h 586759"/>
              <a:gd name="connsiteX29" fmla="*/ 85344 w 365760"/>
              <a:gd name="connsiteY29" fmla="*/ 219456 h 586759"/>
              <a:gd name="connsiteX30" fmla="*/ 121920 w 365760"/>
              <a:gd name="connsiteY30" fmla="*/ 207264 h 586759"/>
              <a:gd name="connsiteX31" fmla="*/ 316992 w 365760"/>
              <a:gd name="connsiteY31" fmla="*/ 219456 h 586759"/>
              <a:gd name="connsiteX32" fmla="*/ 329184 w 365760"/>
              <a:gd name="connsiteY32" fmla="*/ 256032 h 586759"/>
              <a:gd name="connsiteX33" fmla="*/ 316992 w 365760"/>
              <a:gd name="connsiteY33" fmla="*/ 524256 h 586759"/>
              <a:gd name="connsiteX34" fmla="*/ 329184 w 365760"/>
              <a:gd name="connsiteY34" fmla="*/ 365760 h 586759"/>
              <a:gd name="connsiteX35" fmla="*/ 341376 w 365760"/>
              <a:gd name="connsiteY35" fmla="*/ 268224 h 586759"/>
              <a:gd name="connsiteX36" fmla="*/ 280416 w 365760"/>
              <a:gd name="connsiteY36" fmla="*/ 121920 h 586759"/>
              <a:gd name="connsiteX37" fmla="*/ 243840 w 365760"/>
              <a:gd name="connsiteY37" fmla="*/ 109728 h 586759"/>
              <a:gd name="connsiteX38" fmla="*/ 280416 w 365760"/>
              <a:gd name="connsiteY38" fmla="*/ 97536 h 586759"/>
              <a:gd name="connsiteX39" fmla="*/ 231648 w 365760"/>
              <a:gd name="connsiteY39" fmla="*/ 0 h 586759"/>
              <a:gd name="connsiteX40" fmla="*/ 182880 w 365760"/>
              <a:gd name="connsiteY40" fmla="*/ 12192 h 586759"/>
              <a:gd name="connsiteX41" fmla="*/ 170688 w 365760"/>
              <a:gd name="connsiteY41" fmla="*/ 48768 h 586759"/>
              <a:gd name="connsiteX42" fmla="*/ 134112 w 365760"/>
              <a:gd name="connsiteY42" fmla="*/ 134112 h 586759"/>
              <a:gd name="connsiteX43" fmla="*/ 146304 w 365760"/>
              <a:gd name="connsiteY43" fmla="*/ 170688 h 586759"/>
              <a:gd name="connsiteX44" fmla="*/ 182880 w 365760"/>
              <a:gd name="connsiteY44" fmla="*/ 158496 h 586759"/>
              <a:gd name="connsiteX45" fmla="*/ 134112 w 365760"/>
              <a:gd name="connsiteY45" fmla="*/ 146304 h 586759"/>
              <a:gd name="connsiteX46" fmla="*/ 60960 w 365760"/>
              <a:gd name="connsiteY46" fmla="*/ 85344 h 586759"/>
              <a:gd name="connsiteX47" fmla="*/ 12192 w 365760"/>
              <a:gd name="connsiteY47" fmla="*/ 97536 h 586759"/>
              <a:gd name="connsiteX48" fmla="*/ 24384 w 365760"/>
              <a:gd name="connsiteY48" fmla="*/ 280416 h 586759"/>
              <a:gd name="connsiteX49" fmla="*/ 60960 w 365760"/>
              <a:gd name="connsiteY49" fmla="*/ 304800 h 586759"/>
              <a:gd name="connsiteX50" fmla="*/ 219456 w 365760"/>
              <a:gd name="connsiteY50" fmla="*/ 316992 h 586759"/>
              <a:gd name="connsiteX51" fmla="*/ 243840 w 365760"/>
              <a:gd name="connsiteY51" fmla="*/ 353568 h 586759"/>
              <a:gd name="connsiteX52" fmla="*/ 243840 w 365760"/>
              <a:gd name="connsiteY52" fmla="*/ 475488 h 586759"/>
              <a:gd name="connsiteX53" fmla="*/ 207264 w 365760"/>
              <a:gd name="connsiteY53" fmla="*/ 512064 h 586759"/>
              <a:gd name="connsiteX54" fmla="*/ 170688 w 365760"/>
              <a:gd name="connsiteY54" fmla="*/ 524256 h 586759"/>
              <a:gd name="connsiteX55" fmla="*/ 24384 w 365760"/>
              <a:gd name="connsiteY55" fmla="*/ 475488 h 586759"/>
              <a:gd name="connsiteX56" fmla="*/ 12192 w 365760"/>
              <a:gd name="connsiteY56" fmla="*/ 414528 h 586759"/>
              <a:gd name="connsiteX57" fmla="*/ 280416 w 365760"/>
              <a:gd name="connsiteY57" fmla="*/ 353568 h 586759"/>
              <a:gd name="connsiteX58" fmla="*/ 341376 w 365760"/>
              <a:gd name="connsiteY58" fmla="*/ 243840 h 586759"/>
              <a:gd name="connsiteX59" fmla="*/ 365760 w 365760"/>
              <a:gd name="connsiteY59" fmla="*/ 207264 h 58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5760" h="586759">
                <a:moveTo>
                  <a:pt x="219456" y="60960"/>
                </a:moveTo>
                <a:cubicBezTo>
                  <a:pt x="168570" y="81314"/>
                  <a:pt x="81682" y="93351"/>
                  <a:pt x="170688" y="195072"/>
                </a:cubicBezTo>
                <a:cubicBezTo>
                  <a:pt x="186966" y="213676"/>
                  <a:pt x="219456" y="186944"/>
                  <a:pt x="243840" y="182880"/>
                </a:cubicBezTo>
                <a:cubicBezTo>
                  <a:pt x="251968" y="170688"/>
                  <a:pt x="274777" y="159410"/>
                  <a:pt x="268224" y="146304"/>
                </a:cubicBezTo>
                <a:cubicBezTo>
                  <a:pt x="262477" y="134809"/>
                  <a:pt x="241683" y="150468"/>
                  <a:pt x="231648" y="158496"/>
                </a:cubicBezTo>
                <a:cubicBezTo>
                  <a:pt x="220206" y="167650"/>
                  <a:pt x="213817" y="181966"/>
                  <a:pt x="207264" y="195072"/>
                </a:cubicBezTo>
                <a:cubicBezTo>
                  <a:pt x="201517" y="206567"/>
                  <a:pt x="204159" y="222561"/>
                  <a:pt x="195072" y="231648"/>
                </a:cubicBezTo>
                <a:cubicBezTo>
                  <a:pt x="185985" y="240735"/>
                  <a:pt x="170688" y="239776"/>
                  <a:pt x="158496" y="243840"/>
                </a:cubicBezTo>
                <a:lnTo>
                  <a:pt x="48768" y="231648"/>
                </a:lnTo>
                <a:cubicBezTo>
                  <a:pt x="34422" y="222084"/>
                  <a:pt x="68512" y="198812"/>
                  <a:pt x="85344" y="195072"/>
                </a:cubicBezTo>
                <a:cubicBezTo>
                  <a:pt x="109476" y="189709"/>
                  <a:pt x="134112" y="203200"/>
                  <a:pt x="158496" y="207264"/>
                </a:cubicBezTo>
                <a:cubicBezTo>
                  <a:pt x="186231" y="401411"/>
                  <a:pt x="153310" y="427235"/>
                  <a:pt x="219456" y="316992"/>
                </a:cubicBezTo>
                <a:cubicBezTo>
                  <a:pt x="223520" y="300736"/>
                  <a:pt x="227045" y="284336"/>
                  <a:pt x="231648" y="268224"/>
                </a:cubicBezTo>
                <a:cubicBezTo>
                  <a:pt x="235179" y="255867"/>
                  <a:pt x="230989" y="231648"/>
                  <a:pt x="243840" y="231648"/>
                </a:cubicBezTo>
                <a:cubicBezTo>
                  <a:pt x="258493" y="231648"/>
                  <a:pt x="262273" y="254834"/>
                  <a:pt x="268224" y="268224"/>
                </a:cubicBezTo>
                <a:cubicBezTo>
                  <a:pt x="278663" y="291712"/>
                  <a:pt x="292608" y="341376"/>
                  <a:pt x="292608" y="341376"/>
                </a:cubicBezTo>
                <a:cubicBezTo>
                  <a:pt x="296672" y="325120"/>
                  <a:pt x="304800" y="309364"/>
                  <a:pt x="304800" y="292608"/>
                </a:cubicBezTo>
                <a:cubicBezTo>
                  <a:pt x="304800" y="279757"/>
                  <a:pt x="305459" y="256032"/>
                  <a:pt x="292608" y="256032"/>
                </a:cubicBezTo>
                <a:cubicBezTo>
                  <a:pt x="279757" y="256032"/>
                  <a:pt x="284928" y="280575"/>
                  <a:pt x="280416" y="292608"/>
                </a:cubicBezTo>
                <a:cubicBezTo>
                  <a:pt x="272732" y="313100"/>
                  <a:pt x="263716" y="333076"/>
                  <a:pt x="256032" y="353568"/>
                </a:cubicBezTo>
                <a:cubicBezTo>
                  <a:pt x="242914" y="388550"/>
                  <a:pt x="241256" y="400481"/>
                  <a:pt x="231648" y="438912"/>
                </a:cubicBezTo>
                <a:cubicBezTo>
                  <a:pt x="227584" y="475488"/>
                  <a:pt x="225506" y="512340"/>
                  <a:pt x="219456" y="548640"/>
                </a:cubicBezTo>
                <a:cubicBezTo>
                  <a:pt x="217343" y="561317"/>
                  <a:pt x="218759" y="579469"/>
                  <a:pt x="207264" y="585216"/>
                </a:cubicBezTo>
                <a:cubicBezTo>
                  <a:pt x="195769" y="590963"/>
                  <a:pt x="181922" y="579265"/>
                  <a:pt x="170688" y="573024"/>
                </a:cubicBezTo>
                <a:cubicBezTo>
                  <a:pt x="145070" y="558792"/>
                  <a:pt x="97536" y="524256"/>
                  <a:pt x="97536" y="524256"/>
                </a:cubicBezTo>
                <a:cubicBezTo>
                  <a:pt x="93472" y="508000"/>
                  <a:pt x="92838" y="490475"/>
                  <a:pt x="85344" y="475488"/>
                </a:cubicBezTo>
                <a:cubicBezTo>
                  <a:pt x="72238" y="449276"/>
                  <a:pt x="45843" y="430138"/>
                  <a:pt x="36576" y="402336"/>
                </a:cubicBezTo>
                <a:lnTo>
                  <a:pt x="12192" y="329184"/>
                </a:lnTo>
                <a:lnTo>
                  <a:pt x="0" y="292608"/>
                </a:lnTo>
                <a:cubicBezTo>
                  <a:pt x="18426" y="218904"/>
                  <a:pt x="-3704" y="249139"/>
                  <a:pt x="85344" y="219456"/>
                </a:cubicBezTo>
                <a:lnTo>
                  <a:pt x="121920" y="207264"/>
                </a:lnTo>
                <a:cubicBezTo>
                  <a:pt x="186944" y="211328"/>
                  <a:pt x="253573" y="204534"/>
                  <a:pt x="316992" y="219456"/>
                </a:cubicBezTo>
                <a:cubicBezTo>
                  <a:pt x="329502" y="222399"/>
                  <a:pt x="329184" y="243181"/>
                  <a:pt x="329184" y="256032"/>
                </a:cubicBezTo>
                <a:cubicBezTo>
                  <a:pt x="329184" y="345532"/>
                  <a:pt x="316992" y="434756"/>
                  <a:pt x="316992" y="524256"/>
                </a:cubicBezTo>
                <a:cubicBezTo>
                  <a:pt x="316992" y="577244"/>
                  <a:pt x="324160" y="418509"/>
                  <a:pt x="329184" y="365760"/>
                </a:cubicBezTo>
                <a:cubicBezTo>
                  <a:pt x="332290" y="333143"/>
                  <a:pt x="337312" y="300736"/>
                  <a:pt x="341376" y="268224"/>
                </a:cubicBezTo>
                <a:cubicBezTo>
                  <a:pt x="326843" y="108357"/>
                  <a:pt x="373040" y="148384"/>
                  <a:pt x="280416" y="121920"/>
                </a:cubicBezTo>
                <a:cubicBezTo>
                  <a:pt x="268059" y="118389"/>
                  <a:pt x="256032" y="113792"/>
                  <a:pt x="243840" y="109728"/>
                </a:cubicBezTo>
                <a:cubicBezTo>
                  <a:pt x="256032" y="105664"/>
                  <a:pt x="276885" y="109893"/>
                  <a:pt x="280416" y="97536"/>
                </a:cubicBezTo>
                <a:cubicBezTo>
                  <a:pt x="299105" y="32124"/>
                  <a:pt x="269060" y="24941"/>
                  <a:pt x="231648" y="0"/>
                </a:cubicBezTo>
                <a:cubicBezTo>
                  <a:pt x="215392" y="4064"/>
                  <a:pt x="195964" y="1724"/>
                  <a:pt x="182880" y="12192"/>
                </a:cubicBezTo>
                <a:cubicBezTo>
                  <a:pt x="172845" y="20220"/>
                  <a:pt x="175750" y="36956"/>
                  <a:pt x="170688" y="48768"/>
                </a:cubicBezTo>
                <a:cubicBezTo>
                  <a:pt x="125491" y="154228"/>
                  <a:pt x="162704" y="48335"/>
                  <a:pt x="134112" y="134112"/>
                </a:cubicBezTo>
                <a:cubicBezTo>
                  <a:pt x="138176" y="146304"/>
                  <a:pt x="134809" y="164941"/>
                  <a:pt x="146304" y="170688"/>
                </a:cubicBezTo>
                <a:cubicBezTo>
                  <a:pt x="157799" y="176435"/>
                  <a:pt x="188627" y="169991"/>
                  <a:pt x="182880" y="158496"/>
                </a:cubicBezTo>
                <a:cubicBezTo>
                  <a:pt x="175386" y="143509"/>
                  <a:pt x="150368" y="150368"/>
                  <a:pt x="134112" y="146304"/>
                </a:cubicBezTo>
                <a:cubicBezTo>
                  <a:pt x="123793" y="135985"/>
                  <a:pt x="80763" y="88173"/>
                  <a:pt x="60960" y="85344"/>
                </a:cubicBezTo>
                <a:cubicBezTo>
                  <a:pt x="44372" y="82974"/>
                  <a:pt x="28448" y="93472"/>
                  <a:pt x="12192" y="97536"/>
                </a:cubicBezTo>
                <a:cubicBezTo>
                  <a:pt x="16256" y="158496"/>
                  <a:pt x="10391" y="220945"/>
                  <a:pt x="24384" y="280416"/>
                </a:cubicBezTo>
                <a:cubicBezTo>
                  <a:pt x="27740" y="294679"/>
                  <a:pt x="46558" y="302100"/>
                  <a:pt x="60960" y="304800"/>
                </a:cubicBezTo>
                <a:cubicBezTo>
                  <a:pt x="113041" y="314565"/>
                  <a:pt x="166624" y="312928"/>
                  <a:pt x="219456" y="316992"/>
                </a:cubicBezTo>
                <a:cubicBezTo>
                  <a:pt x="227584" y="329184"/>
                  <a:pt x="237287" y="340462"/>
                  <a:pt x="243840" y="353568"/>
                </a:cubicBezTo>
                <a:cubicBezTo>
                  <a:pt x="263583" y="393054"/>
                  <a:pt x="261285" y="431875"/>
                  <a:pt x="243840" y="475488"/>
                </a:cubicBezTo>
                <a:cubicBezTo>
                  <a:pt x="237436" y="491497"/>
                  <a:pt x="221610" y="502500"/>
                  <a:pt x="207264" y="512064"/>
                </a:cubicBezTo>
                <a:cubicBezTo>
                  <a:pt x="196571" y="519193"/>
                  <a:pt x="182880" y="520192"/>
                  <a:pt x="170688" y="524256"/>
                </a:cubicBezTo>
                <a:cubicBezTo>
                  <a:pt x="93785" y="516566"/>
                  <a:pt x="50042" y="543909"/>
                  <a:pt x="24384" y="475488"/>
                </a:cubicBezTo>
                <a:cubicBezTo>
                  <a:pt x="17108" y="456085"/>
                  <a:pt x="16256" y="434848"/>
                  <a:pt x="12192" y="414528"/>
                </a:cubicBezTo>
                <a:cubicBezTo>
                  <a:pt x="91158" y="296079"/>
                  <a:pt x="-29688" y="456936"/>
                  <a:pt x="280416" y="353568"/>
                </a:cubicBezTo>
                <a:cubicBezTo>
                  <a:pt x="326546" y="338191"/>
                  <a:pt x="324200" y="278193"/>
                  <a:pt x="341376" y="243840"/>
                </a:cubicBezTo>
                <a:cubicBezTo>
                  <a:pt x="347929" y="230734"/>
                  <a:pt x="365760" y="207264"/>
                  <a:pt x="365760" y="2072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12" y="3237203"/>
            <a:ext cx="2188538" cy="1972472"/>
          </a:xfrm>
          <a:prstGeom prst="rect">
            <a:avLst/>
          </a:prstGeom>
        </p:spPr>
      </p:pic>
      <p:sp>
        <p:nvSpPr>
          <p:cNvPr id="14" name="Tekstfelt 13"/>
          <p:cNvSpPr txBox="1"/>
          <p:nvPr/>
        </p:nvSpPr>
        <p:spPr>
          <a:xfrm>
            <a:off x="4183518" y="502416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Husk altid at hoste i ærmet!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42" y="3922677"/>
            <a:ext cx="1905350" cy="19053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10" y="4826379"/>
            <a:ext cx="2609850" cy="1752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Tekstfelt 16"/>
          <p:cNvSpPr txBox="1"/>
          <p:nvPr/>
        </p:nvSpPr>
        <p:spPr>
          <a:xfrm>
            <a:off x="240249" y="5585021"/>
            <a:ext cx="2757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/>
              <a:t>Brug handsker – både for din egen og patienternes skyld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7980080" y="3873025"/>
            <a:ext cx="292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/>
              <a:t>Tænk over, hvad du rører ved – og sprit dine hænder!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4443014" y="6108128"/>
            <a:ext cx="210768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/>
              <a:t>Og meget mere!!!</a:t>
            </a:r>
          </a:p>
        </p:txBody>
      </p:sp>
      <p:pic>
        <p:nvPicPr>
          <p:cNvPr id="20" name="Billed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28" y="4816377"/>
            <a:ext cx="1742041" cy="17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1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14" grpId="0"/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122800"/>
              </p:ext>
            </p:extLst>
          </p:nvPr>
        </p:nvGraphicFramePr>
        <p:xfrm>
          <a:off x="657726" y="320041"/>
          <a:ext cx="11324322" cy="6345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4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7495">
                <a:tc gridSpan="2">
                  <a:txBody>
                    <a:bodyPr/>
                    <a:lstStyle/>
                    <a:p>
                      <a:pPr algn="ctr"/>
                      <a:endParaRPr lang="da-DK" sz="2800" b="1"/>
                    </a:p>
                    <a:p>
                      <a:pPr algn="l"/>
                      <a:r>
                        <a:rPr lang="da-DK" sz="2800" b="1"/>
                        <a:t>          </a:t>
                      </a:r>
                    </a:p>
                    <a:p>
                      <a:pPr algn="l"/>
                      <a:r>
                        <a:rPr lang="da-DK" sz="2800" b="1"/>
                        <a:t>           </a:t>
                      </a:r>
                      <a:r>
                        <a:rPr lang="da-DK" sz="2400" b="1"/>
                        <a:t>HÅND</a:t>
                      </a:r>
                    </a:p>
                    <a:p>
                      <a:pPr algn="l"/>
                      <a:r>
                        <a:rPr lang="da-DK" sz="2400" b="1"/>
                        <a:t>  DESINFEKTION</a:t>
                      </a:r>
                    </a:p>
                    <a:p>
                      <a:pPr algn="ctr"/>
                      <a:endParaRPr lang="da-DK" sz="2800" b="1"/>
                    </a:p>
                    <a:p>
                      <a:pPr algn="ctr"/>
                      <a:endParaRPr lang="da-DK" sz="2800" b="1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da-DK" sz="2800" b="1"/>
                    </a:p>
                    <a:p>
                      <a:pPr algn="l"/>
                      <a:r>
                        <a:rPr lang="da-DK" sz="2800" b="1"/>
                        <a:t>       </a:t>
                      </a:r>
                    </a:p>
                    <a:p>
                      <a:pPr algn="l"/>
                      <a:r>
                        <a:rPr lang="da-DK" sz="2800" b="1" baseline="0"/>
                        <a:t>     </a:t>
                      </a:r>
                      <a:r>
                        <a:rPr lang="da-DK" sz="2400" b="1"/>
                        <a:t>HÅNDVASK</a:t>
                      </a:r>
                      <a:endParaRPr lang="da-DK" sz="2800" b="1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020">
                <a:tc gridSpan="2">
                  <a:txBody>
                    <a:bodyPr/>
                    <a:lstStyle/>
                    <a:p>
                      <a:pPr algn="ctr"/>
                      <a:r>
                        <a:rPr lang="da-DK" b="1"/>
                        <a:t>Evidens</a:t>
                      </a:r>
                      <a:r>
                        <a:rPr lang="da-DK" b="1" baseline="0"/>
                        <a:t> for at hånd-desinfektion med alkohol </a:t>
                      </a:r>
                    </a:p>
                    <a:p>
                      <a:pPr algn="ctr"/>
                      <a:r>
                        <a:rPr lang="da-DK" b="1" baseline="0"/>
                        <a:t>(70-85%) er mere effektiv og skånsom for huden end vand og sæbe. </a:t>
                      </a:r>
                      <a:endParaRPr lang="da-DK" b="1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b="1"/>
                        <a:t>Vand og sæbe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498">
                <a:tc>
                  <a:txBody>
                    <a:bodyPr/>
                    <a:lstStyle/>
                    <a:p>
                      <a:r>
                        <a:rPr lang="da-DK"/>
                        <a:t>Hvornår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 baseline="0"/>
                        <a:t>  Før rene procedurer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/>
                        <a:t>  Efter urene</a:t>
                      </a:r>
                      <a:r>
                        <a:rPr lang="da-DK" baseline="0"/>
                        <a:t> procedurer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 baseline="0"/>
                        <a:t>  Efter handskebrug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 baseline="0"/>
                        <a:t>  Efter håndvask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Hvornår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/>
                        <a:t>  Synlig forurening af hænderne/håndled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/>
                        <a:t>  Håndvask skal ALTID</a:t>
                      </a:r>
                      <a:r>
                        <a:rPr lang="da-DK" baseline="0"/>
                        <a:t> efterfølges af hånddesinfektion.</a:t>
                      </a:r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5997">
                <a:tc>
                  <a:txBody>
                    <a:bodyPr/>
                    <a:lstStyle/>
                    <a:p>
                      <a:r>
                        <a:rPr lang="da-DK"/>
                        <a:t>Hvordan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 baseline="0"/>
                        <a:t>  2 pumpeslag (2-5 ml)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 baseline="0"/>
                        <a:t>  Indgnid indtil hænderne  er tørre.</a:t>
                      </a:r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Hvordan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/>
                        <a:t>  Skyl hænderne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/>
                        <a:t>  2 pumpeslag sæbe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/>
                        <a:t>  Bearbejd mekanisk i 15 sek.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/>
                        <a:t>  Skyl grundigt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/>
                        <a:t>  Tørres med engangshåndklæde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69" y="577925"/>
            <a:ext cx="1988702" cy="2229444"/>
          </a:xfrm>
          <a:prstGeom prst="rect">
            <a:avLst/>
          </a:prstGeom>
        </p:spPr>
      </p:pic>
      <p:pic>
        <p:nvPicPr>
          <p:cNvPr id="7" name="Pladsholder til indhold 3" descr="ds_hæn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5714" y="577925"/>
            <a:ext cx="3085493" cy="21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5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47" y="2922260"/>
            <a:ext cx="2591950" cy="384553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583" y="3324609"/>
            <a:ext cx="1971498" cy="29478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514342"/>
            <a:ext cx="10656887" cy="601076"/>
          </a:xfrm>
        </p:spPr>
        <p:txBody>
          <a:bodyPr>
            <a:normAutofit/>
          </a:bodyPr>
          <a:lstStyle/>
          <a:p>
            <a:pPr marL="742950" indent="-742950" algn="ctr"/>
            <a:r>
              <a:rPr lang="da-DK" sz="2800" b="1"/>
              <a:t>ISOLATION på enestue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7447" y="1324928"/>
            <a:ext cx="11002136" cy="46028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400"/>
              <a:t>Formål:</a:t>
            </a:r>
          </a:p>
          <a:p>
            <a:r>
              <a:rPr lang="da-DK" sz="2400"/>
              <a:t>At forebygge smittespredning til andre patienter og personale ved risiko for kontaktsmitte og dråbesmitte</a:t>
            </a:r>
          </a:p>
          <a:p>
            <a:r>
              <a:rPr lang="da-DK" sz="2400"/>
              <a:t>At beskytte patienten mod smittefare fra omgivelser</a:t>
            </a:r>
          </a:p>
          <a:p>
            <a:r>
              <a:rPr lang="da-DK" sz="2400"/>
              <a:t>Se liste over sygdomme, som kræver isolation: </a:t>
            </a:r>
            <a:r>
              <a:rPr lang="da-DK" sz="1600">
                <a:hlinkClick r:id="rId5"/>
              </a:rPr>
              <a:t>https://pri.rn.dk/Sider/16930.aspx</a:t>
            </a:r>
            <a:endParaRPr lang="da-DK" sz="2400"/>
          </a:p>
          <a:p>
            <a:pPr marL="0" indent="0">
              <a:buNone/>
            </a:pPr>
            <a:r>
              <a:rPr lang="da-DK" sz="2200"/>
              <a:t>	</a:t>
            </a:r>
          </a:p>
          <a:p>
            <a:pPr marL="0" indent="0">
              <a:buNone/>
            </a:pPr>
            <a:endParaRPr lang="da-DK" sz="2200"/>
          </a:p>
          <a:p>
            <a:pPr marL="0" indent="0">
              <a:buNone/>
            </a:pPr>
            <a:endParaRPr lang="da-DK" sz="2200"/>
          </a:p>
          <a:p>
            <a:pPr marL="0" indent="0">
              <a:buNone/>
            </a:pPr>
            <a:r>
              <a:rPr lang="da-DK" sz="2200"/>
              <a:t>					</a:t>
            </a:r>
          </a:p>
          <a:p>
            <a:pPr marL="0" indent="0">
              <a:buNone/>
            </a:pPr>
            <a:r>
              <a:rPr lang="da-DK" sz="2200"/>
              <a:t>						</a:t>
            </a:r>
            <a:endParaRPr lang="da-DK" sz="2000"/>
          </a:p>
        </p:txBody>
      </p:sp>
      <p:sp>
        <p:nvSpPr>
          <p:cNvPr id="7" name="TextBox 11"/>
          <p:cNvSpPr txBox="1"/>
          <p:nvPr/>
        </p:nvSpPr>
        <p:spPr>
          <a:xfrm>
            <a:off x="3069397" y="4173468"/>
            <a:ext cx="5536733" cy="17543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/>
              <a:t>Spørg personalet, hvordan I skal forholde Jer. </a:t>
            </a:r>
          </a:p>
          <a:p>
            <a:r>
              <a:rPr lang="da-DK"/>
              <a:t>Afhængig af situationen er der visse forholdsregler: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/>
              <a:t>Plastforklæde/engangskittel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/>
              <a:t>Maske + beskyttelsesbriller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/>
              <a:t>Handsker + desinfektion/håndvask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/>
              <a:t>Gul afmærkning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9275461" y="6388660"/>
            <a:ext cx="2353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i="1">
                <a:hlinkClick r:id="rId6"/>
              </a:rPr>
              <a:t>https://pri.rn.dk/Sider/8876.aspx</a:t>
            </a:r>
            <a:endParaRPr lang="da-DK" sz="1200" i="1"/>
          </a:p>
        </p:txBody>
      </p:sp>
      <p:sp>
        <p:nvSpPr>
          <p:cNvPr id="6" name="Tekstfelt 1">
            <a:extLst>
              <a:ext uri="{FF2B5EF4-FFF2-40B4-BE49-F238E27FC236}">
                <a16:creationId xmlns:a16="http://schemas.microsoft.com/office/drawing/2014/main" id="{6256C2FD-C38F-E474-9B2C-3CDC3BE01B06}"/>
              </a:ext>
            </a:extLst>
          </p:cNvPr>
          <p:cNvSpPr txBox="1"/>
          <p:nvPr/>
        </p:nvSpPr>
        <p:spPr>
          <a:xfrm rot="1320000">
            <a:off x="1837989" y="3140499"/>
            <a:ext cx="8285462" cy="369332"/>
          </a:xfrm>
          <a:prstGeom prst="rect">
            <a:avLst/>
          </a:prstGeom>
          <a:solidFill>
            <a:srgbClr val="99CCFF"/>
          </a:solidFill>
          <a:ln w="57150">
            <a:solidFill>
              <a:srgbClr val="4472C4"/>
            </a:solidFill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da-DK" sz="2400" b="1" dirty="0">
                <a:solidFill>
                  <a:srgbClr val="3366FF"/>
                </a:solidFill>
                <a:latin typeface="Times New Roman"/>
              </a:rPr>
              <a:t>Lær det i virkeligheden!</a:t>
            </a:r>
          </a:p>
        </p:txBody>
      </p:sp>
    </p:spTree>
    <p:extLst>
      <p:ext uri="{BB962C8B-B14F-4D97-AF65-F5344CB8AC3E}">
        <p14:creationId xmlns:p14="http://schemas.microsoft.com/office/powerpoint/2010/main" val="38276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05" y="1659452"/>
            <a:ext cx="8628237" cy="2168975"/>
          </a:xfrm>
        </p:spPr>
        <p:txBody>
          <a:bodyPr/>
          <a:lstStyle/>
          <a:p>
            <a:r>
              <a:rPr lang="da-DK"/>
              <a:t>Kommunikation</a:t>
            </a:r>
            <a:endParaRPr lang="da-DK" sz="320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55605" y="3981472"/>
            <a:ext cx="7416000" cy="120215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Modul A</a:t>
            </a:r>
          </a:p>
          <a:p>
            <a:r>
              <a:rPr lang="da-DK"/>
              <a:t>2. Del</a:t>
            </a:r>
          </a:p>
          <a:p>
            <a:endParaRPr lang="da-DK"/>
          </a:p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347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/>
              <a:t>Læringsmål for kommunikation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400"/>
          </a:p>
          <a:p>
            <a:r>
              <a:rPr lang="da-DK" sz="2400"/>
              <a:t>At kursisterne får kendskab til de teoretiske og praktiske færdigheder, som det er nødvendigt at besidde i forbindelse med kommunikation med patienterne</a:t>
            </a:r>
          </a:p>
          <a:p>
            <a:endParaRPr lang="da-DK" sz="2400"/>
          </a:p>
        </p:txBody>
      </p:sp>
    </p:spTree>
    <p:extLst>
      <p:ext uri="{BB962C8B-B14F-4D97-AF65-F5344CB8AC3E}">
        <p14:creationId xmlns:p14="http://schemas.microsoft.com/office/powerpoint/2010/main" val="177789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542614"/>
            <a:ext cx="10656887" cy="725268"/>
          </a:xfrm>
        </p:spPr>
        <p:txBody>
          <a:bodyPr/>
          <a:lstStyle/>
          <a:p>
            <a:pPr algn="ctr"/>
            <a:r>
              <a:rPr lang="da-DK" sz="2800"/>
              <a:t>Verbal / nonverbal kommunikation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1836" y="1418531"/>
            <a:ext cx="4698805" cy="51102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b="1" dirty="0"/>
              <a:t>Verbal kommunikation:</a:t>
            </a:r>
            <a:endParaRPr lang="da-DK" sz="2400" dirty="0"/>
          </a:p>
          <a:p>
            <a:r>
              <a:rPr lang="da-DK" sz="2400" dirty="0"/>
              <a:t>Er kun de </a:t>
            </a:r>
            <a:r>
              <a:rPr lang="da-DK" sz="2400" dirty="0">
                <a:solidFill>
                  <a:srgbClr val="0070C0"/>
                </a:solidFill>
              </a:rPr>
              <a:t>ord</a:t>
            </a:r>
            <a:r>
              <a:rPr lang="da-DK" sz="2400" dirty="0"/>
              <a:t>, der kommer ud af vores mund.</a:t>
            </a:r>
          </a:p>
          <a:p>
            <a:endParaRPr lang="da-DK" sz="2400" dirty="0"/>
          </a:p>
          <a:p>
            <a:r>
              <a:rPr lang="da-DK" sz="2400" dirty="0"/>
              <a:t>Den verbale kommunikation er bevidst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dirty="0"/>
          </a:p>
        </p:txBody>
      </p:sp>
      <p:sp>
        <p:nvSpPr>
          <p:cNvPr id="10" name="Pladsholder til indhold 2"/>
          <p:cNvSpPr txBox="1">
            <a:spLocks/>
          </p:cNvSpPr>
          <p:nvPr/>
        </p:nvSpPr>
        <p:spPr>
          <a:xfrm>
            <a:off x="5455725" y="1418530"/>
            <a:ext cx="6375204" cy="51102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2400" b="1" dirty="0" err="1"/>
              <a:t>Nonv</a:t>
            </a:r>
            <a:r>
              <a:rPr kumimoji="0" lang="da-DK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erbal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kommunikation: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Er al den kommunikation, som 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IKKE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er ord.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2400" dirty="0"/>
              <a:t>Den nonverbale kommunikation er ikke altid bevidst.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Nonverbal</a:t>
            </a:r>
            <a:r>
              <a:rPr kumimoji="0" lang="da-DK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kommunikation er fx: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400" dirty="0"/>
              <a:t>Kropssproget (fagter, kropsholdning)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da-DK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Valg af påklædning, smykker, frisure m.m.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400" dirty="0"/>
              <a:t>Mimik (ansigtsudtryk, øjenkontakt)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da-DK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Tonefald og stemmeleje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400" dirty="0"/>
              <a:t>Afstand til andre personer (tæt – langt fra)</a:t>
            </a:r>
            <a:r>
              <a:rPr kumimoji="0" lang="da-DK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378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heme/theme1.xml><?xml version="1.0" encoding="utf-8"?>
<a:theme xmlns:a="http://schemas.openxmlformats.org/drawingml/2006/main" name="Blank">
  <a:themeElements>
    <a:clrScheme name="RegionNordjylland_Rød">
      <a:dk1>
        <a:sysClr val="windowText" lastClr="000000"/>
      </a:dk1>
      <a:lt1>
        <a:srgbClr val="FFFFFF"/>
      </a:lt1>
      <a:dk2>
        <a:srgbClr val="411F27"/>
      </a:dk2>
      <a:lt2>
        <a:srgbClr val="ADC2C7"/>
      </a:lt2>
      <a:accent1>
        <a:srgbClr val="822433"/>
      </a:accent1>
      <a:accent2>
        <a:srgbClr val="E37222"/>
      </a:accent2>
      <a:accent3>
        <a:srgbClr val="4E161F"/>
      </a:accent3>
      <a:accent4>
        <a:srgbClr val="C00000"/>
      </a:accent4>
      <a:accent5>
        <a:srgbClr val="FF4040"/>
      </a:accent5>
      <a:accent6>
        <a:srgbClr val="0000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N PowerPoint.potx" id="{EAEDA0C0-547F-4C80-9090-47C665EE1375}" vid="{1BC242F4-41DA-4C28-875F-9D6FA6471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gionNordjylland_Rød">
    <a:dk1>
      <a:sysClr val="windowText" lastClr="000000"/>
    </a:dk1>
    <a:lt1>
      <a:srgbClr val="FFFFFF"/>
    </a:lt1>
    <a:dk2>
      <a:srgbClr val="411F27"/>
    </a:dk2>
    <a:lt2>
      <a:srgbClr val="ADC2C7"/>
    </a:lt2>
    <a:accent1>
      <a:srgbClr val="822433"/>
    </a:accent1>
    <a:accent2>
      <a:srgbClr val="E37222"/>
    </a:accent2>
    <a:accent3>
      <a:srgbClr val="4E161F"/>
    </a:accent3>
    <a:accent4>
      <a:srgbClr val="C00000"/>
    </a:accent4>
    <a:accent5>
      <a:srgbClr val="FF4040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RegionNordjylland_Rød">
    <a:dk1>
      <a:sysClr val="windowText" lastClr="000000"/>
    </a:dk1>
    <a:lt1>
      <a:srgbClr val="FFFFFF"/>
    </a:lt1>
    <a:dk2>
      <a:srgbClr val="411F27"/>
    </a:dk2>
    <a:lt2>
      <a:srgbClr val="ADC2C7"/>
    </a:lt2>
    <a:accent1>
      <a:srgbClr val="822433"/>
    </a:accent1>
    <a:accent2>
      <a:srgbClr val="E37222"/>
    </a:accent2>
    <a:accent3>
      <a:srgbClr val="4E161F"/>
    </a:accent3>
    <a:accent4>
      <a:srgbClr val="C00000"/>
    </a:accent4>
    <a:accent5>
      <a:srgbClr val="FF4040"/>
    </a:accent5>
    <a:accent6>
      <a:srgbClr val="000000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121BCCA46B7249995439124EC0077D" ma:contentTypeVersion="19" ma:contentTypeDescription="Opret et nyt dokument." ma:contentTypeScope="" ma:versionID="c2566f90d166231c259f881391c0fa1d">
  <xsd:schema xmlns:xsd="http://www.w3.org/2001/XMLSchema" xmlns:xs="http://www.w3.org/2001/XMLSchema" xmlns:p="http://schemas.microsoft.com/office/2006/metadata/properties" xmlns:ns2="0db300c0-440c-4ab3-8c10-ca8b5e323166" xmlns:ns3="a0feabf3-1304-4811-9c1c-69b0ef933db8" targetNamespace="http://schemas.microsoft.com/office/2006/metadata/properties" ma:root="true" ma:fieldsID="3836daf09e6f9ff4c9d6717699c5cdee" ns2:_="" ns3:_="">
    <xsd:import namespace="0db300c0-440c-4ab3-8c10-ca8b5e323166"/>
    <xsd:import namespace="a0feabf3-1304-4811-9c1c-69b0ef933d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300c0-440c-4ab3-8c10-ca8b5e3231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4f34db1e-492b-4873-a0a7-13a514a36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eabf3-1304-4811-9c1c-69b0ef933db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71fc0b4-e27a-45dd-b5a7-73ce30edab7d}" ma:internalName="TaxCatchAll" ma:showField="CatchAllData" ma:web="a0feabf3-1304-4811-9c1c-69b0ef933d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feabf3-1304-4811-9c1c-69b0ef933db8" xsi:nil="true"/>
    <lcf76f155ced4ddcb4097134ff3c332f xmlns="0db300c0-440c-4ab3-8c10-ca8b5e3231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802E1D-DB8B-4D68-ACD1-FD9B08A75828}"/>
</file>

<file path=customXml/itemProps2.xml><?xml version="1.0" encoding="utf-8"?>
<ds:datastoreItem xmlns:ds="http://schemas.openxmlformats.org/officeDocument/2006/customXml" ds:itemID="{049AA07B-CE38-46BD-98EC-1BF682463D29}"/>
</file>

<file path=customXml/itemProps3.xml><?xml version="1.0" encoding="utf-8"?>
<ds:datastoreItem xmlns:ds="http://schemas.openxmlformats.org/officeDocument/2006/customXml" ds:itemID="{4BB4F4A4-FFF2-42A5-BDCF-D76E6913EE17}"/>
</file>

<file path=docProps/app.xml><?xml version="1.0" encoding="utf-8"?>
<Properties xmlns="http://schemas.openxmlformats.org/officeDocument/2006/extended-properties" xmlns:vt="http://schemas.openxmlformats.org/officeDocument/2006/docPropsVTypes">
  <Template>RN PowerPoint</Template>
  <TotalTime>18</TotalTime>
  <Words>1450</Words>
  <Application>Microsoft Macintosh PowerPoint</Application>
  <PresentationFormat>Widescreen</PresentationFormat>
  <Paragraphs>239</Paragraphs>
  <Slides>15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Blank</vt:lpstr>
      <vt:lpstr>Hospitalsinfektioner Hygiejne</vt:lpstr>
      <vt:lpstr>lærinGSMÅL FOR HOSPITALSINFEKTIONER - HYGIEJNE </vt:lpstr>
      <vt:lpstr>HOSPITALSINFEKTIONER</vt:lpstr>
      <vt:lpstr>SMITTESPREDNING</vt:lpstr>
      <vt:lpstr>PowerPoint-præsentation</vt:lpstr>
      <vt:lpstr>ISOLATION på enestue</vt:lpstr>
      <vt:lpstr>Kommunikation</vt:lpstr>
      <vt:lpstr>Læringsmål for kommunikation</vt:lpstr>
      <vt:lpstr>Verbal / nonverbal kommunikation</vt:lpstr>
      <vt:lpstr>Spørgsmåls-typer Åbne og lukkede spørgsmål</vt:lpstr>
      <vt:lpstr>Spørgsmåls-typer Åbne og lukkede spørgsmål</vt:lpstr>
      <vt:lpstr>Aktiv lytning</vt:lpstr>
      <vt:lpstr>EMPATI</vt:lpstr>
      <vt:lpstr>ØVELSE</vt:lpstr>
      <vt:lpstr>ØVELSE</vt:lpstr>
    </vt:vector>
  </TitlesOfParts>
  <Company>Region Nordjylland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Anja Aase Pors / Region Nordjylland</dc:creator>
  <cp:lastModifiedBy>Mathilde Sofie Danielsen</cp:lastModifiedBy>
  <cp:revision>11</cp:revision>
  <cp:lastPrinted>2016-04-21T06:30:30Z</cp:lastPrinted>
  <dcterms:created xsi:type="dcterms:W3CDTF">2017-01-13T12:23:55Z</dcterms:created>
  <dcterms:modified xsi:type="dcterms:W3CDTF">2025-08-12T12:18:13Z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ArtworkDefinitionTemplate">
    <vt:lpwstr>Presentation</vt:lpwstr>
  </property>
  <property fmtid="{D5CDD505-2E9C-101B-9397-08002B2CF9AE}" pid="4" name="HelpDocument">
    <vt:lpwstr>Region Nordjylland.html</vt:lpwstr>
  </property>
  <property fmtid="{D5CDD505-2E9C-101B-9397-08002B2CF9AE}" pid="5" name="SD_DocumentLanguageString">
    <vt:lpwstr>Dansk</vt:lpwstr>
  </property>
  <property fmtid="{D5CDD505-2E9C-101B-9397-08002B2CF9AE}" pid="6" name="SD_CtlText_Usersettings_Userprofile">
    <vt:lpwstr>Standard</vt:lpwstr>
  </property>
  <property fmtid="{D5CDD505-2E9C-101B-9397-08002B2CF9AE}" pid="7" name="SD_UserprofileName">
    <vt:lpwstr>ku</vt:lpwstr>
  </property>
  <property fmtid="{D5CDD505-2E9C-101B-9397-08002B2CF9AE}" pid="8" name="SD_OFF_ID">
    <vt:lpwstr>32</vt:lpwstr>
  </property>
  <property fmtid="{D5CDD505-2E9C-101B-9397-08002B2CF9AE}" pid="9" name="CurrentOfficeID">
    <vt:lpwstr>32</vt:lpwstr>
  </property>
  <property fmtid="{D5CDD505-2E9C-101B-9397-08002B2CF9AE}" pid="10" name="SD_OFF_DisplayName">
    <vt:lpwstr>Region Nordjylland</vt:lpwstr>
  </property>
  <property fmtid="{D5CDD505-2E9C-101B-9397-08002B2CF9AE}" pid="11" name="SD_OFF_Institute">
    <vt:lpwstr>Region Nordjylland</vt:lpwstr>
  </property>
  <property fmtid="{D5CDD505-2E9C-101B-9397-08002B2CF9AE}" pid="12" name="SD_OFF_MandatoryDepartment">
    <vt:lpwstr>Økonomi</vt:lpwstr>
  </property>
  <property fmtid="{D5CDD505-2E9C-101B-9397-08002B2CF9AE}" pid="13" name="SD_OFF_MandatoryDepartment_en-GB">
    <vt:lpwstr>Economy</vt:lpwstr>
  </property>
  <property fmtid="{D5CDD505-2E9C-101B-9397-08002B2CF9AE}" pid="14" name="SD_OFF_ColorDefinition">
    <vt:lpwstr>Red</vt:lpwstr>
  </property>
  <property fmtid="{D5CDD505-2E9C-101B-9397-08002B2CF9AE}" pid="15" name="SD_OFF_LogoFileName">
    <vt:lpwstr>RegionNordjylland</vt:lpwstr>
  </property>
  <property fmtid="{D5CDD505-2E9C-101B-9397-08002B2CF9AE}" pid="16" name="LastCompletedArtworkDefinition">
    <vt:lpwstr>RegionN</vt:lpwstr>
  </property>
  <property fmtid="{D5CDD505-2E9C-101B-9397-08002B2CF9AE}" pid="17" name="LastColorSetFilter">
    <vt:lpwstr>RedWhite*</vt:lpwstr>
  </property>
  <property fmtid="{D5CDD505-2E9C-101B-9397-08002B2CF9AE}" pid="18" name="ColorExtensionSet">
    <vt:lpwstr>RedWhiteOne</vt:lpwstr>
  </property>
  <property fmtid="{D5CDD505-2E9C-101B-9397-08002B2CF9AE}" pid="19" name="ColorDefinition">
    <vt:lpwstr>Red</vt:lpwstr>
  </property>
  <property fmtid="{D5CDD505-2E9C-101B-9397-08002B2CF9AE}" pid="20" name="USR_Name">
    <vt:lpwstr>Tanja Weikop</vt:lpwstr>
  </property>
  <property fmtid="{D5CDD505-2E9C-101B-9397-08002B2CF9AE}" pid="21" name="USR_Title">
    <vt:lpwstr/>
  </property>
  <property fmtid="{D5CDD505-2E9C-101B-9397-08002B2CF9AE}" pid="22" name="USR_DirectPhone">
    <vt:lpwstr/>
  </property>
  <property fmtid="{D5CDD505-2E9C-101B-9397-08002B2CF9AE}" pid="23" name="USR_Email">
    <vt:lpwstr/>
  </property>
  <property fmtid="{D5CDD505-2E9C-101B-9397-08002B2CF9AE}" pid="24" name="USR_Department">
    <vt:lpwstr>Økonomi</vt:lpwstr>
  </property>
  <property fmtid="{D5CDD505-2E9C-101B-9397-08002B2CF9AE}" pid="25" name="USR_Speciality">
    <vt:lpwstr/>
  </property>
  <property fmtid="{D5CDD505-2E9C-101B-9397-08002B2CF9AE}" pid="26" name="USR_Unit">
    <vt:lpwstr/>
  </property>
  <property fmtid="{D5CDD505-2E9C-101B-9397-08002B2CF9AE}" pid="27" name="USR_AddressOne">
    <vt:lpwstr/>
  </property>
  <property fmtid="{D5CDD505-2E9C-101B-9397-08002B2CF9AE}" pid="28" name="USR_AddressTwo">
    <vt:lpwstr/>
  </property>
  <property fmtid="{D5CDD505-2E9C-101B-9397-08002B2CF9AE}" pid="29" name="USR_AddressThree">
    <vt:lpwstr/>
  </property>
  <property fmtid="{D5CDD505-2E9C-101B-9397-08002B2CF9AE}" pid="30" name="USR_BusinessPhone">
    <vt:lpwstr/>
  </property>
  <property fmtid="{D5CDD505-2E9C-101B-9397-08002B2CF9AE}" pid="31" name="USR_Web">
    <vt:lpwstr/>
  </property>
  <property fmtid="{D5CDD505-2E9C-101B-9397-08002B2CF9AE}" pid="32" name="USR_FreeText">
    <vt:lpwstr/>
  </property>
  <property fmtid="{D5CDD505-2E9C-101B-9397-08002B2CF9AE}" pid="33" name="USR_Signature1">
    <vt:lpwstr>jhgvuiv</vt:lpwstr>
  </property>
  <property fmtid="{D5CDD505-2E9C-101B-9397-08002B2CF9AE}" pid="34" name="USR_SignatureTitle1">
    <vt:lpwstr/>
  </property>
  <property fmtid="{D5CDD505-2E9C-101B-9397-08002B2CF9AE}" pid="35" name="DocumentInfoFinished">
    <vt:lpwstr>True</vt:lpwstr>
  </property>
  <property fmtid="{D5CDD505-2E9C-101B-9397-08002B2CF9AE}" pid="36" name="SD_DocumentLanguage">
    <vt:lpwstr>da-DK</vt:lpwstr>
  </property>
  <property fmtid="{D5CDD505-2E9C-101B-9397-08002B2CF9AE}" pid="37" name="ContentTypeId">
    <vt:lpwstr>0x01010051121BCCA46B7249995439124EC0077D</vt:lpwstr>
  </property>
</Properties>
</file>