
<file path=[Content_Types].xml><?xml version="1.0" encoding="utf-8"?>
<Types xmlns="http://schemas.openxmlformats.org/package/2006/content-types">
  <Default Extension="png" ContentType="image/png"/>
  <Default Extension="jpeg" ContentType="image/jpeg"/>
  <Default Extension="3gp" ContentType="video/3gpp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5"/>
  </p:sldMasterIdLst>
  <p:notesMasterIdLst>
    <p:notesMasterId r:id="rId31"/>
  </p:notesMasterIdLst>
  <p:handoutMasterIdLst>
    <p:handoutMasterId r:id="rId32"/>
  </p:handoutMasterIdLst>
  <p:sldIdLst>
    <p:sldId id="257" r:id="rId6"/>
    <p:sldId id="258" r:id="rId7"/>
    <p:sldId id="279" r:id="rId8"/>
    <p:sldId id="260" r:id="rId9"/>
    <p:sldId id="280" r:id="rId10"/>
    <p:sldId id="281" r:id="rId11"/>
    <p:sldId id="261" r:id="rId12"/>
    <p:sldId id="277" r:id="rId13"/>
    <p:sldId id="276" r:id="rId14"/>
    <p:sldId id="278" r:id="rId15"/>
    <p:sldId id="264" r:id="rId16"/>
    <p:sldId id="265" r:id="rId17"/>
    <p:sldId id="266" r:id="rId18"/>
    <p:sldId id="284" r:id="rId19"/>
    <p:sldId id="285" r:id="rId20"/>
    <p:sldId id="267" r:id="rId21"/>
    <p:sldId id="282" r:id="rId22"/>
    <p:sldId id="283" r:id="rId23"/>
    <p:sldId id="268" r:id="rId24"/>
    <p:sldId id="269" r:id="rId25"/>
    <p:sldId id="287" r:id="rId26"/>
    <p:sldId id="286" r:id="rId27"/>
    <p:sldId id="272" r:id="rId28"/>
    <p:sldId id="273" r:id="rId29"/>
    <p:sldId id="288" r:id="rId30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ne Kjeldsen  / Region Nordjylland" initials="MK/RN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9F98"/>
    <a:srgbClr val="DBD9C0"/>
    <a:srgbClr val="828971"/>
    <a:srgbClr val="949D9E"/>
    <a:srgbClr val="AAA38E"/>
    <a:srgbClr val="009AA6"/>
    <a:srgbClr val="003145"/>
    <a:srgbClr val="486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>
      <p:cViewPr varScale="1">
        <p:scale>
          <a:sx n="68" d="100"/>
          <a:sy n="68" d="100"/>
        </p:scale>
        <p:origin x="6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0F53-9EFF-4F35-8292-930ABE0B8CF6}" type="datetimeFigureOut">
              <a:rPr lang="da-DK" smtClean="0"/>
              <a:pPr/>
              <a:t>06-11-2018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6A223-13AB-441B-8A07-0E664AF1B1D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3170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F1B195A-9B65-45C6-B38F-0E2000DB574A}" type="datetimeFigureOut">
              <a:rPr lang="da-DK"/>
              <a:pPr>
                <a:defRPr/>
              </a:pPr>
              <a:t>06-11-2018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C85AF43-6967-461D-B1E3-B629E9CF48D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6286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85AF43-6967-461D-B1E3-B629E9CF48D6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2847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85AF43-6967-461D-B1E3-B629E9CF48D6}" type="slidenum">
              <a:rPr lang="da-DK" smtClean="0"/>
              <a:pPr>
                <a:defRPr/>
              </a:pPr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2174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Tid 2 min.</a:t>
            </a:r>
          </a:p>
          <a:p>
            <a:r>
              <a:rPr lang="da-DK" dirty="0" smtClean="0"/>
              <a:t>Mål: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dirty="0" smtClean="0"/>
              <a:t>Forståelse for principperne i forflytning.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dirty="0" smtClean="0"/>
              <a:t>Forflyt ikke op ad bakke!! Lig </a:t>
            </a:r>
            <a:r>
              <a:rPr lang="da-DK" dirty="0" err="1" smtClean="0"/>
              <a:t>f.eks</a:t>
            </a:r>
            <a:r>
              <a:rPr lang="da-DK" dirty="0" smtClean="0"/>
              <a:t> hovedgærde ned</a:t>
            </a:r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a-DK" smtClean="0"/>
              <a:t>Forflytningsværkstedet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7886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Tid 2 min.</a:t>
            </a:r>
          </a:p>
          <a:p>
            <a:endParaRPr lang="da-DK" dirty="0" smtClean="0"/>
          </a:p>
          <a:p>
            <a:r>
              <a:rPr lang="da-DK" dirty="0" smtClean="0"/>
              <a:t>Mål: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 smtClean="0"/>
              <a:t>Forståelse for principperne i forflytning.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 smtClean="0"/>
              <a:t>Byrden over på gliddet. Eller glid under hele byrden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a-DK" smtClean="0"/>
              <a:t>Forflytningsværkstedet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5735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Tid 2 min.</a:t>
            </a:r>
          </a:p>
          <a:p>
            <a:r>
              <a:rPr lang="da-DK" dirty="0" smtClean="0"/>
              <a:t>Mål: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 smtClean="0"/>
              <a:t>Forståelse for principperne i forflytning.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mtClean="0"/>
              <a:t>Vægt gange arm.</a:t>
            </a:r>
            <a:endParaRPr lang="da-DK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da-DK" dirty="0" smtClean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a-DK" smtClean="0"/>
              <a:t>Forflytningsværkstedet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830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Tid 5 min.</a:t>
            </a:r>
          </a:p>
          <a:p>
            <a:r>
              <a:rPr lang="da-DK" dirty="0" smtClean="0"/>
              <a:t>Mål: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dirty="0" smtClean="0"/>
              <a:t>Deltagerne</a:t>
            </a:r>
            <a:r>
              <a:rPr lang="da-DK" baseline="0" dirty="0" smtClean="0"/>
              <a:t> får kendskab til og forståelse af brugen af P.R.I.S i forflytninger.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a-DK" baseline="0" dirty="0" smtClean="0"/>
              <a:t>Stikord: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Et begreb som hjælper os med at huske de vigtige fokus punkter ved en forflytning.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Alle 4 brikker skal bruges for at få en hel hjertet forflytning.</a:t>
            </a:r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a-DK" smtClean="0"/>
              <a:t>Forflytningsværkstedet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1864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Tid 10 min.</a:t>
            </a:r>
          </a:p>
          <a:p>
            <a:r>
              <a:rPr lang="da-DK" dirty="0" smtClean="0"/>
              <a:t>Mål: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 smtClean="0"/>
              <a:t>Deltagerne</a:t>
            </a:r>
            <a:r>
              <a:rPr lang="da-DK" baseline="0" dirty="0" smtClean="0"/>
              <a:t> får kendskab til og forståelse af brugen af P.R.I.S i forflytninger.</a:t>
            </a:r>
            <a:endParaRPr lang="da-DK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da-DK" dirty="0" smtClean="0"/>
              <a:t>Stikord: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dirty="0" smtClean="0"/>
              <a:t>Spørgsmål ud til deltagerne.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dirty="0" smtClean="0"/>
              <a:t>PLANLÆGNING – ( Undervisning, have hjælpemidler klar, vær enig om opgaven</a:t>
            </a:r>
            <a:r>
              <a:rPr lang="da-DK" baseline="0" dirty="0" smtClean="0"/>
              <a:t> 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RISIKOVURDERING – ( Risikovurder løbende, hvad kan jeg, hvad kan patienten, hvad har jeg til rådighed af hjælpemidler, pladsforhold, ingen kan risikovurdere for dig 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INFORMATION – ( Hvad kan patienten </a:t>
            </a:r>
            <a:r>
              <a:rPr lang="da-DK" i="1" baseline="0" dirty="0" smtClean="0"/>
              <a:t>stil krav, </a:t>
            </a:r>
            <a:r>
              <a:rPr lang="da-DK" i="0" baseline="0" dirty="0" smtClean="0"/>
              <a:t>Bliv enig om hvad der skal gøres og hvordan </a:t>
            </a:r>
            <a:r>
              <a:rPr lang="da-DK" i="1" baseline="0" dirty="0" smtClean="0"/>
              <a:t>Både kolleger og patient)</a:t>
            </a:r>
            <a:endParaRPr lang="da-DK" i="0" baseline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i="0" baseline="0" dirty="0" smtClean="0"/>
              <a:t>SAMARBEJDE – ( Mellem ledelse og personale, mellem kolleger, mellem personale og patient )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CB36-77FE-4501-AB54-6FFF4B3DD493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6268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85AF43-6967-461D-B1E3-B629E9CF48D6}" type="slidenum">
              <a:rPr lang="da-DK" smtClean="0"/>
              <a:pPr>
                <a:defRPr/>
              </a:pPr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2165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85AF43-6967-461D-B1E3-B629E9CF48D6}" type="slidenum">
              <a:rPr lang="da-DK" smtClean="0"/>
              <a:pPr>
                <a:defRPr/>
              </a:pPr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8563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85AF43-6967-461D-B1E3-B629E9CF48D6}" type="slidenum">
              <a:rPr lang="da-DK" smtClean="0"/>
              <a:pPr>
                <a:defRPr/>
              </a:pPr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164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Tid 2 min.</a:t>
            </a:r>
          </a:p>
          <a:p>
            <a:r>
              <a:rPr lang="da-DK" dirty="0" smtClean="0"/>
              <a:t>Mål: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dirty="0" smtClean="0"/>
              <a:t>Deltagere får forståelse</a:t>
            </a:r>
            <a:r>
              <a:rPr lang="da-DK" baseline="0" dirty="0" smtClean="0"/>
              <a:t> for hvor stor en belastning kroppen udsættes for ved forkert forflytning!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a-DK" baseline="0" dirty="0" smtClean="0"/>
              <a:t>Stikord: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Forflytning af patient op i seng ( Uden brug af hjælpemiddel og uden vægtoverføring ). Al belastning går direkte i ryggen, i stedet for de store muskler i benene.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Forflytter står på en trykfølsom plade.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5000 newton = 500 kilo!!</a:t>
            </a:r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a-DK" smtClean="0"/>
              <a:t>Forflytningsværkstedet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9924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85AF43-6967-461D-B1E3-B629E9CF48D6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42033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Tid 2 min. PAUSE 20 min</a:t>
            </a:r>
          </a:p>
          <a:p>
            <a:r>
              <a:rPr lang="da-DK" dirty="0" smtClean="0"/>
              <a:t>Mål: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dirty="0" smtClean="0"/>
              <a:t>Deltagerne får forståelse af hjælpemidlers nedsættelse af belastning på kroppen.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a-DK" dirty="0" smtClean="0"/>
              <a:t>Stikord: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dirty="0" smtClean="0"/>
              <a:t>Sammen forflytning, højere op i seng. Men nu med glid ( </a:t>
            </a:r>
            <a:r>
              <a:rPr lang="da-DK" dirty="0" err="1" smtClean="0"/>
              <a:t>Spilerdug</a:t>
            </a:r>
            <a:r>
              <a:rPr lang="da-DK" dirty="0" smtClean="0"/>
              <a:t> )</a:t>
            </a:r>
            <a:r>
              <a:rPr lang="da-DK" baseline="0" dirty="0" smtClean="0"/>
              <a:t> og en anden teknik. Stadig uden vægtoverføring!</a:t>
            </a:r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a-DK" smtClean="0"/>
              <a:t>Forflytningsværkstedet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24372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85AF43-6967-461D-B1E3-B629E9CF48D6}" type="slidenum">
              <a:rPr lang="da-DK" smtClean="0"/>
              <a:pPr>
                <a:defRPr/>
              </a:pPr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43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85AF43-6967-461D-B1E3-B629E9CF48D6}" type="slidenum">
              <a:rPr lang="da-DK" smtClean="0"/>
              <a:pPr>
                <a:defRPr/>
              </a:pPr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22944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Tid 5 min.</a:t>
            </a:r>
          </a:p>
          <a:p>
            <a:r>
              <a:rPr lang="da-DK" dirty="0" smtClean="0"/>
              <a:t>Mål: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dirty="0" smtClean="0"/>
              <a:t>Deltagerne opnår viden om brug af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spilerdug</a:t>
            </a:r>
            <a:r>
              <a:rPr lang="da-DK" baseline="0" dirty="0" smtClean="0"/>
              <a:t> og principperne bag brug af glid.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a-DK" baseline="0" dirty="0" smtClean="0"/>
              <a:t>Stikord: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baseline="0" dirty="0" err="1" smtClean="0"/>
              <a:t>Spilerdug</a:t>
            </a:r>
            <a:r>
              <a:rPr lang="da-DK" baseline="0" dirty="0" smtClean="0"/>
              <a:t> skal ligge dobbelt for at opnå det ønskede glid.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Spiler dug kan placeres under hele tyngden, eller tyngden kan flyttes over på </a:t>
            </a:r>
            <a:r>
              <a:rPr lang="da-DK" baseline="0" dirty="0" err="1" smtClean="0"/>
              <a:t>glidet</a:t>
            </a:r>
            <a:r>
              <a:rPr lang="da-DK" baseline="0" dirty="0" smtClean="0"/>
              <a:t>.</a:t>
            </a:r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a-DK" smtClean="0"/>
              <a:t>Forflytningsværkstedet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80558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 smtClean="0"/>
              <a:t>Tid 5 min.</a:t>
            </a:r>
          </a:p>
          <a:p>
            <a:r>
              <a:rPr lang="da-DK" dirty="0" smtClean="0"/>
              <a:t>Mål: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dirty="0" smtClean="0"/>
              <a:t>Deltagerne opnår viden om hvor </a:t>
            </a:r>
            <a:r>
              <a:rPr lang="da-DK" dirty="0" err="1" smtClean="0"/>
              <a:t>spilerdug</a:t>
            </a:r>
            <a:r>
              <a:rPr lang="da-DK" baseline="0" dirty="0" smtClean="0"/>
              <a:t> skal </a:t>
            </a:r>
            <a:r>
              <a:rPr lang="da-DK" dirty="0" smtClean="0"/>
              <a:t>placeres.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a-DK" dirty="0" smtClean="0"/>
              <a:t>Stikord: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dirty="0" smtClean="0"/>
              <a:t>Vi arbejder med ”gode” patienter ved sengene, der kan give feedback!! Når</a:t>
            </a:r>
            <a:r>
              <a:rPr lang="da-DK" baseline="0" dirty="0" smtClean="0"/>
              <a:t> man er patient, er man </a:t>
            </a:r>
            <a:r>
              <a:rPr lang="da-DK" baseline="0" smtClean="0"/>
              <a:t>et træningsredskab!!</a:t>
            </a:r>
            <a:endParaRPr lang="da-DK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dirty="0" smtClean="0"/>
              <a:t>Der skal </a:t>
            </a:r>
            <a:r>
              <a:rPr lang="da-DK" dirty="0" err="1" smtClean="0"/>
              <a:t>spilerdug</a:t>
            </a:r>
            <a:r>
              <a:rPr lang="da-DK" baseline="0" dirty="0" smtClean="0"/>
              <a:t> under alt tyngde!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EINSTEIN: ( Fantasi mere vigtig end viden. For mens viden omfatter alt det der er, omfatter fantasi alt det, der kan være 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FOKUS ER PÅ KORREKT BRUG AF KROPPEN!!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ØVELSE 1. ( Vending over akse med et foldet stykke </a:t>
            </a:r>
            <a:r>
              <a:rPr lang="da-DK" baseline="0" dirty="0" err="1" smtClean="0"/>
              <a:t>spilerdug</a:t>
            </a:r>
            <a:r>
              <a:rPr lang="da-DK" baseline="0" dirty="0" smtClean="0"/>
              <a:t> ) Tid 45 min – PAUSE 10 min.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ØVELSE 2. ( 2 stykker </a:t>
            </a:r>
            <a:r>
              <a:rPr lang="da-DK" baseline="0" dirty="0" err="1" smtClean="0"/>
              <a:t>spilerdug</a:t>
            </a:r>
            <a:r>
              <a:rPr lang="da-DK" baseline="0" dirty="0" smtClean="0"/>
              <a:t> oven på hinanden, foldes og placeres under patient fra siden Fjernes ved at bøje </a:t>
            </a:r>
            <a:r>
              <a:rPr lang="da-DK" baseline="0" dirty="0" err="1" smtClean="0"/>
              <a:t>spilerdug</a:t>
            </a:r>
            <a:r>
              <a:rPr lang="da-DK" baseline="0" dirty="0" smtClean="0"/>
              <a:t> nedad og trække diagonalt. Patient forflyttes fra side til side i seng ) Tid 45 min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ØVELSE 3. ( 2 stykker </a:t>
            </a:r>
            <a:r>
              <a:rPr lang="da-DK" baseline="0" dirty="0" err="1" smtClean="0"/>
              <a:t>spilerdug</a:t>
            </a:r>
            <a:r>
              <a:rPr lang="da-DK" baseline="0" dirty="0" smtClean="0"/>
              <a:t> oven på hinanden, foldes 10 cm folder og placeres under patient fra hoved og ned, rulles. Fjernes på samme måde. Patient forflyttes højere op i seng ) Tid 45 min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FOKUS ER PÅ KORREKT BRUG AF KROPPEN !!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Afslutning 10 min før tidsophør. Kompetence linje, har I rykket jer? Har i noget til os, ros eller ris. Evalueringsskema. FARVEL.</a:t>
            </a:r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a-DK" smtClean="0"/>
              <a:t>Forflytningsværkstedet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95483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85AF43-6967-461D-B1E3-B629E9CF48D6}" type="slidenum">
              <a:rPr lang="da-DK" smtClean="0"/>
              <a:pPr>
                <a:defRPr/>
              </a:pPr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1449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85AF43-6967-461D-B1E3-B629E9CF48D6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2433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85AF43-6967-461D-B1E3-B629E9CF48D6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9041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85AF43-6967-461D-B1E3-B629E9CF48D6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7228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85AF43-6967-461D-B1E3-B629E9CF48D6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2328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100" dirty="0" smtClean="0"/>
              <a:t>Tid 20 min.</a:t>
            </a:r>
          </a:p>
          <a:p>
            <a:r>
              <a:rPr lang="da-DK" sz="1100" dirty="0" smtClean="0"/>
              <a:t>Mål: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1100" dirty="0" smtClean="0"/>
              <a:t>Deltagerne skal opnå forståelse og fornemmelse for korrekt brug af kroppen.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a-DK" sz="1100" dirty="0" smtClean="0"/>
              <a:t>Stikord: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1100" dirty="0" smtClean="0"/>
              <a:t>Op</a:t>
            </a:r>
            <a:r>
              <a:rPr lang="da-DK" sz="1100" baseline="0" dirty="0" smtClean="0"/>
              <a:t> at stå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1100" baseline="0" dirty="0" smtClean="0"/>
              <a:t>Forflytnings Kompetence linje fra 0 til 10. Alle finder deres stå sted.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1100" baseline="0" dirty="0" smtClean="0"/>
              <a:t>Hvem er i (navn og funktion) Præsentations runde af deltagere.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1100" baseline="0" dirty="0" smtClean="0"/>
              <a:t>Find sammen to og to, overfor hindanden.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1100" baseline="0" dirty="0" smtClean="0"/>
              <a:t>Undersøg og diskuter fodstilling ( Placering af fødder og afstand mellem fødder, en hofteskåls bredde 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1100" baseline="0" dirty="0" smtClean="0"/>
              <a:t>Undersøg og diskuter Knæ ( ”løse knæ”, ikke overstrakte knæ) ved at overstrække knæene, låser man hofterne!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1100" baseline="0" dirty="0" smtClean="0"/>
              <a:t>Gå tættere sammen, tættere. Hvad skete der. I rettede jer op, fik albuerne ind til siden ( RYG I NEUTRAL STILLING ) Husk stillingen.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1100" baseline="0" dirty="0" smtClean="0"/>
              <a:t>Ryggen skal være i neutralstilling ved ALLE forflytninger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1100" baseline="0" dirty="0" smtClean="0"/>
              <a:t>SKUPPE LEG – TRÆKKE LEG - KLAPPE LEG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1100" baseline="0" dirty="0" smtClean="0"/>
              <a:t>Kan vi bruge noget fra legene i forflytningsøjemed? ( Lavt tyngdepunkt, vægtoverføring, være klar 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1100" baseline="0" dirty="0" smtClean="0"/>
              <a:t>CIRKEL- ORDET RUNDT. Hvad er vigtigt i forbindelse med en forflytning?</a:t>
            </a:r>
            <a:endParaRPr lang="da-DK" sz="1100" dirty="0" smtClean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a-DK" smtClean="0"/>
              <a:t>Forflytningsværkstedet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5002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85AF43-6967-461D-B1E3-B629E9CF48D6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9844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85AF43-6967-461D-B1E3-B629E9CF48D6}" type="slidenum">
              <a:rPr lang="da-DK" smtClean="0"/>
              <a:pPr>
                <a:defRPr/>
              </a:pPr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663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SU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11" descr="Aalborg Universitetshospital_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225" y="4449763"/>
            <a:ext cx="575468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549275"/>
            <a:ext cx="6913563" cy="1728788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276475"/>
            <a:ext cx="6400800" cy="1152525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-6350"/>
            <a:ext cx="1619250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438" y="3429000"/>
            <a:ext cx="3527425" cy="476250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FBA1A-7803-407F-A9C5-DEF27C2C386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15113" y="260350"/>
            <a:ext cx="2071687" cy="5689600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395288" y="260350"/>
            <a:ext cx="6067425" cy="5689600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5B519-B99C-488C-A7E2-A92D02FAB10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AAD88-4902-4812-A37D-E226137ED6B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6E361-F016-4E91-B5E5-A018CC1C22E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95288" y="1600200"/>
            <a:ext cx="4068762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16450" y="1600200"/>
            <a:ext cx="40703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04EF0-025D-4D34-9474-98357AF36B7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CDF8F-C16F-4DD5-8219-9045FC0E66D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8AD0A-2395-4BBF-A1F4-A882BB2644A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B555-984B-46D7-A788-BBE8C243F70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4C9D7-A519-4958-AA0C-41694FD21E1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D9DF6-B404-421F-BB4E-D65C58CC734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SU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603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00200"/>
            <a:ext cx="8291512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7938" y="5949950"/>
            <a:ext cx="2527301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-3175"/>
            <a:ext cx="16192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2838" y="-3175"/>
            <a:ext cx="4111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2000" tIns="0" rIns="7200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8D7FD29-692B-4E1E-A9BD-DAF7333C1A7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032" name="Picture 13" descr="RN 2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77125" y="6400800"/>
            <a:ext cx="149383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Billede 9" descr="Aalborg Universitetshospital_2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3225" y="6508750"/>
            <a:ext cx="35845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SzPct val="7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spcBef>
          <a:spcPct val="20000"/>
        </a:spcBef>
        <a:spcAft>
          <a:spcPct val="0"/>
        </a:spcAft>
        <a:buSzPct val="70000"/>
        <a:buChar char="•"/>
        <a:defRPr sz="2000">
          <a:solidFill>
            <a:schemeClr val="tx1"/>
          </a:solidFill>
          <a:latin typeface="+mn-lt"/>
        </a:defRPr>
      </a:lvl2pPr>
      <a:lvl3pPr marL="895350" indent="-174625" algn="l" rtl="0" eaLnBrk="1" fontAlgn="base" hangingPunct="1">
        <a:spcBef>
          <a:spcPct val="20000"/>
        </a:spcBef>
        <a:spcAft>
          <a:spcPct val="0"/>
        </a:spcAft>
        <a:buSzPct val="70000"/>
        <a:buChar char="•"/>
        <a:defRPr>
          <a:solidFill>
            <a:schemeClr val="tx1"/>
          </a:solidFill>
          <a:latin typeface="+mn-lt"/>
        </a:defRPr>
      </a:lvl3pPr>
      <a:lvl4pPr marL="1257300" indent="-180975" algn="l" rtl="0" eaLnBrk="1" fontAlgn="base" hangingPunct="1">
        <a:spcBef>
          <a:spcPct val="20000"/>
        </a:spcBef>
        <a:spcAft>
          <a:spcPct val="0"/>
        </a:spcAft>
        <a:buSzPct val="70000"/>
        <a:buChar char="•"/>
        <a:defRPr sz="1400">
          <a:solidFill>
            <a:schemeClr val="tx1"/>
          </a:solidFill>
          <a:latin typeface="+mn-lt"/>
        </a:defRPr>
      </a:lvl4pPr>
      <a:lvl5pPr marL="1619250" indent="-180975" algn="l" rtl="0" eaLnBrk="1" fontAlgn="base" hangingPunct="1">
        <a:spcBef>
          <a:spcPct val="20000"/>
        </a:spcBef>
        <a:spcAft>
          <a:spcPct val="0"/>
        </a:spcAft>
        <a:buSzPct val="70000"/>
        <a:buChar char="•"/>
        <a:defRPr sz="1200" b="1">
          <a:solidFill>
            <a:schemeClr val="tx1"/>
          </a:solidFill>
          <a:latin typeface="+mn-lt"/>
        </a:defRPr>
      </a:lvl5pPr>
      <a:lvl6pPr marL="2076450" indent="-180975" algn="l" rtl="0" eaLnBrk="1" fontAlgn="base" hangingPunct="1">
        <a:spcBef>
          <a:spcPct val="20000"/>
        </a:spcBef>
        <a:spcAft>
          <a:spcPct val="0"/>
        </a:spcAft>
        <a:buSzPct val="70000"/>
        <a:buChar char="•"/>
        <a:defRPr sz="1200" b="1">
          <a:solidFill>
            <a:schemeClr val="tx1"/>
          </a:solidFill>
          <a:latin typeface="+mn-lt"/>
        </a:defRPr>
      </a:lvl6pPr>
      <a:lvl7pPr marL="2533650" indent="-180975" algn="l" rtl="0" eaLnBrk="1" fontAlgn="base" hangingPunct="1">
        <a:spcBef>
          <a:spcPct val="20000"/>
        </a:spcBef>
        <a:spcAft>
          <a:spcPct val="0"/>
        </a:spcAft>
        <a:buSzPct val="70000"/>
        <a:buChar char="•"/>
        <a:defRPr sz="1200" b="1">
          <a:solidFill>
            <a:schemeClr val="tx1"/>
          </a:solidFill>
          <a:latin typeface="+mn-lt"/>
        </a:defRPr>
      </a:lvl7pPr>
      <a:lvl8pPr marL="2990850" indent="-180975" algn="l" rtl="0" eaLnBrk="1" fontAlgn="base" hangingPunct="1">
        <a:spcBef>
          <a:spcPct val="20000"/>
        </a:spcBef>
        <a:spcAft>
          <a:spcPct val="0"/>
        </a:spcAft>
        <a:buSzPct val="70000"/>
        <a:buChar char="•"/>
        <a:defRPr sz="1200" b="1">
          <a:solidFill>
            <a:schemeClr val="tx1"/>
          </a:solidFill>
          <a:latin typeface="+mn-lt"/>
        </a:defRPr>
      </a:lvl8pPr>
      <a:lvl9pPr marL="3448050" indent="-180975" algn="l" rtl="0" eaLnBrk="1" fontAlgn="base" hangingPunct="1">
        <a:spcBef>
          <a:spcPct val="20000"/>
        </a:spcBef>
        <a:spcAft>
          <a:spcPct val="0"/>
        </a:spcAft>
        <a:buSzPct val="70000"/>
        <a:buChar char="•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3gp"/><Relationship Id="rId1" Type="http://schemas.microsoft.com/office/2007/relationships/media" Target="../media/media2.3gp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1268413"/>
            <a:ext cx="6913563" cy="1728787"/>
          </a:xfrm>
        </p:spPr>
        <p:txBody>
          <a:bodyPr/>
          <a:lstStyle/>
          <a:p>
            <a:pPr algn="ctr" eaLnBrk="1" hangingPunct="1"/>
            <a:r>
              <a:rPr lang="da-DK" sz="6000" dirty="0" smtClean="0">
                <a:latin typeface="Verdana" pitchFamily="34" charset="0"/>
              </a:rPr>
              <a:t> </a:t>
            </a:r>
            <a:r>
              <a:rPr lang="da-DK" sz="6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Forflytning</a:t>
            </a:r>
            <a:r>
              <a:rPr lang="da-DK" sz="3200" dirty="0" smtClean="0">
                <a:latin typeface="Comic Sans MS" pitchFamily="66" charset="0"/>
              </a:rPr>
              <a:t/>
            </a:r>
            <a:br>
              <a:rPr lang="da-DK" sz="3200" dirty="0" smtClean="0">
                <a:latin typeface="Comic Sans MS" pitchFamily="66" charset="0"/>
              </a:rPr>
            </a:br>
            <a:endParaRPr lang="da-DK" sz="3200" dirty="0" smtClean="0"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941168"/>
            <a:ext cx="6408737" cy="23034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a-DK" b="1" dirty="0" smtClean="0">
                <a:solidFill>
                  <a:schemeClr val="bg1"/>
                </a:solidFill>
                <a:latin typeface="Verdana" pitchFamily="34" charset="0"/>
              </a:rPr>
              <a:t>v. Forflytningsunderviser </a:t>
            </a:r>
          </a:p>
          <a:p>
            <a:pPr eaLnBrk="1" hangingPunct="1">
              <a:lnSpc>
                <a:spcPct val="90000"/>
              </a:lnSpc>
            </a:pPr>
            <a:r>
              <a:rPr lang="da-DK" b="1" dirty="0" smtClean="0">
                <a:solidFill>
                  <a:schemeClr val="bg1"/>
                </a:solidFill>
                <a:latin typeface="Verdana" pitchFamily="34" charset="0"/>
              </a:rPr>
              <a:t>Keld Villadsen </a:t>
            </a:r>
          </a:p>
          <a:p>
            <a:pPr eaLnBrk="1" hangingPunct="1">
              <a:lnSpc>
                <a:spcPct val="90000"/>
              </a:lnSpc>
            </a:pPr>
            <a:r>
              <a:rPr lang="da-DK" b="1" dirty="0" smtClean="0">
                <a:solidFill>
                  <a:schemeClr val="bg1"/>
                </a:solidFill>
                <a:latin typeface="Verdana" pitchFamily="34" charset="0"/>
              </a:rPr>
              <a:t>Logistikafsnittet</a:t>
            </a:r>
          </a:p>
          <a:p>
            <a:pPr eaLnBrk="1" hangingPunct="1">
              <a:lnSpc>
                <a:spcPct val="90000"/>
              </a:lnSpc>
            </a:pPr>
            <a:r>
              <a:rPr lang="da-DK" b="1" dirty="0" smtClean="0">
                <a:solidFill>
                  <a:schemeClr val="bg1"/>
                </a:solidFill>
                <a:latin typeface="Verdana" pitchFamily="34" charset="0"/>
              </a:rPr>
              <a:t>Og</a:t>
            </a:r>
          </a:p>
          <a:p>
            <a:pPr eaLnBrk="1" hangingPunct="1">
              <a:lnSpc>
                <a:spcPct val="90000"/>
              </a:lnSpc>
            </a:pPr>
            <a:r>
              <a:rPr lang="da-DK" b="1" dirty="0" smtClean="0">
                <a:solidFill>
                  <a:schemeClr val="bg1"/>
                </a:solidFill>
                <a:latin typeface="Verdana" pitchFamily="34" charset="0"/>
              </a:rPr>
              <a:t>Forflytningsprojektleder</a:t>
            </a:r>
          </a:p>
          <a:p>
            <a:pPr eaLnBrk="1" hangingPunct="1">
              <a:lnSpc>
                <a:spcPct val="90000"/>
              </a:lnSpc>
            </a:pPr>
            <a:r>
              <a:rPr lang="da-DK" b="1" dirty="0" smtClean="0">
                <a:solidFill>
                  <a:schemeClr val="bg1"/>
                </a:solidFill>
                <a:latin typeface="Verdana" pitchFamily="34" charset="0"/>
              </a:rPr>
              <a:t>Marianne Kjeldsen </a:t>
            </a:r>
          </a:p>
          <a:p>
            <a:pPr eaLnBrk="1" hangingPunct="1">
              <a:lnSpc>
                <a:spcPct val="90000"/>
              </a:lnSpc>
            </a:pPr>
            <a:r>
              <a:rPr lang="da-DK" b="1" dirty="0" smtClean="0">
                <a:solidFill>
                  <a:schemeClr val="bg1"/>
                </a:solidFill>
                <a:latin typeface="Verdana" pitchFamily="34" charset="0"/>
              </a:rPr>
              <a:t>Arbejdsmiljø &amp; Trivsel,</a:t>
            </a:r>
          </a:p>
          <a:p>
            <a:pPr eaLnBrk="1" hangingPunct="1">
              <a:lnSpc>
                <a:spcPct val="90000"/>
              </a:lnSpc>
            </a:pPr>
            <a:r>
              <a:rPr lang="da-DK" b="1" dirty="0" smtClean="0">
                <a:solidFill>
                  <a:schemeClr val="bg1"/>
                </a:solidFill>
                <a:latin typeface="Verdana" pitchFamily="34" charset="0"/>
              </a:rPr>
              <a:t>Aalborg Universitetshospital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4000" dirty="0" smtClean="0"/>
              <a:t>Principper </a:t>
            </a:r>
            <a:endParaRPr lang="da-DK" sz="4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9600" dirty="0" smtClean="0"/>
              <a:t>         </a:t>
            </a:r>
            <a:r>
              <a:rPr lang="da-DK" sz="30000" dirty="0"/>
              <a:t>3</a:t>
            </a:r>
            <a:endParaRPr lang="da-DK" sz="30000" dirty="0" smtClean="0"/>
          </a:p>
          <a:p>
            <a:pPr marL="0" indent="0">
              <a:buNone/>
            </a:pPr>
            <a:r>
              <a:rPr lang="da-DK" sz="9600" dirty="0" smtClean="0"/>
              <a:t>        	</a:t>
            </a:r>
            <a:endParaRPr lang="da-DK" sz="30000" dirty="0" smtClean="0"/>
          </a:p>
        </p:txBody>
      </p:sp>
    </p:spTree>
    <p:extLst>
      <p:ext uri="{BB962C8B-B14F-4D97-AF65-F5344CB8AC3E}">
        <p14:creationId xmlns:p14="http://schemas.microsoft.com/office/powerpoint/2010/main" val="170316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kstfelt 30"/>
          <p:cNvSpPr txBox="1"/>
          <p:nvPr/>
        </p:nvSpPr>
        <p:spPr>
          <a:xfrm>
            <a:off x="8498767" y="5647016"/>
            <a:ext cx="8002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>
                <a:solidFill>
                  <a:schemeClr val="bg1"/>
                </a:solidFill>
              </a:rPr>
              <a:t>Version 1.0</a:t>
            </a:r>
          </a:p>
        </p:txBody>
      </p:sp>
      <p:sp>
        <p:nvSpPr>
          <p:cNvPr id="32" name="Tekstfelt 31"/>
          <p:cNvSpPr txBox="1"/>
          <p:nvPr/>
        </p:nvSpPr>
        <p:spPr>
          <a:xfrm>
            <a:off x="8148381" y="5785738"/>
            <a:ext cx="117051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25" dirty="0">
                <a:solidFill>
                  <a:schemeClr val="bg1"/>
                </a:solidFill>
              </a:rPr>
              <a:t>Revideret 12.2.2015</a:t>
            </a:r>
          </a:p>
        </p:txBody>
      </p:sp>
      <p:sp>
        <p:nvSpPr>
          <p:cNvPr id="39" name="Rektangel 38"/>
          <p:cNvSpPr/>
          <p:nvPr/>
        </p:nvSpPr>
        <p:spPr>
          <a:xfrm>
            <a:off x="152474" y="1779510"/>
            <a:ext cx="8781053" cy="369188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pic>
        <p:nvPicPr>
          <p:cNvPr id="34" name="Picture 12"/>
          <p:cNvPicPr>
            <a:picLocks noChangeAspect="1" noChangeArrowheads="1"/>
          </p:cNvPicPr>
          <p:nvPr/>
        </p:nvPicPr>
        <p:blipFill>
          <a:blip r:embed="rId3" cstate="print"/>
          <a:srcRect l="21962" t="46265" r="24300" b="32780"/>
          <a:stretch>
            <a:fillRect/>
          </a:stretch>
        </p:blipFill>
        <p:spPr bwMode="auto">
          <a:xfrm>
            <a:off x="1404059" y="3117176"/>
            <a:ext cx="2504747" cy="79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3"/>
          <p:cNvPicPr>
            <a:picLocks noChangeAspect="1" noChangeArrowheads="1"/>
          </p:cNvPicPr>
          <p:nvPr/>
        </p:nvPicPr>
        <p:blipFill>
          <a:blip r:embed="rId4" cstate="print"/>
          <a:srcRect l="22742" t="38382" r="24767" b="34854"/>
          <a:stretch>
            <a:fillRect/>
          </a:stretch>
        </p:blipFill>
        <p:spPr bwMode="auto">
          <a:xfrm>
            <a:off x="4749089" y="2903521"/>
            <a:ext cx="2422922" cy="10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4"/>
          <p:cNvPicPr>
            <a:picLocks noChangeAspect="1" noChangeArrowheads="1"/>
          </p:cNvPicPr>
          <p:nvPr/>
        </p:nvPicPr>
        <p:blipFill>
          <a:blip r:embed="rId5" cstate="print"/>
          <a:srcRect l="13707" t="47302" r="11371" b="20332"/>
          <a:stretch>
            <a:fillRect/>
          </a:stretch>
        </p:blipFill>
        <p:spPr bwMode="auto">
          <a:xfrm>
            <a:off x="1404059" y="4263751"/>
            <a:ext cx="3093429" cy="108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5"/>
          <p:cNvPicPr>
            <a:picLocks noChangeAspect="1" noChangeArrowheads="1"/>
          </p:cNvPicPr>
          <p:nvPr/>
        </p:nvPicPr>
        <p:blipFill>
          <a:blip r:embed="rId6" cstate="print"/>
          <a:srcRect l="13707" t="39627" r="10748" b="21161"/>
          <a:stretch>
            <a:fillRect/>
          </a:stretch>
        </p:blipFill>
        <p:spPr bwMode="auto">
          <a:xfrm>
            <a:off x="4648427" y="4105742"/>
            <a:ext cx="2945691" cy="124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Princip 1: 	     </a:t>
            </a:r>
            <a:r>
              <a:rPr lang="da-DK" sz="4000" dirty="0" smtClean="0"/>
              <a:t>Tyngdekraften: </a:t>
            </a:r>
            <a:endParaRPr lang="da-DK" sz="4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33376" y="1672094"/>
            <a:ext cx="8291512" cy="4349750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602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kstfelt 30"/>
          <p:cNvSpPr txBox="1"/>
          <p:nvPr/>
        </p:nvSpPr>
        <p:spPr>
          <a:xfrm>
            <a:off x="8030344" y="5631400"/>
            <a:ext cx="8002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>
                <a:solidFill>
                  <a:schemeClr val="bg1"/>
                </a:solidFill>
              </a:rPr>
              <a:t>Version 1.0</a:t>
            </a:r>
          </a:p>
        </p:txBody>
      </p:sp>
      <p:sp>
        <p:nvSpPr>
          <p:cNvPr id="39" name="Rektangel 38"/>
          <p:cNvSpPr/>
          <p:nvPr/>
        </p:nvSpPr>
        <p:spPr>
          <a:xfrm>
            <a:off x="152474" y="1779510"/>
            <a:ext cx="8781053" cy="369188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/>
          <a:srcRect l="10748" t="39627" r="10280" b="19710"/>
          <a:stretch>
            <a:fillRect/>
          </a:stretch>
        </p:blipFill>
        <p:spPr bwMode="auto">
          <a:xfrm>
            <a:off x="4635462" y="3737988"/>
            <a:ext cx="3473806" cy="145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4" cstate="print"/>
          <a:srcRect l="11060" t="43568" r="11215" b="21162"/>
          <a:stretch>
            <a:fillRect/>
          </a:stretch>
        </p:blipFill>
        <p:spPr bwMode="auto">
          <a:xfrm>
            <a:off x="758957" y="3850981"/>
            <a:ext cx="3630258" cy="134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5" cstate="print"/>
          <a:srcRect l="21962" t="37552" r="21339" b="33403"/>
          <a:stretch>
            <a:fillRect/>
          </a:stretch>
        </p:blipFill>
        <p:spPr bwMode="auto">
          <a:xfrm>
            <a:off x="1199434" y="2654125"/>
            <a:ext cx="2908841" cy="121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6" cstate="print"/>
          <a:srcRect l="22273" t="36307" r="20561" b="33195"/>
          <a:stretch>
            <a:fillRect/>
          </a:stretch>
        </p:blipFill>
        <p:spPr bwMode="auto">
          <a:xfrm>
            <a:off x="5026856" y="2520240"/>
            <a:ext cx="3065292" cy="133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Princip 2: 	</a:t>
            </a:r>
            <a:r>
              <a:rPr lang="da-DK" dirty="0"/>
              <a:t> </a:t>
            </a:r>
            <a:r>
              <a:rPr lang="da-DK" dirty="0" smtClean="0"/>
              <a:t>       </a:t>
            </a:r>
            <a:r>
              <a:rPr lang="da-DK" sz="4000" dirty="0" smtClean="0"/>
              <a:t>Bådprincippet: </a:t>
            </a:r>
            <a:endParaRPr lang="da-DK" sz="4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6030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kstfelt 30"/>
          <p:cNvSpPr txBox="1"/>
          <p:nvPr/>
        </p:nvSpPr>
        <p:spPr>
          <a:xfrm>
            <a:off x="8498767" y="5647016"/>
            <a:ext cx="8002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>
                <a:solidFill>
                  <a:schemeClr val="bg1"/>
                </a:solidFill>
              </a:rPr>
              <a:t>Version 1.0</a:t>
            </a:r>
          </a:p>
        </p:txBody>
      </p:sp>
      <p:sp>
        <p:nvSpPr>
          <p:cNvPr id="32" name="Tekstfelt 31"/>
          <p:cNvSpPr txBox="1"/>
          <p:nvPr/>
        </p:nvSpPr>
        <p:spPr>
          <a:xfrm>
            <a:off x="8148381" y="5785738"/>
            <a:ext cx="117051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25" dirty="0">
                <a:solidFill>
                  <a:schemeClr val="bg1"/>
                </a:solidFill>
              </a:rPr>
              <a:t>Revideret 12.2.2015</a:t>
            </a:r>
          </a:p>
        </p:txBody>
      </p:sp>
      <p:sp>
        <p:nvSpPr>
          <p:cNvPr id="39" name="Rektangel 38"/>
          <p:cNvSpPr/>
          <p:nvPr/>
        </p:nvSpPr>
        <p:spPr>
          <a:xfrm>
            <a:off x="152474" y="1779510"/>
            <a:ext cx="8781053" cy="369188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pic>
        <p:nvPicPr>
          <p:cNvPr id="40" name="Picture 25"/>
          <p:cNvPicPr>
            <a:picLocks noChangeAspect="1" noChangeArrowheads="1"/>
          </p:cNvPicPr>
          <p:nvPr/>
        </p:nvPicPr>
        <p:blipFill>
          <a:blip r:embed="rId3" cstate="print"/>
          <a:srcRect l="19315" t="36099" r="18068" b="8507"/>
          <a:stretch>
            <a:fillRect/>
          </a:stretch>
        </p:blipFill>
        <p:spPr bwMode="auto">
          <a:xfrm>
            <a:off x="1722160" y="2717830"/>
            <a:ext cx="1975967" cy="131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6"/>
          <p:cNvPicPr>
            <a:picLocks noChangeAspect="1" noChangeArrowheads="1"/>
          </p:cNvPicPr>
          <p:nvPr/>
        </p:nvPicPr>
        <p:blipFill>
          <a:blip r:embed="rId4" cstate="print"/>
          <a:srcRect l="19489" t="40059" r="17754" b="8711"/>
          <a:stretch>
            <a:fillRect/>
          </a:stretch>
        </p:blipFill>
        <p:spPr bwMode="auto">
          <a:xfrm>
            <a:off x="4577968" y="2717830"/>
            <a:ext cx="2004751" cy="122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5"/>
          <p:cNvPicPr>
            <a:picLocks noChangeAspect="1" noChangeArrowheads="1"/>
          </p:cNvPicPr>
          <p:nvPr/>
        </p:nvPicPr>
        <p:blipFill>
          <a:blip r:embed="rId5" cstate="print"/>
          <a:srcRect l="18826" t="34334" r="49803" b="42896"/>
          <a:stretch>
            <a:fillRect/>
          </a:stretch>
        </p:blipFill>
        <p:spPr bwMode="auto">
          <a:xfrm>
            <a:off x="4787695" y="4443382"/>
            <a:ext cx="1585295" cy="86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4"/>
          <p:cNvPicPr>
            <a:picLocks noChangeAspect="1" noChangeArrowheads="1"/>
          </p:cNvPicPr>
          <p:nvPr/>
        </p:nvPicPr>
        <p:blipFill>
          <a:blip r:embed="rId6" cstate="print"/>
          <a:srcRect l="42714" t="24916" r="40062" b="43939"/>
          <a:stretch>
            <a:fillRect/>
          </a:stretch>
        </p:blipFill>
        <p:spPr bwMode="auto">
          <a:xfrm>
            <a:off x="2246481" y="4157627"/>
            <a:ext cx="927326" cy="125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Princip 3:  </a:t>
            </a:r>
            <a:r>
              <a:rPr lang="da-DK" sz="4000" dirty="0" smtClean="0"/>
              <a:t>Vægtstangsprincippet: </a:t>
            </a:r>
            <a:endParaRPr lang="da-DK" sz="4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64332" y="1799301"/>
            <a:ext cx="8291512" cy="4349750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768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370" y="2348880"/>
            <a:ext cx="3009436" cy="2999649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4000" dirty="0" smtClean="0"/>
              <a:t/>
            </a:r>
            <a:br>
              <a:rPr lang="da-DK" sz="4000" dirty="0" smtClean="0"/>
            </a:br>
            <a:r>
              <a:rPr lang="da-DK" sz="4000" dirty="0"/>
              <a:t/>
            </a:r>
            <a:br>
              <a:rPr lang="da-DK" sz="4000" dirty="0"/>
            </a:br>
            <a:r>
              <a:rPr lang="da-DK" sz="4000" dirty="0" smtClean="0"/>
              <a:t/>
            </a:r>
            <a:br>
              <a:rPr lang="da-DK" sz="4000" dirty="0" smtClean="0"/>
            </a:br>
            <a:r>
              <a:rPr lang="da-DK" sz="3600" dirty="0" smtClean="0"/>
              <a:t>Rammerne for den gode forflytning: </a:t>
            </a:r>
            <a:endParaRPr lang="da-DK" sz="36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68" y="1844824"/>
            <a:ext cx="3989840" cy="397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4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kstfelt 30"/>
          <p:cNvSpPr txBox="1"/>
          <p:nvPr/>
        </p:nvSpPr>
        <p:spPr>
          <a:xfrm>
            <a:off x="8498767" y="5647016"/>
            <a:ext cx="8002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>
                <a:solidFill>
                  <a:schemeClr val="bg1"/>
                </a:solidFill>
              </a:rPr>
              <a:t>Version 1.0</a:t>
            </a:r>
          </a:p>
        </p:txBody>
      </p:sp>
      <p:sp>
        <p:nvSpPr>
          <p:cNvPr id="32" name="Tekstfelt 31"/>
          <p:cNvSpPr txBox="1"/>
          <p:nvPr/>
        </p:nvSpPr>
        <p:spPr>
          <a:xfrm>
            <a:off x="8148381" y="5785738"/>
            <a:ext cx="117051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25" dirty="0">
                <a:solidFill>
                  <a:schemeClr val="bg1"/>
                </a:solidFill>
              </a:rPr>
              <a:t>Revideret 12.2.2015</a:t>
            </a:r>
          </a:p>
        </p:txBody>
      </p:sp>
      <p:sp>
        <p:nvSpPr>
          <p:cNvPr id="39" name="Rektangel 38"/>
          <p:cNvSpPr/>
          <p:nvPr/>
        </p:nvSpPr>
        <p:spPr>
          <a:xfrm>
            <a:off x="152474" y="1779510"/>
            <a:ext cx="8781053" cy="369188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pic>
        <p:nvPicPr>
          <p:cNvPr id="52" name="Billede 5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4121" y="1780196"/>
            <a:ext cx="1838672" cy="1847670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4844717" y="1847189"/>
            <a:ext cx="194194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 smtClean="0"/>
              <a:t>Planlægning </a:t>
            </a:r>
            <a:endParaRPr lang="da-DK" sz="1800" dirty="0"/>
          </a:p>
          <a:p>
            <a:endParaRPr lang="da-DK" sz="1800" dirty="0"/>
          </a:p>
          <a:p>
            <a:endParaRPr lang="da-DK" sz="1800" dirty="0"/>
          </a:p>
          <a:p>
            <a:r>
              <a:rPr lang="da-DK" sz="1800" dirty="0"/>
              <a:t>Risikovurdering</a:t>
            </a:r>
          </a:p>
          <a:p>
            <a:r>
              <a:rPr lang="da-DK" sz="1800" dirty="0" smtClean="0"/>
              <a:t> </a:t>
            </a:r>
            <a:endParaRPr lang="da-DK" sz="1800" dirty="0"/>
          </a:p>
          <a:p>
            <a:endParaRPr lang="da-DK" sz="1800" dirty="0"/>
          </a:p>
          <a:p>
            <a:r>
              <a:rPr lang="da-DK" sz="1800" dirty="0"/>
              <a:t>Information</a:t>
            </a:r>
          </a:p>
          <a:p>
            <a:endParaRPr lang="da-DK" sz="1800" dirty="0"/>
          </a:p>
          <a:p>
            <a:r>
              <a:rPr lang="da-DK" sz="1800" dirty="0"/>
              <a:t> </a:t>
            </a:r>
            <a:r>
              <a:rPr lang="da-DK" sz="1800" dirty="0" smtClean="0"/>
              <a:t> </a:t>
            </a:r>
            <a:endParaRPr lang="da-DK" sz="1800" dirty="0"/>
          </a:p>
          <a:p>
            <a:r>
              <a:rPr lang="da-DK" sz="1800" dirty="0"/>
              <a:t>Samarbejde</a:t>
            </a:r>
          </a:p>
          <a:p>
            <a:endParaRPr lang="da-DK" sz="1800" dirty="0"/>
          </a:p>
          <a:p>
            <a:endParaRPr lang="da-DK" sz="1800" dirty="0"/>
          </a:p>
          <a:p>
            <a:r>
              <a:rPr lang="da-DK" sz="1800" dirty="0" smtClean="0"/>
              <a:t> </a:t>
            </a:r>
            <a:endParaRPr lang="da-DK" sz="1800" dirty="0"/>
          </a:p>
          <a:p>
            <a:endParaRPr lang="da-DK" sz="1800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871" y="3425541"/>
            <a:ext cx="753485" cy="610516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81" y="1847190"/>
            <a:ext cx="729376" cy="781474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287" y="2660574"/>
            <a:ext cx="812092" cy="65800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80" y="4126754"/>
            <a:ext cx="607769" cy="7597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24" y="1763258"/>
            <a:ext cx="2077024" cy="206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4000" dirty="0" smtClean="0"/>
              <a:t>Arbejdstilsynet</a:t>
            </a:r>
            <a:endParaRPr lang="da-DK" sz="4000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69" y="1600200"/>
            <a:ext cx="4349750" cy="4349750"/>
          </a:xfrm>
        </p:spPr>
      </p:pic>
    </p:spTree>
    <p:extLst>
      <p:ext uri="{BB962C8B-B14F-4D97-AF65-F5344CB8AC3E}">
        <p14:creationId xmlns:p14="http://schemas.microsoft.com/office/powerpoint/2010/main" val="28530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69" y="2032000"/>
            <a:ext cx="3333750" cy="3486150"/>
          </a:xfrm>
        </p:spPr>
      </p:pic>
    </p:spTree>
    <p:extLst>
      <p:ext uri="{BB962C8B-B14F-4D97-AF65-F5344CB8AC3E}">
        <p14:creationId xmlns:p14="http://schemas.microsoft.com/office/powerpoint/2010/main" val="195360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4000" dirty="0" smtClean="0"/>
              <a:t>Belastning på forflytterens krop</a:t>
            </a:r>
            <a:endParaRPr lang="da-DK" sz="4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060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lytning længere op i seng - høje belastninger.3g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19390" y="857200"/>
            <a:ext cx="6331514" cy="518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9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600" dirty="0" smtClean="0"/>
              <a:t>Dagens program: </a:t>
            </a:r>
            <a:endParaRPr lang="da-DK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Velkommen </a:t>
            </a:r>
          </a:p>
          <a:p>
            <a:r>
              <a:rPr lang="da-DK" dirty="0" smtClean="0"/>
              <a:t>Præsentation</a:t>
            </a:r>
          </a:p>
          <a:p>
            <a:r>
              <a:rPr lang="da-DK" dirty="0" smtClean="0"/>
              <a:t>Teori</a:t>
            </a:r>
          </a:p>
          <a:p>
            <a:r>
              <a:rPr lang="da-DK" dirty="0" smtClean="0"/>
              <a:t>Praktiske afprøvninger</a:t>
            </a:r>
          </a:p>
          <a:p>
            <a:r>
              <a:rPr lang="da-DK" dirty="0" smtClean="0"/>
              <a:t>Gruppeopgaver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333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lytning længere op i seng - lave belastninger (Alternativ_ skub på patientens knæ).3g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829" y="854871"/>
            <a:ext cx="6861172" cy="51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1"/>
          <p:cNvSpPr txBox="1">
            <a:spLocks noChangeArrowheads="1"/>
          </p:cNvSpPr>
          <p:nvPr/>
        </p:nvSpPr>
        <p:spPr bwMode="auto">
          <a:xfrm>
            <a:off x="1122759" y="2213421"/>
            <a:ext cx="75914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 </a:t>
            </a:r>
            <a:r>
              <a:rPr kumimoji="0" lang="da-DK" altLang="da-DK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&amp;</a:t>
            </a:r>
            <a:endParaRPr kumimoji="0" lang="da-DK" alt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Langsommelighed</a:t>
            </a:r>
            <a:endParaRPr kumimoji="0" lang="da-DK" alt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kstfelt 2"/>
          <p:cNvSpPr txBox="1">
            <a:spLocks noChangeArrowheads="1"/>
          </p:cNvSpPr>
          <p:nvPr/>
        </p:nvSpPr>
        <p:spPr bwMode="auto">
          <a:xfrm>
            <a:off x="3448" y="4173190"/>
            <a:ext cx="87630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Når du arbejder med Ro og Langsommelighed i dine forflytninger lever du op til din arbejdsplads værgigrundlag som beskrives i følgende 4 ord:    INDFLYDELSE - TILLID - ORDENTLIGHED - PROFESSIONALISME</a:t>
            </a:r>
            <a:endParaRPr kumimoji="0" lang="da-DK" alt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6472" y="28277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46472" y="32849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9789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4000" dirty="0" smtClean="0"/>
              <a:t>Hjælpemidler: </a:t>
            </a:r>
            <a:endParaRPr lang="da-DK" sz="4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Spilerdug</a:t>
            </a: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Return</a:t>
            </a:r>
          </a:p>
          <a:p>
            <a:endParaRPr lang="da-DK" dirty="0" smtClean="0"/>
          </a:p>
          <a:p>
            <a:r>
              <a:rPr lang="da-DK" dirty="0" smtClean="0"/>
              <a:t>Quick-</a:t>
            </a:r>
            <a:r>
              <a:rPr lang="da-DK" dirty="0" err="1" smtClean="0"/>
              <a:t>move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Loftlift</a:t>
            </a:r>
          </a:p>
        </p:txBody>
      </p:sp>
    </p:spTree>
    <p:extLst>
      <p:ext uri="{BB962C8B-B14F-4D97-AF65-F5344CB8AC3E}">
        <p14:creationId xmlns:p14="http://schemas.microsoft.com/office/powerpoint/2010/main" val="396157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 rot="21124657">
            <a:off x="1926947" y="2553602"/>
            <a:ext cx="51526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a-DK" sz="3600" dirty="0"/>
              <a:t>”Giv luft og placér</a:t>
            </a:r>
          </a:p>
          <a:p>
            <a:pPr algn="ctr">
              <a:lnSpc>
                <a:spcPct val="150000"/>
              </a:lnSpc>
            </a:pPr>
            <a:r>
              <a:rPr lang="da-DK" sz="3600" dirty="0"/>
              <a:t>Giv tyngde og forflyt”</a:t>
            </a:r>
          </a:p>
        </p:txBody>
      </p:sp>
      <p:sp>
        <p:nvSpPr>
          <p:cNvPr id="5" name="Rektangel 4"/>
          <p:cNvSpPr/>
          <p:nvPr/>
        </p:nvSpPr>
        <p:spPr>
          <a:xfrm>
            <a:off x="152474" y="1779510"/>
            <a:ext cx="8781053" cy="369188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4000" dirty="0" err="1" smtClean="0"/>
              <a:t>Spilerdug</a:t>
            </a:r>
            <a:r>
              <a:rPr lang="da-DK" sz="4000" dirty="0" smtClean="0"/>
              <a:t>: </a:t>
            </a:r>
            <a:endParaRPr lang="da-DK" sz="4000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319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kstfelt 30"/>
          <p:cNvSpPr txBox="1"/>
          <p:nvPr/>
        </p:nvSpPr>
        <p:spPr>
          <a:xfrm>
            <a:off x="8498767" y="5647016"/>
            <a:ext cx="8002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>
                <a:solidFill>
                  <a:schemeClr val="bg1"/>
                </a:solidFill>
              </a:rPr>
              <a:t>Version 1.0</a:t>
            </a:r>
          </a:p>
        </p:txBody>
      </p:sp>
      <p:sp>
        <p:nvSpPr>
          <p:cNvPr id="32" name="Tekstfelt 31"/>
          <p:cNvSpPr txBox="1"/>
          <p:nvPr/>
        </p:nvSpPr>
        <p:spPr>
          <a:xfrm>
            <a:off x="8148381" y="5785738"/>
            <a:ext cx="117051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25" dirty="0">
                <a:solidFill>
                  <a:schemeClr val="bg1"/>
                </a:solidFill>
              </a:rPr>
              <a:t>Revideret 12.2.2015</a:t>
            </a:r>
          </a:p>
        </p:txBody>
      </p:sp>
      <p:sp>
        <p:nvSpPr>
          <p:cNvPr id="39" name="Rektangel 38"/>
          <p:cNvSpPr/>
          <p:nvPr/>
        </p:nvSpPr>
        <p:spPr>
          <a:xfrm>
            <a:off x="152474" y="1779510"/>
            <a:ext cx="8781053" cy="369188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pic>
        <p:nvPicPr>
          <p:cNvPr id="38" name="Picture 32"/>
          <p:cNvPicPr>
            <a:picLocks noChangeAspect="1" noChangeArrowheads="1"/>
          </p:cNvPicPr>
          <p:nvPr/>
        </p:nvPicPr>
        <p:blipFill>
          <a:blip r:embed="rId3" cstate="print"/>
          <a:srcRect l="26181" t="36983" r="27068" b="44586"/>
          <a:stretch>
            <a:fillRect/>
          </a:stretch>
        </p:blipFill>
        <p:spPr bwMode="auto">
          <a:xfrm>
            <a:off x="1068109" y="2101122"/>
            <a:ext cx="6598409" cy="349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4000" dirty="0" smtClean="0"/>
              <a:t>Trykpunkter: </a:t>
            </a:r>
            <a:endParaRPr lang="da-DK" sz="4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05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2518695" y="2348880"/>
            <a:ext cx="40446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6600" dirty="0" smtClean="0"/>
              <a:t>Forflyt.dk</a:t>
            </a:r>
            <a:endParaRPr lang="da-DK" sz="6600" dirty="0"/>
          </a:p>
        </p:txBody>
      </p:sp>
    </p:spTree>
    <p:extLst>
      <p:ext uri="{BB962C8B-B14F-4D97-AF65-F5344CB8AC3E}">
        <p14:creationId xmlns:p14="http://schemas.microsoft.com/office/powerpoint/2010/main" val="2466510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4000" dirty="0" smtClean="0"/>
              <a:t>Grundregler </a:t>
            </a:r>
            <a:endParaRPr lang="da-DK" sz="4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9600" dirty="0" smtClean="0"/>
              <a:t>         </a:t>
            </a:r>
            <a:r>
              <a:rPr lang="da-DK" sz="30000" dirty="0"/>
              <a:t>3</a:t>
            </a:r>
            <a:endParaRPr lang="da-DK" sz="30000" dirty="0" smtClean="0"/>
          </a:p>
          <a:p>
            <a:pPr marL="0" indent="0">
              <a:buNone/>
            </a:pPr>
            <a:r>
              <a:rPr lang="da-DK" sz="9600" dirty="0" smtClean="0"/>
              <a:t>        	</a:t>
            </a:r>
            <a:endParaRPr lang="da-DK" sz="30000" dirty="0" smtClean="0"/>
          </a:p>
        </p:txBody>
      </p:sp>
    </p:spTree>
    <p:extLst>
      <p:ext uri="{BB962C8B-B14F-4D97-AF65-F5344CB8AC3E}">
        <p14:creationId xmlns:p14="http://schemas.microsoft.com/office/powerpoint/2010/main" val="5960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000" dirty="0" smtClean="0"/>
              <a:t>Grundregel 1: </a:t>
            </a:r>
            <a:r>
              <a:rPr lang="da-DK" sz="3600" dirty="0" smtClean="0"/>
              <a:t>	        </a:t>
            </a:r>
            <a:r>
              <a:rPr lang="da-DK" sz="4000" dirty="0" smtClean="0"/>
              <a:t>Skab Plads</a:t>
            </a:r>
            <a:endParaRPr lang="da-DK" sz="4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sz="2250" dirty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294" y="1413634"/>
            <a:ext cx="59055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1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Grundregel 2:                   </a:t>
            </a:r>
            <a:r>
              <a:rPr lang="da-DK" sz="4000" dirty="0" smtClean="0"/>
              <a:t>0-løft</a:t>
            </a:r>
            <a:endParaRPr lang="da-DK" sz="4000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358" y="1874572"/>
            <a:ext cx="2305372" cy="3801005"/>
          </a:xfrm>
        </p:spPr>
      </p:pic>
    </p:spTree>
    <p:extLst>
      <p:ext uri="{BB962C8B-B14F-4D97-AF65-F5344CB8AC3E}">
        <p14:creationId xmlns:p14="http://schemas.microsoft.com/office/powerpoint/2010/main" val="18824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Grundregel 3:  </a:t>
            </a:r>
            <a:r>
              <a:rPr lang="da-DK" sz="4000" dirty="0" smtClean="0"/>
              <a:t>Undgå Gribefælder</a:t>
            </a:r>
            <a:endParaRPr lang="da-DK" sz="4000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37830"/>
            <a:ext cx="6120680" cy="4067780"/>
          </a:xfrm>
        </p:spPr>
      </p:pic>
    </p:spTree>
    <p:extLst>
      <p:ext uri="{BB962C8B-B14F-4D97-AF65-F5344CB8AC3E}">
        <p14:creationId xmlns:p14="http://schemas.microsoft.com/office/powerpoint/2010/main" val="7966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3801" y="857250"/>
            <a:ext cx="7886700" cy="1106663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/>
              <a:t/>
            </a:r>
            <a:br>
              <a:rPr lang="da-DK" dirty="0"/>
            </a:br>
            <a:r>
              <a:rPr lang="da-DK" sz="8325" dirty="0">
                <a:latin typeface="+mn-lt"/>
              </a:rPr>
              <a:t>Leg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1064608" y="463470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/>
              <a:t>0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1756832" y="4946330"/>
            <a:ext cx="5473892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kstfelt 6"/>
          <p:cNvSpPr txBox="1"/>
          <p:nvPr/>
        </p:nvSpPr>
        <p:spPr>
          <a:xfrm>
            <a:off x="7550009" y="463860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/>
              <a:t>10</a:t>
            </a:r>
          </a:p>
        </p:txBody>
      </p:sp>
      <p:pic>
        <p:nvPicPr>
          <p:cNvPr id="2050" name="Picture 2" descr="Billedresultat for stick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960" y="3012919"/>
            <a:ext cx="908382" cy="1828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4000" dirty="0" smtClean="0"/>
              <a:t>Neutralstilling </a:t>
            </a:r>
            <a:endParaRPr lang="da-DK" sz="4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832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4000" dirty="0" smtClean="0"/>
              <a:t>Arbejdsstilling </a:t>
            </a:r>
            <a:endParaRPr lang="da-DK" sz="4000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04" y="1600200"/>
            <a:ext cx="3075079" cy="4349750"/>
          </a:xfrm>
        </p:spPr>
      </p:pic>
    </p:spTree>
    <p:extLst>
      <p:ext uri="{BB962C8B-B14F-4D97-AF65-F5344CB8AC3E}">
        <p14:creationId xmlns:p14="http://schemas.microsoft.com/office/powerpoint/2010/main" val="225951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borg 2013">
  <a:themeElements>
    <a:clrScheme name="2 Print Sundhed">
      <a:dk1>
        <a:sysClr val="windowText" lastClr="000000"/>
      </a:dk1>
      <a:lt1>
        <a:srgbClr val="004150"/>
      </a:lt1>
      <a:dk2>
        <a:srgbClr val="FFFFFF"/>
      </a:dk2>
      <a:lt2>
        <a:srgbClr val="006983"/>
      </a:lt2>
      <a:accent1>
        <a:srgbClr val="006983"/>
      </a:accent1>
      <a:accent2>
        <a:srgbClr val="1BD1FF"/>
      </a:accent2>
      <a:accent3>
        <a:srgbClr val="003145"/>
      </a:accent3>
      <a:accent4>
        <a:srgbClr val="3C8A2E"/>
      </a:accent4>
      <a:accent5>
        <a:srgbClr val="228E7C"/>
      </a:accent5>
      <a:accent6>
        <a:srgbClr val="002060"/>
      </a:accent6>
      <a:hlink>
        <a:srgbClr val="0000FF"/>
      </a:hlink>
      <a:folHlink>
        <a:srgbClr val="800080"/>
      </a:folHlink>
    </a:clrScheme>
    <a:fontScheme name="Sundhed_AalborgSygehusAUH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undhed_AalborgSygehusAUH_1 1">
        <a:dk1>
          <a:srgbClr val="E6BC3F"/>
        </a:dk1>
        <a:lt1>
          <a:srgbClr val="FFFFFF"/>
        </a:lt1>
        <a:dk2>
          <a:srgbClr val="01454C"/>
        </a:dk2>
        <a:lt2>
          <a:srgbClr val="FFFFFF"/>
        </a:lt2>
        <a:accent1>
          <a:srgbClr val="006983"/>
        </a:accent1>
        <a:accent2>
          <a:srgbClr val="822433"/>
        </a:accent2>
        <a:accent3>
          <a:srgbClr val="AAB0B2"/>
        </a:accent3>
        <a:accent4>
          <a:srgbClr val="DADADA"/>
        </a:accent4>
        <a:accent5>
          <a:srgbClr val="AAB9C1"/>
        </a:accent5>
        <a:accent6>
          <a:srgbClr val="75202D"/>
        </a:accent6>
        <a:hlink>
          <a:srgbClr val="E37222"/>
        </a:hlink>
        <a:folHlink>
          <a:srgbClr val="3C8A2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dhed_AalborgSygehusAUH_1 2">
        <a:dk1>
          <a:srgbClr val="6B6B6B"/>
        </a:dk1>
        <a:lt1>
          <a:srgbClr val="FFFFFF"/>
        </a:lt1>
        <a:dk2>
          <a:srgbClr val="006983"/>
        </a:dk2>
        <a:lt2>
          <a:srgbClr val="E6BC3F"/>
        </a:lt2>
        <a:accent1>
          <a:srgbClr val="E37222"/>
        </a:accent1>
        <a:accent2>
          <a:srgbClr val="822433"/>
        </a:accent2>
        <a:accent3>
          <a:srgbClr val="FFFFFF"/>
        </a:accent3>
        <a:accent4>
          <a:srgbClr val="5A5A5A"/>
        </a:accent4>
        <a:accent5>
          <a:srgbClr val="EFBCAB"/>
        </a:accent5>
        <a:accent6>
          <a:srgbClr val="75202D"/>
        </a:accent6>
        <a:hlink>
          <a:srgbClr val="006983"/>
        </a:hlink>
        <a:folHlink>
          <a:srgbClr val="3C8A2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Farve0 xmlns="e0db9b39-de14-438d-a08b-eeb5a93083ce">Blå</Farve0>
    <Programtype xmlns="9ad44911-d6b5-4603-b82b-5977d3725436">Powerpoint</Programtype>
    <Designtyper xmlns="9ad44911-d6b5-4603-b82b-5977d3725436" xsi:nil="true"/>
    <Farve xmlns="9ad44911-d6b5-4603-b82b-5977d3725436">2. Sundhed</Farve>
    <Skabelontype xmlns="9ad44911-d6b5-4603-b82b-5977d3725436">Powerpoint</Skabelontype>
    <Institution xmlns="9ad44911-d6b5-4603-b82b-5977d3725436">Aalborg Universitetshospital</Institution>
    <Sprog xmlns="e0db9b39-de14-438d-a08b-eeb5a93083ce">Dansk</Sprog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EF7EC8DB1C70498582C33620D23225" ma:contentTypeVersion="8" ma:contentTypeDescription="Opret et nyt dokument." ma:contentTypeScope="" ma:versionID="1bffd9494f2ceca6f7fa58dd87bcdffe">
  <xsd:schema xmlns:xsd="http://www.w3.org/2001/XMLSchema" xmlns:p="http://schemas.microsoft.com/office/2006/metadata/properties" xmlns:ns2="9ad44911-d6b5-4603-b82b-5977d3725436" xmlns:ns3="e0db9b39-de14-438d-a08b-eeb5a93083ce" targetNamespace="http://schemas.microsoft.com/office/2006/metadata/properties" ma:root="true" ma:fieldsID="b6ce226c4191447d7c8fde7693c318f4" ns2:_="" ns3:_="">
    <xsd:import namespace="9ad44911-d6b5-4603-b82b-5977d3725436"/>
    <xsd:import namespace="e0db9b39-de14-438d-a08b-eeb5a93083ce"/>
    <xsd:element name="properties">
      <xsd:complexType>
        <xsd:sequence>
          <xsd:element name="documentManagement">
            <xsd:complexType>
              <xsd:all>
                <xsd:element ref="ns2:Programtype" minOccurs="0"/>
                <xsd:element ref="ns2:Farve" minOccurs="0"/>
                <xsd:element ref="ns2:Institution" minOccurs="0"/>
                <xsd:element ref="ns2:Skabelontype" minOccurs="0"/>
                <xsd:element ref="ns2:Designtyper" minOccurs="0"/>
                <xsd:element ref="ns3:Sprog" minOccurs="0"/>
                <xsd:element ref="ns3:Farve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9ad44911-d6b5-4603-b82b-5977d3725436" elementFormDefault="qualified">
    <xsd:import namespace="http://schemas.microsoft.com/office/2006/documentManagement/types"/>
    <xsd:element name="Programtype" ma:index="8" nillable="true" ma:displayName="Programtype" ma:format="Dropdown" ma:internalName="Programtype">
      <xsd:simpleType>
        <xsd:restriction base="dms:Choice">
          <xsd:enumeration value="Word"/>
          <xsd:enumeration value="InDesign"/>
          <xsd:enumeration value="PDF"/>
          <xsd:enumeration value="Excell"/>
          <xsd:enumeration value="Powerpoint"/>
        </xsd:restriction>
      </xsd:simpleType>
    </xsd:element>
    <xsd:element name="Farve" ma:index="9" nillable="true" ma:displayName="Organisation" ma:format="Dropdown" ma:internalName="Farve">
      <xsd:simpleType>
        <xsd:restriction base="dms:Choice">
          <xsd:enumeration value="1. Regionen"/>
          <xsd:enumeration value="2. Sundhed"/>
          <xsd:enumeration value="3. Specialsektoren"/>
          <xsd:enumeration value="4. Regional Udvikling"/>
          <xsd:enumeration value="5. Alle"/>
        </xsd:restriction>
      </xsd:simpleType>
    </xsd:element>
    <xsd:element name="Institution" ma:index="10" nillable="true" ma:displayName="Institution" ma:format="Dropdown" ma:internalName="Institution">
      <xsd:simpleType>
        <xsd:restriction base="dms:Choice">
          <xsd:enumeration value="Region Nordjylland"/>
          <xsd:enumeration value="Sundhed"/>
          <xsd:enumeration value="Regional Udvikling"/>
          <xsd:enumeration value="Specialsektoren"/>
          <xsd:enumeration value="Infektionshygiejnen"/>
          <xsd:enumeration value="Praksissektoren"/>
          <xsd:enumeration value="Psykiatrien"/>
          <xsd:enumeration value="Røntgenfysik"/>
          <xsd:enumeration value="Sygehusapoteket"/>
          <xsd:enumeration value="Sygehus Himmerland"/>
          <xsd:enumeration value="Sygehus Thy-Mors"/>
          <xsd:enumeration value="Sygehus Vendsyssel"/>
          <xsd:enumeration value="Aalborg Universitetshospital"/>
          <xsd:enumeration value="Sundhedsbrugerrådet"/>
          <xsd:enumeration value="Boformen Kærvang"/>
          <xsd:enumeration value="Boformen Skovvænget"/>
          <xsd:enumeration value="Boformen Aas"/>
          <xsd:enumeration value="Center for Døvblindhed og Høretab"/>
          <xsd:enumeration value="Daghus Morsø"/>
          <xsd:enumeration value="Daghus Thisted"/>
          <xsd:enumeration value="Høreinstituttet"/>
          <xsd:enumeration value="Institut for Syn og Teknologi"/>
          <xsd:enumeration value="Institut for Syn og Hørelse"/>
          <xsd:enumeration value="Misbrugscentret"/>
          <xsd:enumeration value="Nordjysk Center for Erhvervet Hjerneskade"/>
          <xsd:enumeration value="Rehabiliteringscenter for flygtninge"/>
          <xsd:enumeration value="Rehabiliteringscenter Strandgården"/>
          <xsd:enumeration value="Socialpsykiatrisk Boform Brovst"/>
          <xsd:enumeration value="Socialpsykiatrisk Boform Solsiden"/>
          <xsd:enumeration value="Socialpsykiatrisk Boform Vestervang"/>
          <xsd:enumeration value="Socialpsykiatrisk Boform Visborggaard"/>
          <xsd:enumeration value="Specialbørnehjemmene"/>
          <xsd:enumeration value="Sødisbakke"/>
          <xsd:enumeration value="Taleinstituttet"/>
          <xsd:enumeration value="Vækstforum"/>
          <xsd:enumeration value="Sundhedsbrugerrådet"/>
          <xsd:enumeration value="Den sikrede institution Kompasset"/>
        </xsd:restriction>
      </xsd:simpleType>
    </xsd:element>
    <xsd:element name="Skabelontype" ma:index="11" nillable="true" ma:displayName="Skabelontype" ma:format="Dropdown" ma:internalName="Skabelontype">
      <xsd:simpleType>
        <xsd:restriction base="dms:Choice">
          <xsd:enumeration value="Anledningskort"/>
          <xsd:enumeration value="Bordkort"/>
          <xsd:enumeration value="Brevpapir"/>
          <xsd:enumeration value="Invitationer"/>
          <xsd:enumeration value="Julekort"/>
          <xsd:enumeration value="Kursusbevis"/>
          <xsd:enumeration value="Mapperyg"/>
          <xsd:enumeration value="Navneskilt"/>
          <xsd:enumeration value="Nyhedsbrev"/>
          <xsd:enumeration value="Pjecer"/>
          <xsd:enumeration value="Powerpoint"/>
          <xsd:enumeration value="Pressemeddelse"/>
          <xsd:enumeration value="Rapport"/>
          <xsd:enumeration value="Referat-dagsorden"/>
        </xsd:restriction>
      </xsd:simpleType>
    </xsd:element>
    <xsd:element name="Designtyper" ma:index="12" nillable="true" ma:displayName="Designtyper" ma:format="Dropdown" ma:internalName="Designtyper">
      <xsd:simpleType>
        <xsd:restriction base="dms:Choice">
          <xsd:enumeration value="Type 1"/>
          <xsd:enumeration value="Type 2"/>
          <xsd:enumeration value="Patient/bruger"/>
          <xsd:enumeration value="Rapport 1"/>
          <xsd:enumeration value="Rapport 2"/>
          <xsd:enumeration value="Rapport m. billed"/>
        </xsd:restriction>
      </xsd:simpleType>
    </xsd:element>
  </xsd:schema>
  <xsd:schema xmlns:xsd="http://www.w3.org/2001/XMLSchema" xmlns:dms="http://schemas.microsoft.com/office/2006/documentManagement/types" targetNamespace="e0db9b39-de14-438d-a08b-eeb5a93083ce" elementFormDefault="qualified">
    <xsd:import namespace="http://schemas.microsoft.com/office/2006/documentManagement/types"/>
    <xsd:element name="Sprog" ma:index="13" nillable="true" ma:displayName="Sprog" ma:format="Dropdown" ma:internalName="Sprog">
      <xsd:simpleType>
        <xsd:restriction base="dms:Choice">
          <xsd:enumeration value="Dansk"/>
          <xsd:enumeration value="Engelsk"/>
        </xsd:restriction>
      </xsd:simpleType>
    </xsd:element>
    <xsd:element name="Farve0" ma:index="14" nillable="true" ma:displayName="Farve" ma:format="Dropdown" ma:internalName="Farve0">
      <xsd:simpleType>
        <xsd:restriction base="dms:Choice">
          <xsd:enumeration value="Hvid"/>
          <xsd:enumeration value="Rød"/>
          <xsd:enumeration value="Blå"/>
          <xsd:enumeration value="Orange"/>
          <xsd:enumeration value="Grø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5FE4DC16-8802-40CE-8B19-9FA306D5A4BE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e0db9b39-de14-438d-a08b-eeb5a93083ce"/>
    <ds:schemaRef ds:uri="http://purl.org/dc/elements/1.1/"/>
    <ds:schemaRef ds:uri="9ad44911-d6b5-4603-b82b-5977d3725436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5D5BA54-FE75-4089-87A0-C1E4323DBA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d44911-d6b5-4603-b82b-5977d3725436"/>
    <ds:schemaRef ds:uri="e0db9b39-de14-438d-a08b-eeb5a93083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3F159B6-7397-4A07-9181-0D7D29D8138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8FC5AC1-7C5E-44B2-AE9B-3262BC1F6BAB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5080</TotalTime>
  <Words>949</Words>
  <Application>Microsoft Office PowerPoint</Application>
  <PresentationFormat>Skærmshow (4:3)</PresentationFormat>
  <Paragraphs>172</Paragraphs>
  <Slides>25</Slides>
  <Notes>25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25</vt:i4>
      </vt:variant>
    </vt:vector>
  </HeadingPairs>
  <TitlesOfParts>
    <vt:vector size="32" baseType="lpstr">
      <vt:lpstr>Arial</vt:lpstr>
      <vt:lpstr>Calibri</vt:lpstr>
      <vt:lpstr>Comic Sans MS</vt:lpstr>
      <vt:lpstr>Impact</vt:lpstr>
      <vt:lpstr>Times New Roman</vt:lpstr>
      <vt:lpstr>Verdana</vt:lpstr>
      <vt:lpstr>Nyborg 2013</vt:lpstr>
      <vt:lpstr> Forflytning </vt:lpstr>
      <vt:lpstr>Dagens program: </vt:lpstr>
      <vt:lpstr>Grundregler </vt:lpstr>
      <vt:lpstr>Grundregel 1:          Skab Plads</vt:lpstr>
      <vt:lpstr>Grundregel 2:                   0-løft</vt:lpstr>
      <vt:lpstr>Grundregel 3:  Undgå Gribefælder</vt:lpstr>
      <vt:lpstr> Leg</vt:lpstr>
      <vt:lpstr>Neutralstilling </vt:lpstr>
      <vt:lpstr>Arbejdsstilling </vt:lpstr>
      <vt:lpstr>Principper </vt:lpstr>
      <vt:lpstr>Princip 1:       Tyngdekraften: </vt:lpstr>
      <vt:lpstr>Princip 2:          Bådprincippet: </vt:lpstr>
      <vt:lpstr>Princip 3:  Vægtstangsprincippet: </vt:lpstr>
      <vt:lpstr>   Rammerne for den gode forflytning: </vt:lpstr>
      <vt:lpstr>PowerPoint-præsentation</vt:lpstr>
      <vt:lpstr>Arbejdstilsynet</vt:lpstr>
      <vt:lpstr>PowerPoint-præsentation</vt:lpstr>
      <vt:lpstr>Belastning på forflytterens krop</vt:lpstr>
      <vt:lpstr>PowerPoint-præsentation</vt:lpstr>
      <vt:lpstr>PowerPoint-præsentation</vt:lpstr>
      <vt:lpstr>PowerPoint-præsentation</vt:lpstr>
      <vt:lpstr>Hjælpemidler: </vt:lpstr>
      <vt:lpstr>Spilerdug: </vt:lpstr>
      <vt:lpstr>Trykpunkter: </vt:lpstr>
      <vt:lpstr>PowerPoint-præsentation</vt:lpstr>
    </vt:vector>
  </TitlesOfParts>
  <Company>Region Nordjylland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Kropsbevidsthed og forflytning</dc:title>
  <dc:creator>Hans Dahl Gregersen</dc:creator>
  <cp:lastModifiedBy>Majke Dekkers Gjedsted / Region Nordjylland</cp:lastModifiedBy>
  <cp:revision>36</cp:revision>
  <dcterms:created xsi:type="dcterms:W3CDTF">2013-09-24T07:20:16Z</dcterms:created>
  <dcterms:modified xsi:type="dcterms:W3CDTF">2018-11-06T10:47:33Z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arve">
    <vt:lpwstr>2. Sundhed</vt:lpwstr>
  </property>
  <property fmtid="{D5CDD505-2E9C-101B-9397-08002B2CF9AE}" pid="3" name="Skabelontype">
    <vt:lpwstr>Powerpoint</vt:lpwstr>
  </property>
  <property fmtid="{D5CDD505-2E9C-101B-9397-08002B2CF9AE}" pid="4" name="Designtyper">
    <vt:lpwstr/>
  </property>
  <property fmtid="{D5CDD505-2E9C-101B-9397-08002B2CF9AE}" pid="5" name="Programtype">
    <vt:lpwstr>Powerpoint</vt:lpwstr>
  </property>
  <property fmtid="{D5CDD505-2E9C-101B-9397-08002B2CF9AE}" pid="6" name="ContentType">
    <vt:lpwstr>Dokument</vt:lpwstr>
  </property>
  <property fmtid="{D5CDD505-2E9C-101B-9397-08002B2CF9AE}" pid="7" name="Institution">
    <vt:lpwstr>Aalborg Universitetshospital</vt:lpwstr>
  </property>
  <property fmtid="{D5CDD505-2E9C-101B-9397-08002B2CF9AE}" pid="8" name="Sprog">
    <vt:lpwstr>Dansk</vt:lpwstr>
  </property>
  <property fmtid="{D5CDD505-2E9C-101B-9397-08002B2CF9AE}" pid="9" name="Farve0">
    <vt:lpwstr>Blå</vt:lpwstr>
  </property>
  <property fmtid="{D5CDD505-2E9C-101B-9397-08002B2CF9AE}" pid="10" name="DocumentInfoFinished">
    <vt:lpwstr>True</vt:lpwstr>
  </property>
</Properties>
</file>